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1760" y="-331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501422-D3F2-814F-88F6-F6C557772E75}" type="datetimeFigureOut">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76F9B-A932-0648-935D-6FA86833DC33}" type="slidenum">
              <a:rPr lang="en-US" smtClean="0"/>
              <a:t>‹#›</a:t>
            </a:fld>
            <a:endParaRPr lang="en-US"/>
          </a:p>
        </p:txBody>
      </p:sp>
    </p:spTree>
    <p:extLst>
      <p:ext uri="{BB962C8B-B14F-4D97-AF65-F5344CB8AC3E}">
        <p14:creationId xmlns:p14="http://schemas.microsoft.com/office/powerpoint/2010/main" val="177163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01422-D3F2-814F-88F6-F6C557772E75}" type="datetimeFigureOut">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76F9B-A932-0648-935D-6FA86833DC33}" type="slidenum">
              <a:rPr lang="en-US" smtClean="0"/>
              <a:t>‹#›</a:t>
            </a:fld>
            <a:endParaRPr lang="en-US"/>
          </a:p>
        </p:txBody>
      </p:sp>
    </p:spTree>
    <p:extLst>
      <p:ext uri="{BB962C8B-B14F-4D97-AF65-F5344CB8AC3E}">
        <p14:creationId xmlns:p14="http://schemas.microsoft.com/office/powerpoint/2010/main" val="150060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01422-D3F2-814F-88F6-F6C557772E75}" type="datetimeFigureOut">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76F9B-A932-0648-935D-6FA86833DC33}" type="slidenum">
              <a:rPr lang="en-US" smtClean="0"/>
              <a:t>‹#›</a:t>
            </a:fld>
            <a:endParaRPr lang="en-US"/>
          </a:p>
        </p:txBody>
      </p:sp>
    </p:spTree>
    <p:extLst>
      <p:ext uri="{BB962C8B-B14F-4D97-AF65-F5344CB8AC3E}">
        <p14:creationId xmlns:p14="http://schemas.microsoft.com/office/powerpoint/2010/main" val="567762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01422-D3F2-814F-88F6-F6C557772E75}" type="datetimeFigureOut">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76F9B-A932-0648-935D-6FA86833DC33}" type="slidenum">
              <a:rPr lang="en-US" smtClean="0"/>
              <a:t>‹#›</a:t>
            </a:fld>
            <a:endParaRPr lang="en-US"/>
          </a:p>
        </p:txBody>
      </p:sp>
    </p:spTree>
    <p:extLst>
      <p:ext uri="{BB962C8B-B14F-4D97-AF65-F5344CB8AC3E}">
        <p14:creationId xmlns:p14="http://schemas.microsoft.com/office/powerpoint/2010/main" val="1146655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501422-D3F2-814F-88F6-F6C557772E75}" type="datetimeFigureOut">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76F9B-A932-0648-935D-6FA86833DC33}" type="slidenum">
              <a:rPr lang="en-US" smtClean="0"/>
              <a:t>‹#›</a:t>
            </a:fld>
            <a:endParaRPr lang="en-US"/>
          </a:p>
        </p:txBody>
      </p:sp>
    </p:spTree>
    <p:extLst>
      <p:ext uri="{BB962C8B-B14F-4D97-AF65-F5344CB8AC3E}">
        <p14:creationId xmlns:p14="http://schemas.microsoft.com/office/powerpoint/2010/main" val="32213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501422-D3F2-814F-88F6-F6C557772E75}" type="datetimeFigureOut">
              <a:rPr lang="en-US" smtClean="0"/>
              <a:t>9/13/16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F76F9B-A932-0648-935D-6FA86833DC33}" type="slidenum">
              <a:rPr lang="en-US" smtClean="0"/>
              <a:t>‹#›</a:t>
            </a:fld>
            <a:endParaRPr lang="en-US"/>
          </a:p>
        </p:txBody>
      </p:sp>
    </p:spTree>
    <p:extLst>
      <p:ext uri="{BB962C8B-B14F-4D97-AF65-F5344CB8AC3E}">
        <p14:creationId xmlns:p14="http://schemas.microsoft.com/office/powerpoint/2010/main" val="321763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501422-D3F2-814F-88F6-F6C557772E75}" type="datetimeFigureOut">
              <a:rPr lang="en-US" smtClean="0"/>
              <a:t>9/13/16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F76F9B-A932-0648-935D-6FA86833DC33}" type="slidenum">
              <a:rPr lang="en-US" smtClean="0"/>
              <a:t>‹#›</a:t>
            </a:fld>
            <a:endParaRPr lang="en-US"/>
          </a:p>
        </p:txBody>
      </p:sp>
    </p:spTree>
    <p:extLst>
      <p:ext uri="{BB962C8B-B14F-4D97-AF65-F5344CB8AC3E}">
        <p14:creationId xmlns:p14="http://schemas.microsoft.com/office/powerpoint/2010/main" val="51421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501422-D3F2-814F-88F6-F6C557772E75}" type="datetimeFigureOut">
              <a:rPr lang="en-US" smtClean="0"/>
              <a:t>9/13/16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F76F9B-A932-0648-935D-6FA86833DC33}" type="slidenum">
              <a:rPr lang="en-US" smtClean="0"/>
              <a:t>‹#›</a:t>
            </a:fld>
            <a:endParaRPr lang="en-US"/>
          </a:p>
        </p:txBody>
      </p:sp>
    </p:spTree>
    <p:extLst>
      <p:ext uri="{BB962C8B-B14F-4D97-AF65-F5344CB8AC3E}">
        <p14:creationId xmlns:p14="http://schemas.microsoft.com/office/powerpoint/2010/main" val="8884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501422-D3F2-814F-88F6-F6C557772E75}" type="datetimeFigureOut">
              <a:rPr lang="en-US" smtClean="0"/>
              <a:t>9/13/16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F76F9B-A932-0648-935D-6FA86833DC33}" type="slidenum">
              <a:rPr lang="en-US" smtClean="0"/>
              <a:t>‹#›</a:t>
            </a:fld>
            <a:endParaRPr lang="en-US"/>
          </a:p>
        </p:txBody>
      </p:sp>
    </p:spTree>
    <p:extLst>
      <p:ext uri="{BB962C8B-B14F-4D97-AF65-F5344CB8AC3E}">
        <p14:creationId xmlns:p14="http://schemas.microsoft.com/office/powerpoint/2010/main" val="468474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501422-D3F2-814F-88F6-F6C557772E75}" type="datetimeFigureOut">
              <a:rPr lang="en-US" smtClean="0"/>
              <a:t>9/13/16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F76F9B-A932-0648-935D-6FA86833DC33}" type="slidenum">
              <a:rPr lang="en-US" smtClean="0"/>
              <a:t>‹#›</a:t>
            </a:fld>
            <a:endParaRPr lang="en-US"/>
          </a:p>
        </p:txBody>
      </p:sp>
    </p:spTree>
    <p:extLst>
      <p:ext uri="{BB962C8B-B14F-4D97-AF65-F5344CB8AC3E}">
        <p14:creationId xmlns:p14="http://schemas.microsoft.com/office/powerpoint/2010/main" val="971182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501422-D3F2-814F-88F6-F6C557772E75}" type="datetimeFigureOut">
              <a:rPr lang="en-US" smtClean="0"/>
              <a:t>9/13/16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F76F9B-A932-0648-935D-6FA86833DC33}" type="slidenum">
              <a:rPr lang="en-US" smtClean="0"/>
              <a:t>‹#›</a:t>
            </a:fld>
            <a:endParaRPr lang="en-US"/>
          </a:p>
        </p:txBody>
      </p:sp>
    </p:spTree>
    <p:extLst>
      <p:ext uri="{BB962C8B-B14F-4D97-AF65-F5344CB8AC3E}">
        <p14:creationId xmlns:p14="http://schemas.microsoft.com/office/powerpoint/2010/main" val="17876359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501422-D3F2-814F-88F6-F6C557772E75}" type="datetimeFigureOut">
              <a:rPr lang="en-US" smtClean="0"/>
              <a:t>9/13/16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F76F9B-A932-0648-935D-6FA86833DC33}" type="slidenum">
              <a:rPr lang="en-US" smtClean="0"/>
              <a:t>‹#›</a:t>
            </a:fld>
            <a:endParaRPr lang="en-US"/>
          </a:p>
        </p:txBody>
      </p:sp>
    </p:spTree>
    <p:extLst>
      <p:ext uri="{BB962C8B-B14F-4D97-AF65-F5344CB8AC3E}">
        <p14:creationId xmlns:p14="http://schemas.microsoft.com/office/powerpoint/2010/main" val="1059856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42" Type="http://schemas.openxmlformats.org/officeDocument/2006/relationships/image" Target="../media/image106.png"/><Relationship Id="rId143" Type="http://schemas.openxmlformats.org/officeDocument/2006/relationships/image" Target="../media/image107.png"/><Relationship Id="rId144" Type="http://schemas.openxmlformats.org/officeDocument/2006/relationships/image" Target="../media/image108.jpeg"/><Relationship Id="rId145" Type="http://schemas.openxmlformats.org/officeDocument/2006/relationships/image" Target="../media/image109.png"/><Relationship Id="rId146" Type="http://schemas.openxmlformats.org/officeDocument/2006/relationships/image" Target="../media/image110.jpeg"/><Relationship Id="rId147" Type="http://schemas.openxmlformats.org/officeDocument/2006/relationships/image" Target="../media/image111.jpg"/><Relationship Id="rId148" Type="http://schemas.openxmlformats.org/officeDocument/2006/relationships/image" Target="../media/image112.png"/><Relationship Id="rId149" Type="http://schemas.openxmlformats.org/officeDocument/2006/relationships/image" Target="../media/image113.png"/><Relationship Id="rId180" Type="http://schemas.openxmlformats.org/officeDocument/2006/relationships/image" Target="../media/image144.jpeg"/><Relationship Id="rId181" Type="http://schemas.openxmlformats.org/officeDocument/2006/relationships/hyperlink" Target="https://developer.apple.com/library/ios/navigation/index.html#section=Topics&amp;topic=Xcode" TargetMode="External"/><Relationship Id="rId182" Type="http://schemas.openxmlformats.org/officeDocument/2006/relationships/hyperlink" Target="https://developer.apple.com/library/mac/navigation/index.html#section=Topics&amp;topic=Xcode" TargetMode="External"/><Relationship Id="rId40" Type="http://schemas.openxmlformats.org/officeDocument/2006/relationships/image" Target="../media/image4.jpeg"/><Relationship Id="rId41" Type="http://schemas.openxmlformats.org/officeDocument/2006/relationships/image" Target="../media/image5.png"/><Relationship Id="rId42" Type="http://schemas.openxmlformats.org/officeDocument/2006/relationships/image" Target="../media/image6.png"/><Relationship Id="rId43" Type="http://schemas.openxmlformats.org/officeDocument/2006/relationships/image" Target="../media/image7.png"/><Relationship Id="rId44" Type="http://schemas.openxmlformats.org/officeDocument/2006/relationships/image" Target="../media/image8.png"/><Relationship Id="rId45" Type="http://schemas.openxmlformats.org/officeDocument/2006/relationships/image" Target="../media/image9.jpeg"/><Relationship Id="rId46" Type="http://schemas.openxmlformats.org/officeDocument/2006/relationships/image" Target="../media/image10.png"/><Relationship Id="rId47" Type="http://schemas.openxmlformats.org/officeDocument/2006/relationships/image" Target="../media/image11.png"/><Relationship Id="rId48" Type="http://schemas.openxmlformats.org/officeDocument/2006/relationships/image" Target="../media/image12.png"/><Relationship Id="rId49" Type="http://schemas.openxmlformats.org/officeDocument/2006/relationships/image" Target="../media/image13.png"/><Relationship Id="rId183" Type="http://schemas.openxmlformats.org/officeDocument/2006/relationships/image" Target="../media/image145.png"/><Relationship Id="rId184" Type="http://schemas.openxmlformats.org/officeDocument/2006/relationships/image" Target="../media/image146.png"/><Relationship Id="rId185" Type="http://schemas.openxmlformats.org/officeDocument/2006/relationships/image" Target="../media/image147.png"/><Relationship Id="rId186" Type="http://schemas.openxmlformats.org/officeDocument/2006/relationships/image" Target="../media/image148.jpeg"/><Relationship Id="rId187" Type="http://schemas.openxmlformats.org/officeDocument/2006/relationships/image" Target="../media/image149.jpeg"/><Relationship Id="rId188" Type="http://schemas.openxmlformats.org/officeDocument/2006/relationships/image" Target="../media/image150.png"/><Relationship Id="rId189" Type="http://schemas.openxmlformats.org/officeDocument/2006/relationships/image" Target="../media/image151.jpeg"/><Relationship Id="rId80" Type="http://schemas.openxmlformats.org/officeDocument/2006/relationships/image" Target="../media/image44.jpg"/><Relationship Id="rId81" Type="http://schemas.openxmlformats.org/officeDocument/2006/relationships/image" Target="../media/image45.png"/><Relationship Id="rId82" Type="http://schemas.openxmlformats.org/officeDocument/2006/relationships/image" Target="../media/image46.png"/><Relationship Id="rId83" Type="http://schemas.openxmlformats.org/officeDocument/2006/relationships/image" Target="../media/image47.jpeg"/><Relationship Id="rId84" Type="http://schemas.openxmlformats.org/officeDocument/2006/relationships/image" Target="../media/image48.png"/><Relationship Id="rId85" Type="http://schemas.openxmlformats.org/officeDocument/2006/relationships/image" Target="../media/image49.png"/><Relationship Id="rId86" Type="http://schemas.openxmlformats.org/officeDocument/2006/relationships/image" Target="../media/image50.png"/><Relationship Id="rId87" Type="http://schemas.openxmlformats.org/officeDocument/2006/relationships/image" Target="../media/image51.png"/><Relationship Id="rId88" Type="http://schemas.openxmlformats.org/officeDocument/2006/relationships/image" Target="../media/image52.png"/><Relationship Id="rId89" Type="http://schemas.openxmlformats.org/officeDocument/2006/relationships/image" Target="../media/image53.png"/><Relationship Id="rId110" Type="http://schemas.openxmlformats.org/officeDocument/2006/relationships/image" Target="../media/image74.jpeg"/><Relationship Id="rId111" Type="http://schemas.openxmlformats.org/officeDocument/2006/relationships/image" Target="../media/image75.jpeg"/><Relationship Id="rId112" Type="http://schemas.openxmlformats.org/officeDocument/2006/relationships/image" Target="../media/image76.jpeg"/><Relationship Id="rId113" Type="http://schemas.openxmlformats.org/officeDocument/2006/relationships/image" Target="../media/image77.png"/><Relationship Id="rId114" Type="http://schemas.openxmlformats.org/officeDocument/2006/relationships/image" Target="../media/image78.png"/><Relationship Id="rId115" Type="http://schemas.openxmlformats.org/officeDocument/2006/relationships/image" Target="../media/image79.png"/><Relationship Id="rId116" Type="http://schemas.openxmlformats.org/officeDocument/2006/relationships/image" Target="../media/image80.png"/><Relationship Id="rId117" Type="http://schemas.openxmlformats.org/officeDocument/2006/relationships/image" Target="../media/image81.jpeg"/><Relationship Id="rId118" Type="http://schemas.openxmlformats.org/officeDocument/2006/relationships/image" Target="../media/image82.jpeg"/><Relationship Id="rId119" Type="http://schemas.openxmlformats.org/officeDocument/2006/relationships/image" Target="../media/image83.jpeg"/><Relationship Id="rId150" Type="http://schemas.openxmlformats.org/officeDocument/2006/relationships/image" Target="../media/image114.jpeg"/><Relationship Id="rId151" Type="http://schemas.openxmlformats.org/officeDocument/2006/relationships/image" Target="../media/image115.png"/><Relationship Id="rId152" Type="http://schemas.openxmlformats.org/officeDocument/2006/relationships/image" Target="../media/image116.png"/><Relationship Id="rId10" Type="http://schemas.openxmlformats.org/officeDocument/2006/relationships/hyperlink" Target="#_Toc148150"/><Relationship Id="rId11" Type="http://schemas.openxmlformats.org/officeDocument/2006/relationships/hyperlink" Target="#_Toc148151"/><Relationship Id="rId12" Type="http://schemas.openxmlformats.org/officeDocument/2006/relationships/hyperlink" Target="#_Toc148152"/><Relationship Id="rId13" Type="http://schemas.openxmlformats.org/officeDocument/2006/relationships/hyperlink" Target="#_Toc148153"/><Relationship Id="rId14" Type="http://schemas.openxmlformats.org/officeDocument/2006/relationships/hyperlink" Target="#_Toc148154"/><Relationship Id="rId15" Type="http://schemas.openxmlformats.org/officeDocument/2006/relationships/hyperlink" Target="#_Toc148155"/><Relationship Id="rId16" Type="http://schemas.openxmlformats.org/officeDocument/2006/relationships/hyperlink" Target="#_Toc148156"/><Relationship Id="rId17" Type="http://schemas.openxmlformats.org/officeDocument/2006/relationships/hyperlink" Target="#_Toc148157"/><Relationship Id="rId18" Type="http://schemas.openxmlformats.org/officeDocument/2006/relationships/hyperlink" Target="#_Toc148158"/><Relationship Id="rId19" Type="http://schemas.openxmlformats.org/officeDocument/2006/relationships/hyperlink" Target="#_Toc148159"/><Relationship Id="rId153" Type="http://schemas.openxmlformats.org/officeDocument/2006/relationships/image" Target="../media/image117.jpeg"/><Relationship Id="rId154" Type="http://schemas.openxmlformats.org/officeDocument/2006/relationships/image" Target="../media/image118.jpeg"/><Relationship Id="rId155" Type="http://schemas.openxmlformats.org/officeDocument/2006/relationships/image" Target="../media/image119.jpeg"/><Relationship Id="rId156" Type="http://schemas.openxmlformats.org/officeDocument/2006/relationships/image" Target="../media/image120.png"/><Relationship Id="rId157" Type="http://schemas.openxmlformats.org/officeDocument/2006/relationships/image" Target="../media/image121.png"/><Relationship Id="rId158" Type="http://schemas.openxmlformats.org/officeDocument/2006/relationships/image" Target="../media/image122.jpeg"/><Relationship Id="rId159" Type="http://schemas.openxmlformats.org/officeDocument/2006/relationships/image" Target="../media/image123.jpeg"/><Relationship Id="rId190" Type="http://schemas.openxmlformats.org/officeDocument/2006/relationships/image" Target="../media/image152.jpeg"/><Relationship Id="rId191" Type="http://schemas.openxmlformats.org/officeDocument/2006/relationships/image" Target="../media/image153.png"/><Relationship Id="rId192" Type="http://schemas.openxmlformats.org/officeDocument/2006/relationships/image" Target="../media/image154.png"/><Relationship Id="rId50" Type="http://schemas.openxmlformats.org/officeDocument/2006/relationships/image" Target="../media/image14.png"/><Relationship Id="rId51" Type="http://schemas.openxmlformats.org/officeDocument/2006/relationships/image" Target="../media/image15.jpeg"/><Relationship Id="rId52" Type="http://schemas.openxmlformats.org/officeDocument/2006/relationships/image" Target="../media/image16.jpeg"/><Relationship Id="rId53" Type="http://schemas.openxmlformats.org/officeDocument/2006/relationships/image" Target="../media/image17.jpeg"/><Relationship Id="rId54" Type="http://schemas.openxmlformats.org/officeDocument/2006/relationships/image" Target="../media/image18.jpg"/><Relationship Id="rId55" Type="http://schemas.openxmlformats.org/officeDocument/2006/relationships/image" Target="../media/image19.jpeg"/><Relationship Id="rId56" Type="http://schemas.openxmlformats.org/officeDocument/2006/relationships/image" Target="../media/image20.jpeg"/><Relationship Id="rId57" Type="http://schemas.openxmlformats.org/officeDocument/2006/relationships/image" Target="../media/image21.jpeg"/><Relationship Id="rId58" Type="http://schemas.openxmlformats.org/officeDocument/2006/relationships/image" Target="../media/image22.jpeg"/><Relationship Id="rId59" Type="http://schemas.openxmlformats.org/officeDocument/2006/relationships/image" Target="../media/image23.jpeg"/><Relationship Id="rId193" Type="http://schemas.openxmlformats.org/officeDocument/2006/relationships/image" Target="../media/image155.jpeg"/><Relationship Id="rId194" Type="http://schemas.openxmlformats.org/officeDocument/2006/relationships/image" Target="../media/image156.jpeg"/><Relationship Id="rId195" Type="http://schemas.openxmlformats.org/officeDocument/2006/relationships/image" Target="../media/image157.png"/><Relationship Id="rId196" Type="http://schemas.openxmlformats.org/officeDocument/2006/relationships/image" Target="../media/image158.jpeg"/><Relationship Id="rId90" Type="http://schemas.openxmlformats.org/officeDocument/2006/relationships/image" Target="../media/image54.png"/><Relationship Id="rId91" Type="http://schemas.openxmlformats.org/officeDocument/2006/relationships/image" Target="../media/image55.png"/><Relationship Id="rId92" Type="http://schemas.openxmlformats.org/officeDocument/2006/relationships/image" Target="../media/image56.png"/><Relationship Id="rId93" Type="http://schemas.openxmlformats.org/officeDocument/2006/relationships/image" Target="../media/image57.png"/><Relationship Id="rId94" Type="http://schemas.openxmlformats.org/officeDocument/2006/relationships/image" Target="../media/image58.png"/><Relationship Id="rId95" Type="http://schemas.openxmlformats.org/officeDocument/2006/relationships/image" Target="../media/image59.jpeg"/><Relationship Id="rId96" Type="http://schemas.openxmlformats.org/officeDocument/2006/relationships/image" Target="../media/image60.jpeg"/><Relationship Id="rId97" Type="http://schemas.openxmlformats.org/officeDocument/2006/relationships/image" Target="../media/image61.png"/><Relationship Id="rId98" Type="http://schemas.openxmlformats.org/officeDocument/2006/relationships/image" Target="../media/image62.jpeg"/><Relationship Id="rId99" Type="http://schemas.openxmlformats.org/officeDocument/2006/relationships/image" Target="../media/image63.png"/><Relationship Id="rId120" Type="http://schemas.openxmlformats.org/officeDocument/2006/relationships/image" Target="../media/image84.jpeg"/><Relationship Id="rId121" Type="http://schemas.openxmlformats.org/officeDocument/2006/relationships/image" Target="../media/image85.jpeg"/><Relationship Id="rId122" Type="http://schemas.openxmlformats.org/officeDocument/2006/relationships/image" Target="../media/image86.jpeg"/><Relationship Id="rId123" Type="http://schemas.openxmlformats.org/officeDocument/2006/relationships/image" Target="../media/image87.jpeg"/><Relationship Id="rId124" Type="http://schemas.openxmlformats.org/officeDocument/2006/relationships/image" Target="../media/image88.png"/><Relationship Id="rId125" Type="http://schemas.openxmlformats.org/officeDocument/2006/relationships/image" Target="../media/image89.png"/><Relationship Id="rId126" Type="http://schemas.openxmlformats.org/officeDocument/2006/relationships/image" Target="../media/image90.png"/><Relationship Id="rId127" Type="http://schemas.openxmlformats.org/officeDocument/2006/relationships/image" Target="../media/image91.png"/><Relationship Id="rId128" Type="http://schemas.openxmlformats.org/officeDocument/2006/relationships/image" Target="../media/image92.jpg"/><Relationship Id="rId129" Type="http://schemas.openxmlformats.org/officeDocument/2006/relationships/image" Target="../media/image93.jpg"/><Relationship Id="rId160" Type="http://schemas.openxmlformats.org/officeDocument/2006/relationships/image" Target="../media/image124.png"/><Relationship Id="rId161" Type="http://schemas.openxmlformats.org/officeDocument/2006/relationships/image" Target="../media/image125.jpeg"/><Relationship Id="rId162" Type="http://schemas.openxmlformats.org/officeDocument/2006/relationships/image" Target="../media/image126.jpeg"/><Relationship Id="rId20" Type="http://schemas.openxmlformats.org/officeDocument/2006/relationships/hyperlink" Target="#_Toc148160"/><Relationship Id="rId21" Type="http://schemas.openxmlformats.org/officeDocument/2006/relationships/hyperlink" Target="#_Toc148161"/><Relationship Id="rId22" Type="http://schemas.openxmlformats.org/officeDocument/2006/relationships/hyperlink" Target="#_Toc148162"/><Relationship Id="rId23" Type="http://schemas.openxmlformats.org/officeDocument/2006/relationships/hyperlink" Target="#_Toc148163"/><Relationship Id="rId24" Type="http://schemas.openxmlformats.org/officeDocument/2006/relationships/hyperlink" Target="#_Toc148164"/><Relationship Id="rId25" Type="http://schemas.openxmlformats.org/officeDocument/2006/relationships/hyperlink" Target="#_Toc148165"/><Relationship Id="rId26" Type="http://schemas.openxmlformats.org/officeDocument/2006/relationships/hyperlink" Target="#_Toc148166"/><Relationship Id="rId27" Type="http://schemas.openxmlformats.org/officeDocument/2006/relationships/hyperlink" Target="#_Toc148167"/><Relationship Id="rId28" Type="http://schemas.openxmlformats.org/officeDocument/2006/relationships/hyperlink" Target="#_Toc148168"/><Relationship Id="rId29" Type="http://schemas.openxmlformats.org/officeDocument/2006/relationships/hyperlink" Target="#_Toc148169"/><Relationship Id="rId163" Type="http://schemas.openxmlformats.org/officeDocument/2006/relationships/image" Target="../media/image127.jpeg"/><Relationship Id="rId164" Type="http://schemas.openxmlformats.org/officeDocument/2006/relationships/image" Target="../media/image128.jpeg"/><Relationship Id="rId165" Type="http://schemas.openxmlformats.org/officeDocument/2006/relationships/image" Target="../media/image129.png"/><Relationship Id="rId166" Type="http://schemas.openxmlformats.org/officeDocument/2006/relationships/image" Target="../media/image130.jpeg"/><Relationship Id="rId167" Type="http://schemas.openxmlformats.org/officeDocument/2006/relationships/image" Target="../media/image131.png"/><Relationship Id="rId168" Type="http://schemas.openxmlformats.org/officeDocument/2006/relationships/image" Target="../media/image132.png"/><Relationship Id="rId169" Type="http://schemas.openxmlformats.org/officeDocument/2006/relationships/image" Target="../media/image133.jpeg"/><Relationship Id="rId60" Type="http://schemas.openxmlformats.org/officeDocument/2006/relationships/image" Target="../media/image24.jpeg"/><Relationship Id="rId61" Type="http://schemas.openxmlformats.org/officeDocument/2006/relationships/image" Target="../media/image25.jpeg"/><Relationship Id="rId62" Type="http://schemas.openxmlformats.org/officeDocument/2006/relationships/image" Target="../media/image26.jpeg"/><Relationship Id="rId63" Type="http://schemas.openxmlformats.org/officeDocument/2006/relationships/image" Target="../media/image27.jpeg"/><Relationship Id="rId64" Type="http://schemas.openxmlformats.org/officeDocument/2006/relationships/image" Target="../media/image28.jpeg"/><Relationship Id="rId65" Type="http://schemas.openxmlformats.org/officeDocument/2006/relationships/image" Target="../media/image29.png"/><Relationship Id="rId66" Type="http://schemas.openxmlformats.org/officeDocument/2006/relationships/image" Target="../media/image30.png"/><Relationship Id="rId67" Type="http://schemas.openxmlformats.org/officeDocument/2006/relationships/image" Target="../media/image31.jpeg"/><Relationship Id="rId68" Type="http://schemas.openxmlformats.org/officeDocument/2006/relationships/image" Target="../media/image32.jpeg"/><Relationship Id="rId69" Type="http://schemas.openxmlformats.org/officeDocument/2006/relationships/image" Target="../media/image33.jpeg"/><Relationship Id="rId130" Type="http://schemas.openxmlformats.org/officeDocument/2006/relationships/image" Target="../media/image94.png"/><Relationship Id="rId131" Type="http://schemas.openxmlformats.org/officeDocument/2006/relationships/image" Target="../media/image95.png"/><Relationship Id="rId132" Type="http://schemas.openxmlformats.org/officeDocument/2006/relationships/image" Target="../media/image96.png"/><Relationship Id="rId133" Type="http://schemas.openxmlformats.org/officeDocument/2006/relationships/image" Target="../media/image97.jpeg"/><Relationship Id="rId134" Type="http://schemas.openxmlformats.org/officeDocument/2006/relationships/image" Target="../media/image98.jpeg"/><Relationship Id="rId135" Type="http://schemas.openxmlformats.org/officeDocument/2006/relationships/image" Target="../media/image99.jpeg"/><Relationship Id="rId136" Type="http://schemas.openxmlformats.org/officeDocument/2006/relationships/image" Target="../media/image100.png"/><Relationship Id="rId137" Type="http://schemas.openxmlformats.org/officeDocument/2006/relationships/image" Target="../media/image101.png"/><Relationship Id="rId138" Type="http://schemas.openxmlformats.org/officeDocument/2006/relationships/image" Target="../media/image102.png"/><Relationship Id="rId139" Type="http://schemas.openxmlformats.org/officeDocument/2006/relationships/image" Target="../media/image103.jpeg"/><Relationship Id="rId170" Type="http://schemas.openxmlformats.org/officeDocument/2006/relationships/image" Target="../media/image134.png"/><Relationship Id="rId171" Type="http://schemas.openxmlformats.org/officeDocument/2006/relationships/image" Target="../media/image135.png"/><Relationship Id="rId172" Type="http://schemas.openxmlformats.org/officeDocument/2006/relationships/image" Target="../media/image136.png"/><Relationship Id="rId30" Type="http://schemas.openxmlformats.org/officeDocument/2006/relationships/hyperlink" Target="#_Toc148170"/><Relationship Id="rId31" Type="http://schemas.openxmlformats.org/officeDocument/2006/relationships/hyperlink" Target="#_Toc148171"/><Relationship Id="rId32" Type="http://schemas.openxmlformats.org/officeDocument/2006/relationships/hyperlink" Target="#_Toc148172"/><Relationship Id="rId33" Type="http://schemas.openxmlformats.org/officeDocument/2006/relationships/hyperlink" Target="#_Toc148173"/><Relationship Id="rId34" Type="http://schemas.openxmlformats.org/officeDocument/2006/relationships/hyperlink" Target="#_Toc148174"/><Relationship Id="rId35" Type="http://schemas.openxmlformats.org/officeDocument/2006/relationships/hyperlink" Target="#_Toc148175"/><Relationship Id="rId36" Type="http://schemas.openxmlformats.org/officeDocument/2006/relationships/hyperlink" Target="#_Toc148176"/><Relationship Id="rId37" Type="http://schemas.openxmlformats.org/officeDocument/2006/relationships/hyperlink" Target="#_Toc148177"/><Relationship Id="rId38" Type="http://schemas.openxmlformats.org/officeDocument/2006/relationships/hyperlink" Target="#_Toc148178"/><Relationship Id="rId39" Type="http://schemas.openxmlformats.org/officeDocument/2006/relationships/hyperlink" Target="#_Toc148179"/><Relationship Id="rId173" Type="http://schemas.openxmlformats.org/officeDocument/2006/relationships/image" Target="../media/image137.jpeg"/><Relationship Id="rId174" Type="http://schemas.openxmlformats.org/officeDocument/2006/relationships/image" Target="../media/image138.jpeg"/><Relationship Id="rId175" Type="http://schemas.openxmlformats.org/officeDocument/2006/relationships/image" Target="../media/image139.png"/><Relationship Id="rId176" Type="http://schemas.openxmlformats.org/officeDocument/2006/relationships/image" Target="../media/image140.png"/><Relationship Id="rId177" Type="http://schemas.openxmlformats.org/officeDocument/2006/relationships/image" Target="../media/image141.png"/><Relationship Id="rId178" Type="http://schemas.openxmlformats.org/officeDocument/2006/relationships/image" Target="../media/image142.jpeg"/><Relationship Id="rId179" Type="http://schemas.openxmlformats.org/officeDocument/2006/relationships/image" Target="../media/image143.png"/><Relationship Id="rId70" Type="http://schemas.openxmlformats.org/officeDocument/2006/relationships/image" Target="../media/image34.png"/><Relationship Id="rId71" Type="http://schemas.openxmlformats.org/officeDocument/2006/relationships/image" Target="../media/image35.jpeg"/><Relationship Id="rId72" Type="http://schemas.openxmlformats.org/officeDocument/2006/relationships/image" Target="../media/image36.jpeg"/><Relationship Id="rId73" Type="http://schemas.openxmlformats.org/officeDocument/2006/relationships/image" Target="../media/image37.jpeg"/><Relationship Id="rId74" Type="http://schemas.openxmlformats.org/officeDocument/2006/relationships/image" Target="../media/image38.jpg"/><Relationship Id="rId75" Type="http://schemas.openxmlformats.org/officeDocument/2006/relationships/image" Target="../media/image39.jpeg"/><Relationship Id="rId76" Type="http://schemas.openxmlformats.org/officeDocument/2006/relationships/image" Target="../media/image40.jpeg"/><Relationship Id="rId77" Type="http://schemas.openxmlformats.org/officeDocument/2006/relationships/image" Target="../media/image41.jpeg"/><Relationship Id="rId78" Type="http://schemas.openxmlformats.org/officeDocument/2006/relationships/image" Target="../media/image42.jpeg"/><Relationship Id="rId79" Type="http://schemas.openxmlformats.org/officeDocument/2006/relationships/image" Target="../media/image43.jpe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jpeg"/><Relationship Id="rId100" Type="http://schemas.openxmlformats.org/officeDocument/2006/relationships/image" Target="../media/image64.png"/><Relationship Id="rId101" Type="http://schemas.openxmlformats.org/officeDocument/2006/relationships/image" Target="../media/image65.png"/><Relationship Id="rId102" Type="http://schemas.openxmlformats.org/officeDocument/2006/relationships/image" Target="../media/image66.jpeg"/><Relationship Id="rId103" Type="http://schemas.openxmlformats.org/officeDocument/2006/relationships/image" Target="../media/image67.png"/><Relationship Id="rId104" Type="http://schemas.openxmlformats.org/officeDocument/2006/relationships/image" Target="../media/image68.jpeg"/><Relationship Id="rId105" Type="http://schemas.openxmlformats.org/officeDocument/2006/relationships/image" Target="../media/image69.png"/><Relationship Id="rId106" Type="http://schemas.openxmlformats.org/officeDocument/2006/relationships/image" Target="../media/image70.png"/><Relationship Id="rId107" Type="http://schemas.openxmlformats.org/officeDocument/2006/relationships/image" Target="../media/image71.png"/><Relationship Id="rId108" Type="http://schemas.openxmlformats.org/officeDocument/2006/relationships/image" Target="../media/image72.png"/><Relationship Id="rId109" Type="http://schemas.openxmlformats.org/officeDocument/2006/relationships/image" Target="../media/image73.jpeg"/><Relationship Id="rId5" Type="http://schemas.openxmlformats.org/officeDocument/2006/relationships/hyperlink" Target="#_Toc148145"/><Relationship Id="rId6" Type="http://schemas.openxmlformats.org/officeDocument/2006/relationships/hyperlink" Target="#_Toc148146"/><Relationship Id="rId7" Type="http://schemas.openxmlformats.org/officeDocument/2006/relationships/hyperlink" Target="#_Toc148147"/><Relationship Id="rId8" Type="http://schemas.openxmlformats.org/officeDocument/2006/relationships/hyperlink" Target="#_Toc148148"/><Relationship Id="rId9" Type="http://schemas.openxmlformats.org/officeDocument/2006/relationships/hyperlink" Target="#_Toc148149"/><Relationship Id="rId140" Type="http://schemas.openxmlformats.org/officeDocument/2006/relationships/image" Target="../media/image104.jpeg"/><Relationship Id="rId141" Type="http://schemas.openxmlformats.org/officeDocument/2006/relationships/image" Target="../media/image10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graphicFrame>
        <p:nvGraphicFramePr>
          <p:cNvPr id="4" name="Table 3"/>
          <p:cNvGraphicFramePr>
            <a:graphicFrameLocks noGrp="1"/>
          </p:cNvGraphicFramePr>
          <p:nvPr/>
        </p:nvGraphicFramePr>
        <p:xfrm>
          <a:off x="3016885" y="2037874"/>
          <a:ext cx="6158230" cy="3926840"/>
        </p:xfrm>
        <a:graphic>
          <a:graphicData uri="http://schemas.openxmlformats.org/drawingml/2006/table">
            <a:tbl>
              <a:tblPr firstRow="1" firstCol="1" bandRow="1">
                <a:tableStyleId>{5C22544A-7EE6-4342-B048-85BDC9FD1C3A}</a:tableStyleId>
              </a:tblPr>
              <a:tblGrid>
                <a:gridCol w="753745"/>
                <a:gridCol w="5404485"/>
              </a:tblGrid>
              <a:tr h="345440">
                <a:tc>
                  <a:txBody>
                    <a:bodyPr/>
                    <a:lstStyle/>
                    <a:p>
                      <a:pPr marL="76200" marR="0" indent="0" algn="l">
                        <a:lnSpc>
                          <a:spcPct val="107000"/>
                        </a:lnSpc>
                        <a:spcBef>
                          <a:spcPts val="0"/>
                        </a:spcBef>
                        <a:spcAft>
                          <a:spcPts val="0"/>
                        </a:spcAft>
                      </a:pPr>
                      <a:r>
                        <a:rPr lang="en-US" sz="1000">
                          <a:effectLst/>
                        </a:rPr>
                        <a:t>Badge</a:t>
                      </a:r>
                      <a:endParaRPr lang="en-US" sz="1100">
                        <a:solidFill>
                          <a:srgbClr val="000000"/>
                        </a:solidFill>
                        <a:effectLst/>
                        <a:latin typeface="Calibri" charset="0"/>
                        <a:ea typeface="Calibri" charset="0"/>
                        <a:cs typeface="Calibri" charset="0"/>
                      </a:endParaRPr>
                    </a:p>
                  </a:txBody>
                  <a:tcPr marL="0" marR="73025" marT="107950" marB="0" anchor="ctr"/>
                </a:tc>
                <a:tc>
                  <a:txBody>
                    <a:bodyPr/>
                    <a:lstStyle/>
                    <a:p>
                      <a:pPr marL="0" marR="0" indent="0" algn="l">
                        <a:lnSpc>
                          <a:spcPct val="107000"/>
                        </a:lnSpc>
                        <a:spcBef>
                          <a:spcPts val="0"/>
                        </a:spcBef>
                        <a:spcAft>
                          <a:spcPts val="0"/>
                        </a:spcAft>
                      </a:pPr>
                      <a:r>
                        <a:rPr lang="en-US" sz="1100">
                          <a:effectLst/>
                        </a:rPr>
                        <a:t>SCM status</a:t>
                      </a:r>
                      <a:endParaRPr lang="en-US" sz="1100">
                        <a:solidFill>
                          <a:srgbClr val="000000"/>
                        </a:solidFill>
                        <a:effectLst/>
                        <a:latin typeface="Calibri" charset="0"/>
                        <a:ea typeface="Calibri" charset="0"/>
                        <a:cs typeface="Calibri" charset="0"/>
                      </a:endParaRPr>
                    </a:p>
                  </a:txBody>
                  <a:tcPr marL="0" marR="73025" marT="107950" marB="0" anchor="ctr"/>
                </a:tc>
              </a:tr>
              <a:tr h="447675">
                <a:tc>
                  <a:txBody>
                    <a:bodyPr/>
                    <a:lstStyle/>
                    <a:p>
                      <a:pPr marL="76200" marR="0" indent="0" algn="l">
                        <a:lnSpc>
                          <a:spcPct val="107000"/>
                        </a:lnSpc>
                        <a:spcBef>
                          <a:spcPts val="0"/>
                        </a:spcBef>
                        <a:spcAft>
                          <a:spcPts val="0"/>
                        </a:spcAft>
                      </a:pPr>
                      <a:r>
                        <a:rPr lang="en-US" sz="900">
                          <a:effectLst/>
                        </a:rPr>
                        <a:t>M</a:t>
                      </a:r>
                      <a:endParaRPr lang="en-US" sz="1100">
                        <a:solidFill>
                          <a:srgbClr val="000000"/>
                        </a:solidFill>
                        <a:effectLst/>
                        <a:latin typeface="Calibri" charset="0"/>
                        <a:ea typeface="Calibri" charset="0"/>
                        <a:cs typeface="Calibri" charset="0"/>
                      </a:endParaRPr>
                    </a:p>
                  </a:txBody>
                  <a:tcPr marL="0" marR="73025" marT="107950" marB="0"/>
                </a:tc>
                <a:tc>
                  <a:txBody>
                    <a:bodyPr/>
                    <a:lstStyle/>
                    <a:p>
                      <a:pPr marL="0" marR="0" indent="0" algn="l">
                        <a:lnSpc>
                          <a:spcPct val="107000"/>
                        </a:lnSpc>
                        <a:spcBef>
                          <a:spcPts val="0"/>
                        </a:spcBef>
                        <a:spcAft>
                          <a:spcPts val="0"/>
                        </a:spcAft>
                      </a:pPr>
                      <a:r>
                        <a:rPr lang="en-US" sz="1100">
                          <a:effectLst/>
                        </a:rPr>
                        <a:t>Locally modified</a:t>
                      </a:r>
                      <a:endParaRPr lang="en-US" sz="1100">
                        <a:solidFill>
                          <a:srgbClr val="000000"/>
                        </a:solidFill>
                        <a:effectLst/>
                        <a:latin typeface="Calibri" charset="0"/>
                        <a:ea typeface="Calibri" charset="0"/>
                        <a:cs typeface="Calibri" charset="0"/>
                      </a:endParaRPr>
                    </a:p>
                  </a:txBody>
                  <a:tcPr marL="0" marR="73025" marT="107950" marB="0" anchor="ctr"/>
                </a:tc>
              </a:tr>
              <a:tr h="447675">
                <a:tc>
                  <a:txBody>
                    <a:bodyPr/>
                    <a:lstStyle/>
                    <a:p>
                      <a:pPr marL="76200" marR="0" indent="0" algn="l">
                        <a:lnSpc>
                          <a:spcPct val="107000"/>
                        </a:lnSpc>
                        <a:spcBef>
                          <a:spcPts val="0"/>
                        </a:spcBef>
                        <a:spcAft>
                          <a:spcPts val="0"/>
                        </a:spcAft>
                      </a:pPr>
                      <a:r>
                        <a:rPr lang="en-US" sz="900">
                          <a:effectLst/>
                        </a:rPr>
                        <a:t>U</a:t>
                      </a:r>
                      <a:endParaRPr lang="en-US" sz="1100">
                        <a:solidFill>
                          <a:srgbClr val="000000"/>
                        </a:solidFill>
                        <a:effectLst/>
                        <a:latin typeface="Calibri" charset="0"/>
                        <a:ea typeface="Calibri" charset="0"/>
                        <a:cs typeface="Calibri" charset="0"/>
                      </a:endParaRPr>
                    </a:p>
                  </a:txBody>
                  <a:tcPr marL="0" marR="73025" marT="107950" marB="0"/>
                </a:tc>
                <a:tc>
                  <a:txBody>
                    <a:bodyPr/>
                    <a:lstStyle/>
                    <a:p>
                      <a:pPr marL="0" marR="0" indent="0" algn="l">
                        <a:lnSpc>
                          <a:spcPct val="107000"/>
                        </a:lnSpc>
                        <a:spcBef>
                          <a:spcPts val="0"/>
                        </a:spcBef>
                        <a:spcAft>
                          <a:spcPts val="0"/>
                        </a:spcAft>
                      </a:pPr>
                      <a:r>
                        <a:rPr lang="en-US" sz="1100">
                          <a:effectLst/>
                        </a:rPr>
                        <a:t>Updated in repository</a:t>
                      </a:r>
                      <a:endParaRPr lang="en-US" sz="1100">
                        <a:solidFill>
                          <a:srgbClr val="000000"/>
                        </a:solidFill>
                        <a:effectLst/>
                        <a:latin typeface="Calibri" charset="0"/>
                        <a:ea typeface="Calibri" charset="0"/>
                        <a:cs typeface="Calibri" charset="0"/>
                      </a:endParaRPr>
                    </a:p>
                  </a:txBody>
                  <a:tcPr marL="0" marR="73025" marT="107950" marB="0" anchor="ctr"/>
                </a:tc>
              </a:tr>
              <a:tr h="447675">
                <a:tc>
                  <a:txBody>
                    <a:bodyPr/>
                    <a:lstStyle/>
                    <a:p>
                      <a:pPr marL="76200" marR="0" indent="0" algn="l">
                        <a:lnSpc>
                          <a:spcPct val="107000"/>
                        </a:lnSpc>
                        <a:spcBef>
                          <a:spcPts val="0"/>
                        </a:spcBef>
                        <a:spcAft>
                          <a:spcPts val="0"/>
                        </a:spcAft>
                      </a:pPr>
                      <a:r>
                        <a:rPr lang="en-US" sz="900">
                          <a:effectLst/>
                        </a:rPr>
                        <a:t>A</a:t>
                      </a:r>
                      <a:endParaRPr lang="en-US" sz="1100">
                        <a:solidFill>
                          <a:srgbClr val="000000"/>
                        </a:solidFill>
                        <a:effectLst/>
                        <a:latin typeface="Calibri" charset="0"/>
                        <a:ea typeface="Calibri" charset="0"/>
                        <a:cs typeface="Calibri" charset="0"/>
                      </a:endParaRPr>
                    </a:p>
                  </a:txBody>
                  <a:tcPr marL="0" marR="73025" marT="107950" marB="0"/>
                </a:tc>
                <a:tc>
                  <a:txBody>
                    <a:bodyPr/>
                    <a:lstStyle/>
                    <a:p>
                      <a:pPr marL="0" marR="0" indent="0" algn="l">
                        <a:lnSpc>
                          <a:spcPct val="107000"/>
                        </a:lnSpc>
                        <a:spcBef>
                          <a:spcPts val="0"/>
                        </a:spcBef>
                        <a:spcAft>
                          <a:spcPts val="0"/>
                        </a:spcAft>
                      </a:pPr>
                      <a:r>
                        <a:rPr lang="en-US" sz="1100">
                          <a:effectLst/>
                        </a:rPr>
                        <a:t>Locally added</a:t>
                      </a:r>
                      <a:endParaRPr lang="en-US" sz="1100">
                        <a:solidFill>
                          <a:srgbClr val="000000"/>
                        </a:solidFill>
                        <a:effectLst/>
                        <a:latin typeface="Calibri" charset="0"/>
                        <a:ea typeface="Calibri" charset="0"/>
                        <a:cs typeface="Calibri" charset="0"/>
                      </a:endParaRPr>
                    </a:p>
                  </a:txBody>
                  <a:tcPr marL="0" marR="73025" marT="107950" marB="0" anchor="ctr"/>
                </a:tc>
              </a:tr>
              <a:tr h="447675">
                <a:tc>
                  <a:txBody>
                    <a:bodyPr/>
                    <a:lstStyle/>
                    <a:p>
                      <a:pPr marL="76200" marR="0" indent="0" algn="l">
                        <a:lnSpc>
                          <a:spcPct val="107000"/>
                        </a:lnSpc>
                        <a:spcBef>
                          <a:spcPts val="0"/>
                        </a:spcBef>
                        <a:spcAft>
                          <a:spcPts val="0"/>
                        </a:spcAft>
                      </a:pPr>
                      <a:r>
                        <a:rPr lang="en-US" sz="900">
                          <a:effectLst/>
                        </a:rPr>
                        <a:t>D</a:t>
                      </a:r>
                      <a:endParaRPr lang="en-US" sz="1100">
                        <a:solidFill>
                          <a:srgbClr val="000000"/>
                        </a:solidFill>
                        <a:effectLst/>
                        <a:latin typeface="Calibri" charset="0"/>
                        <a:ea typeface="Calibri" charset="0"/>
                        <a:cs typeface="Calibri" charset="0"/>
                      </a:endParaRPr>
                    </a:p>
                  </a:txBody>
                  <a:tcPr marL="0" marR="73025" marT="107950" marB="0"/>
                </a:tc>
                <a:tc>
                  <a:txBody>
                    <a:bodyPr/>
                    <a:lstStyle/>
                    <a:p>
                      <a:pPr marL="0" marR="0" indent="0" algn="l">
                        <a:lnSpc>
                          <a:spcPct val="107000"/>
                        </a:lnSpc>
                        <a:spcBef>
                          <a:spcPts val="0"/>
                        </a:spcBef>
                        <a:spcAft>
                          <a:spcPts val="0"/>
                        </a:spcAft>
                      </a:pPr>
                      <a:r>
                        <a:rPr lang="en-US" sz="1100">
                          <a:effectLst/>
                        </a:rPr>
                        <a:t>Locally deleted</a:t>
                      </a:r>
                      <a:endParaRPr lang="en-US" sz="1100">
                        <a:solidFill>
                          <a:srgbClr val="000000"/>
                        </a:solidFill>
                        <a:effectLst/>
                        <a:latin typeface="Calibri" charset="0"/>
                        <a:ea typeface="Calibri" charset="0"/>
                        <a:cs typeface="Calibri" charset="0"/>
                      </a:endParaRPr>
                    </a:p>
                  </a:txBody>
                  <a:tcPr marL="0" marR="73025" marT="107950" marB="0" anchor="ctr"/>
                </a:tc>
              </a:tr>
              <a:tr h="447675">
                <a:tc>
                  <a:txBody>
                    <a:bodyPr/>
                    <a:lstStyle/>
                    <a:p>
                      <a:pPr marL="76200" marR="0" indent="0" algn="l">
                        <a:lnSpc>
                          <a:spcPct val="107000"/>
                        </a:lnSpc>
                        <a:spcBef>
                          <a:spcPts val="0"/>
                        </a:spcBef>
                        <a:spcAft>
                          <a:spcPts val="0"/>
                        </a:spcAft>
                      </a:pPr>
                      <a:r>
                        <a:rPr lang="en-US" sz="900">
                          <a:effectLst/>
                        </a:rPr>
                        <a:t>I</a:t>
                      </a:r>
                      <a:endParaRPr lang="en-US" sz="1100">
                        <a:solidFill>
                          <a:srgbClr val="000000"/>
                        </a:solidFill>
                        <a:effectLst/>
                        <a:latin typeface="Calibri" charset="0"/>
                        <a:ea typeface="Calibri" charset="0"/>
                        <a:cs typeface="Calibri" charset="0"/>
                      </a:endParaRPr>
                    </a:p>
                  </a:txBody>
                  <a:tcPr marL="0" marR="73025" marT="107950" marB="0"/>
                </a:tc>
                <a:tc>
                  <a:txBody>
                    <a:bodyPr/>
                    <a:lstStyle/>
                    <a:p>
                      <a:pPr marL="0" marR="0" indent="0" algn="l">
                        <a:lnSpc>
                          <a:spcPct val="107000"/>
                        </a:lnSpc>
                        <a:spcBef>
                          <a:spcPts val="0"/>
                        </a:spcBef>
                        <a:spcAft>
                          <a:spcPts val="0"/>
                        </a:spcAft>
                      </a:pPr>
                      <a:r>
                        <a:rPr lang="en-US" sz="1100">
                          <a:effectLst/>
                        </a:rPr>
                        <a:t>Ignored</a:t>
                      </a:r>
                      <a:endParaRPr lang="en-US" sz="1100">
                        <a:solidFill>
                          <a:srgbClr val="000000"/>
                        </a:solidFill>
                        <a:effectLst/>
                        <a:latin typeface="Calibri" charset="0"/>
                        <a:ea typeface="Calibri" charset="0"/>
                        <a:cs typeface="Calibri" charset="0"/>
                      </a:endParaRPr>
                    </a:p>
                  </a:txBody>
                  <a:tcPr marL="0" marR="73025" marT="107950" marB="0" anchor="ctr"/>
                </a:tc>
              </a:tr>
              <a:tr h="447675">
                <a:tc>
                  <a:txBody>
                    <a:bodyPr/>
                    <a:lstStyle/>
                    <a:p>
                      <a:pPr marL="76200" marR="0" indent="0" algn="l">
                        <a:lnSpc>
                          <a:spcPct val="107000"/>
                        </a:lnSpc>
                        <a:spcBef>
                          <a:spcPts val="0"/>
                        </a:spcBef>
                        <a:spcAft>
                          <a:spcPts val="0"/>
                        </a:spcAft>
                      </a:pPr>
                      <a:r>
                        <a:rPr lang="en-US" sz="900">
                          <a:effectLst/>
                        </a:rPr>
                        <a:t>R</a:t>
                      </a:r>
                      <a:endParaRPr lang="en-US" sz="1100">
                        <a:solidFill>
                          <a:srgbClr val="000000"/>
                        </a:solidFill>
                        <a:effectLst/>
                        <a:latin typeface="Calibri" charset="0"/>
                        <a:ea typeface="Calibri" charset="0"/>
                        <a:cs typeface="Calibri" charset="0"/>
                      </a:endParaRPr>
                    </a:p>
                  </a:txBody>
                  <a:tcPr marL="0" marR="73025" marT="107950" marB="0"/>
                </a:tc>
                <a:tc>
                  <a:txBody>
                    <a:bodyPr/>
                    <a:lstStyle/>
                    <a:p>
                      <a:pPr marL="0" marR="0" indent="0" algn="l">
                        <a:lnSpc>
                          <a:spcPct val="107000"/>
                        </a:lnSpc>
                        <a:spcBef>
                          <a:spcPts val="0"/>
                        </a:spcBef>
                        <a:spcAft>
                          <a:spcPts val="0"/>
                        </a:spcAft>
                      </a:pPr>
                      <a:r>
                        <a:rPr lang="en-US" sz="1100">
                          <a:effectLst/>
                        </a:rPr>
                        <a:t>Replaced in the repository</a:t>
                      </a:r>
                      <a:endParaRPr lang="en-US" sz="1100">
                        <a:solidFill>
                          <a:srgbClr val="000000"/>
                        </a:solidFill>
                        <a:effectLst/>
                        <a:latin typeface="Calibri" charset="0"/>
                        <a:ea typeface="Calibri" charset="0"/>
                        <a:cs typeface="Calibri" charset="0"/>
                      </a:endParaRPr>
                    </a:p>
                  </a:txBody>
                  <a:tcPr marL="0" marR="73025" marT="107950" marB="0" anchor="ctr"/>
                </a:tc>
              </a:tr>
              <a:tr h="447675">
                <a:tc>
                  <a:txBody>
                    <a:bodyPr/>
                    <a:lstStyle/>
                    <a:p>
                      <a:pPr marL="76200" marR="0" indent="0" algn="l">
                        <a:lnSpc>
                          <a:spcPct val="107000"/>
                        </a:lnSpc>
                        <a:spcBef>
                          <a:spcPts val="0"/>
                        </a:spcBef>
                        <a:spcAft>
                          <a:spcPts val="0"/>
                        </a:spcAft>
                      </a:pPr>
                      <a:r>
                        <a:rPr lang="en-US" sz="900">
                          <a:effectLst/>
                        </a:rPr>
                        <a:t>–</a:t>
                      </a:r>
                      <a:endParaRPr lang="en-US" sz="1100">
                        <a:solidFill>
                          <a:srgbClr val="000000"/>
                        </a:solidFill>
                        <a:effectLst/>
                        <a:latin typeface="Calibri" charset="0"/>
                        <a:ea typeface="Calibri" charset="0"/>
                        <a:cs typeface="Calibri" charset="0"/>
                      </a:endParaRPr>
                    </a:p>
                  </a:txBody>
                  <a:tcPr marL="0" marR="73025" marT="107950" marB="0"/>
                </a:tc>
                <a:tc>
                  <a:txBody>
                    <a:bodyPr/>
                    <a:lstStyle/>
                    <a:p>
                      <a:pPr marL="0" marR="0" indent="0" algn="l">
                        <a:lnSpc>
                          <a:spcPct val="107000"/>
                        </a:lnSpc>
                        <a:spcBef>
                          <a:spcPts val="0"/>
                        </a:spcBef>
                        <a:spcAft>
                          <a:spcPts val="0"/>
                        </a:spcAft>
                      </a:pPr>
                      <a:r>
                        <a:rPr lang="en-US" sz="1100">
                          <a:effectLst/>
                        </a:rPr>
                        <a:t>The contents of the folder have mixed status; display the contents to see individual status</a:t>
                      </a:r>
                      <a:endParaRPr lang="en-US" sz="1100">
                        <a:solidFill>
                          <a:srgbClr val="000000"/>
                        </a:solidFill>
                        <a:effectLst/>
                        <a:latin typeface="Calibri" charset="0"/>
                        <a:ea typeface="Calibri" charset="0"/>
                        <a:cs typeface="Calibri" charset="0"/>
                      </a:endParaRPr>
                    </a:p>
                  </a:txBody>
                  <a:tcPr marL="0" marR="73025" marT="107950" marB="0" anchor="ctr"/>
                </a:tc>
              </a:tr>
              <a:tr h="447675">
                <a:tc>
                  <a:txBody>
                    <a:bodyPr/>
                    <a:lstStyle/>
                    <a:p>
                      <a:pPr marL="76200" marR="0" indent="0" algn="l">
                        <a:lnSpc>
                          <a:spcPct val="107000"/>
                        </a:lnSpc>
                        <a:spcBef>
                          <a:spcPts val="0"/>
                        </a:spcBef>
                        <a:spcAft>
                          <a:spcPts val="0"/>
                        </a:spcAft>
                      </a:pPr>
                      <a:r>
                        <a:rPr lang="en-US" sz="900">
                          <a:effectLst/>
                        </a:rPr>
                        <a:t>?</a:t>
                      </a:r>
                      <a:endParaRPr lang="en-US" sz="1100">
                        <a:solidFill>
                          <a:srgbClr val="000000"/>
                        </a:solidFill>
                        <a:effectLst/>
                        <a:latin typeface="Calibri" charset="0"/>
                        <a:ea typeface="Calibri" charset="0"/>
                        <a:cs typeface="Calibri" charset="0"/>
                      </a:endParaRPr>
                    </a:p>
                  </a:txBody>
                  <a:tcPr marL="0" marR="73025" marT="107950" marB="0"/>
                </a:tc>
                <a:tc>
                  <a:txBody>
                    <a:bodyPr/>
                    <a:lstStyle/>
                    <a:p>
                      <a:pPr marL="0" marR="0" indent="0" algn="l">
                        <a:lnSpc>
                          <a:spcPct val="107000"/>
                        </a:lnSpc>
                        <a:spcBef>
                          <a:spcPts val="0"/>
                        </a:spcBef>
                        <a:spcAft>
                          <a:spcPts val="0"/>
                        </a:spcAft>
                      </a:pPr>
                      <a:r>
                        <a:rPr lang="en-US" sz="1100">
                          <a:effectLst/>
                        </a:rPr>
                        <a:t>Not under source control</a:t>
                      </a:r>
                      <a:endParaRPr lang="en-US" sz="1100">
                        <a:solidFill>
                          <a:srgbClr val="000000"/>
                        </a:solidFill>
                        <a:effectLst/>
                        <a:latin typeface="Calibri" charset="0"/>
                        <a:ea typeface="Calibri" charset="0"/>
                        <a:cs typeface="Calibri" charset="0"/>
                      </a:endParaRPr>
                    </a:p>
                  </a:txBody>
                  <a:tcPr marL="0" marR="73025" marT="107950" marB="0" anchor="ctr"/>
                </a:tc>
              </a:tr>
            </a:tbl>
          </a:graphicData>
        </a:graphic>
      </p:graphicFrame>
      <p:graphicFrame>
        <p:nvGraphicFramePr>
          <p:cNvPr id="5" name="Table 4"/>
          <p:cNvGraphicFramePr>
            <a:graphicFrameLocks noGrp="1"/>
          </p:cNvGraphicFramePr>
          <p:nvPr/>
        </p:nvGraphicFramePr>
        <p:xfrm>
          <a:off x="3079750" y="3080861"/>
          <a:ext cx="6032500" cy="1840865"/>
        </p:xfrm>
        <a:graphic>
          <a:graphicData uri="http://schemas.openxmlformats.org/drawingml/2006/table">
            <a:tbl>
              <a:tblPr firstRow="1" firstCol="1" bandRow="1">
                <a:tableStyleId>{5C22544A-7EE6-4342-B048-85BDC9FD1C3A}</a:tableStyleId>
              </a:tblPr>
              <a:tblGrid>
                <a:gridCol w="1618615"/>
                <a:gridCol w="4413885"/>
              </a:tblGrid>
              <a:tr h="281940">
                <a:tc>
                  <a:txBody>
                    <a:bodyPr/>
                    <a:lstStyle/>
                    <a:p>
                      <a:pPr marL="12065" marR="0" indent="0" algn="l">
                        <a:lnSpc>
                          <a:spcPct val="107000"/>
                        </a:lnSpc>
                        <a:spcBef>
                          <a:spcPts val="0"/>
                        </a:spcBef>
                        <a:spcAft>
                          <a:spcPts val="0"/>
                        </a:spcAft>
                      </a:pPr>
                      <a:r>
                        <a:rPr lang="en-US" sz="1100">
                          <a:effectLst/>
                        </a:rPr>
                        <a:t>Date</a:t>
                      </a:r>
                      <a:endParaRPr lang="en-US" sz="1100">
                        <a:solidFill>
                          <a:srgbClr val="000000"/>
                        </a:solidFill>
                        <a:effectLst/>
                        <a:latin typeface="Calibri" charset="0"/>
                        <a:ea typeface="Calibri" charset="0"/>
                        <a:cs typeface="Calibri" charset="0"/>
                      </a:endParaRPr>
                    </a:p>
                  </a:txBody>
                  <a:tcPr marL="64135" marR="189865" marT="83820" marB="0" anchor="ctr"/>
                </a:tc>
                <a:tc>
                  <a:txBody>
                    <a:bodyPr/>
                    <a:lstStyle/>
                    <a:p>
                      <a:pPr marL="0" marR="0" indent="0" algn="l">
                        <a:lnSpc>
                          <a:spcPct val="107000"/>
                        </a:lnSpc>
                        <a:spcBef>
                          <a:spcPts val="0"/>
                        </a:spcBef>
                        <a:spcAft>
                          <a:spcPts val="0"/>
                        </a:spcAft>
                      </a:pPr>
                      <a:r>
                        <a:rPr lang="en-US" sz="1100">
                          <a:effectLst/>
                        </a:rPr>
                        <a:t>Notes</a:t>
                      </a:r>
                      <a:endParaRPr lang="en-US" sz="1100">
                        <a:solidFill>
                          <a:srgbClr val="000000"/>
                        </a:solidFill>
                        <a:effectLst/>
                        <a:latin typeface="Calibri" charset="0"/>
                        <a:ea typeface="Calibri" charset="0"/>
                        <a:cs typeface="Calibri" charset="0"/>
                      </a:endParaRPr>
                    </a:p>
                  </a:txBody>
                  <a:tcPr marL="64135" marR="189865" marT="83820" marB="0" anchor="ctr"/>
                </a:tc>
              </a:tr>
              <a:tr h="587375">
                <a:tc>
                  <a:txBody>
                    <a:bodyPr/>
                    <a:lstStyle/>
                    <a:p>
                      <a:pPr marL="12065" marR="0" indent="0" algn="l">
                        <a:lnSpc>
                          <a:spcPct val="107000"/>
                        </a:lnSpc>
                        <a:spcBef>
                          <a:spcPts val="0"/>
                        </a:spcBef>
                        <a:spcAft>
                          <a:spcPts val="0"/>
                        </a:spcAft>
                      </a:pPr>
                      <a:r>
                        <a:rPr lang="en-US" sz="1100">
                          <a:effectLst/>
                        </a:rPr>
                        <a:t>2013-10-22</a:t>
                      </a:r>
                      <a:endParaRPr lang="en-US" sz="1100">
                        <a:solidFill>
                          <a:srgbClr val="000000"/>
                        </a:solidFill>
                        <a:effectLst/>
                        <a:latin typeface="Calibri" charset="0"/>
                        <a:ea typeface="Calibri" charset="0"/>
                        <a:cs typeface="Calibri" charset="0"/>
                      </a:endParaRPr>
                    </a:p>
                  </a:txBody>
                  <a:tcPr marL="64135" marR="189865" marT="83820" marB="0"/>
                </a:tc>
                <a:tc>
                  <a:txBody>
                    <a:bodyPr/>
                    <a:lstStyle/>
                    <a:p>
                      <a:pPr marL="12700" marR="0" indent="0" algn="l">
                        <a:lnSpc>
                          <a:spcPct val="107000"/>
                        </a:lnSpc>
                        <a:spcBef>
                          <a:spcPts val="0"/>
                        </a:spcBef>
                        <a:spcAft>
                          <a:spcPts val="0"/>
                        </a:spcAft>
                      </a:pPr>
                      <a:r>
                        <a:rPr lang="en-US" sz="1100">
                          <a:effectLst/>
                        </a:rPr>
                        <a:t>Updated the information about documentation viewing to reflect product improvements.</a:t>
                      </a:r>
                      <a:endParaRPr lang="en-US" sz="1100">
                        <a:solidFill>
                          <a:srgbClr val="000000"/>
                        </a:solidFill>
                        <a:effectLst/>
                        <a:latin typeface="Calibri" charset="0"/>
                        <a:ea typeface="Calibri" charset="0"/>
                        <a:cs typeface="Calibri" charset="0"/>
                      </a:endParaRPr>
                    </a:p>
                  </a:txBody>
                  <a:tcPr marL="64135" marR="189865" marT="83820" marB="0" anchor="ctr"/>
                </a:tc>
              </a:tr>
              <a:tr h="384175">
                <a:tc>
                  <a:txBody>
                    <a:bodyPr/>
                    <a:lstStyle/>
                    <a:p>
                      <a:pPr marL="12065" marR="0" indent="0" algn="l">
                        <a:lnSpc>
                          <a:spcPct val="107000"/>
                        </a:lnSpc>
                        <a:spcBef>
                          <a:spcPts val="0"/>
                        </a:spcBef>
                        <a:spcAft>
                          <a:spcPts val="0"/>
                        </a:spcAft>
                      </a:pPr>
                      <a:r>
                        <a:rPr lang="en-US" sz="1100">
                          <a:effectLst/>
                        </a:rPr>
                        <a:t>2013-09-18</a:t>
                      </a:r>
                      <a:endParaRPr lang="en-US" sz="1100">
                        <a:solidFill>
                          <a:srgbClr val="000000"/>
                        </a:solidFill>
                        <a:effectLst/>
                        <a:latin typeface="Calibri" charset="0"/>
                        <a:ea typeface="Calibri" charset="0"/>
                        <a:cs typeface="Calibri" charset="0"/>
                      </a:endParaRPr>
                    </a:p>
                  </a:txBody>
                  <a:tcPr marL="64135" marR="189865" marT="83820" marB="0" anchor="ctr"/>
                </a:tc>
                <a:tc>
                  <a:txBody>
                    <a:bodyPr/>
                    <a:lstStyle/>
                    <a:p>
                      <a:pPr marL="12700" marR="0" indent="0" algn="l">
                        <a:lnSpc>
                          <a:spcPct val="107000"/>
                        </a:lnSpc>
                        <a:spcBef>
                          <a:spcPts val="0"/>
                        </a:spcBef>
                        <a:spcAft>
                          <a:spcPts val="0"/>
                        </a:spcAft>
                      </a:pPr>
                      <a:r>
                        <a:rPr lang="en-US" sz="1100">
                          <a:effectLst/>
                        </a:rPr>
                        <a:t>Changed the title from "Xcode User Guide" and updated for Xcode 5.</a:t>
                      </a:r>
                      <a:endParaRPr lang="en-US" sz="1100">
                        <a:solidFill>
                          <a:srgbClr val="000000"/>
                        </a:solidFill>
                        <a:effectLst/>
                        <a:latin typeface="Calibri" charset="0"/>
                        <a:ea typeface="Calibri" charset="0"/>
                        <a:cs typeface="Calibri" charset="0"/>
                      </a:endParaRPr>
                    </a:p>
                  </a:txBody>
                  <a:tcPr marL="64135" marR="189865" marT="83820" marB="0" anchor="ctr"/>
                </a:tc>
              </a:tr>
              <a:tr h="587375">
                <a:tc>
                  <a:txBody>
                    <a:bodyPr/>
                    <a:lstStyle/>
                    <a:p>
                      <a:pPr marL="12065" marR="0" indent="0" algn="l">
                        <a:lnSpc>
                          <a:spcPct val="107000"/>
                        </a:lnSpc>
                        <a:spcBef>
                          <a:spcPts val="0"/>
                        </a:spcBef>
                        <a:spcAft>
                          <a:spcPts val="0"/>
                        </a:spcAft>
                      </a:pPr>
                      <a:r>
                        <a:rPr lang="en-US" sz="1100">
                          <a:effectLst/>
                        </a:rPr>
                        <a:t>2011-03-02</a:t>
                      </a:r>
                      <a:endParaRPr lang="en-US" sz="1100">
                        <a:solidFill>
                          <a:srgbClr val="000000"/>
                        </a:solidFill>
                        <a:effectLst/>
                        <a:latin typeface="Calibri" charset="0"/>
                        <a:ea typeface="Calibri" charset="0"/>
                        <a:cs typeface="Calibri" charset="0"/>
                      </a:endParaRPr>
                    </a:p>
                  </a:txBody>
                  <a:tcPr marL="64135" marR="189865" marT="83820" marB="0"/>
                </a:tc>
                <a:tc>
                  <a:txBody>
                    <a:bodyPr/>
                    <a:lstStyle/>
                    <a:p>
                      <a:pPr marL="12700" marR="0" indent="0" algn="just">
                        <a:lnSpc>
                          <a:spcPct val="107000"/>
                        </a:lnSpc>
                        <a:spcBef>
                          <a:spcPts val="0"/>
                        </a:spcBef>
                        <a:spcAft>
                          <a:spcPts val="0"/>
                        </a:spcAft>
                      </a:pPr>
                      <a:r>
                        <a:rPr lang="en-US" sz="1100" dirty="0">
                          <a:effectLst/>
                        </a:rPr>
                        <a:t>New document that explains how to use Xcode 4 to develop software for iOS and OS X.</a:t>
                      </a:r>
                      <a:endParaRPr lang="en-US" sz="1100" dirty="0">
                        <a:solidFill>
                          <a:srgbClr val="000000"/>
                        </a:solidFill>
                        <a:effectLst/>
                        <a:latin typeface="Calibri" charset="0"/>
                        <a:ea typeface="Calibri" charset="0"/>
                        <a:cs typeface="Calibri" charset="0"/>
                      </a:endParaRPr>
                    </a:p>
                  </a:txBody>
                  <a:tcPr marL="64135" marR="189865" marT="83820" marB="0" anchor="ctr"/>
                </a:tc>
              </a:tr>
            </a:tbl>
          </a:graphicData>
        </a:graphic>
      </p:graphicFrame>
      <p:grpSp>
        <p:nvGrpSpPr>
          <p:cNvPr id="6" name="Group 5"/>
          <p:cNvGrpSpPr/>
          <p:nvPr/>
        </p:nvGrpSpPr>
        <p:grpSpPr>
          <a:xfrm>
            <a:off x="3079750" y="3081338"/>
            <a:ext cx="6248400" cy="3175"/>
            <a:chOff x="0" y="0"/>
            <a:chExt cx="6248400" cy="3175"/>
          </a:xfrm>
        </p:grpSpPr>
        <p:sp>
          <p:nvSpPr>
            <p:cNvPr id="7" name="Shape 148897"/>
            <p:cNvSpPr/>
            <p:nvPr/>
          </p:nvSpPr>
          <p:spPr>
            <a:xfrm>
              <a:off x="0" y="0"/>
              <a:ext cx="6248400" cy="9144"/>
            </a:xfrm>
            <a:custGeom>
              <a:avLst/>
              <a:gdLst/>
              <a:ahLst/>
              <a:cxnLst/>
              <a:rect l="0" t="0" r="0" b="0"/>
              <a:pathLst>
                <a:path w="6248400" h="9144">
                  <a:moveTo>
                    <a:pt x="0" y="0"/>
                  </a:moveTo>
                  <a:lnTo>
                    <a:pt x="6248400" y="0"/>
                  </a:lnTo>
                  <a:lnTo>
                    <a:pt x="6248400" y="9144"/>
                  </a:lnTo>
                  <a:lnTo>
                    <a:pt x="0" y="9144"/>
                  </a:lnTo>
                  <a:lnTo>
                    <a:pt x="0" y="0"/>
                  </a:lnTo>
                </a:path>
              </a:pathLst>
            </a:custGeom>
            <a:ln w="0" cap="flat">
              <a:miter lim="127000"/>
            </a:ln>
          </p:spPr>
          <p:style>
            <a:lnRef idx="0">
              <a:srgbClr val="000000">
                <a:alpha val="0"/>
              </a:srgbClr>
            </a:lnRef>
            <a:fillRef idx="1">
              <a:srgbClr val="0071A8"/>
            </a:fillRef>
            <a:effectRef idx="0">
              <a:scrgbClr r="0" g="0" b="0"/>
            </a:effectRef>
            <a:fontRef idx="none"/>
          </p:style>
          <p:txBody>
            <a:bodyPr/>
            <a:lstStyle/>
            <a:p>
              <a:endParaRPr lang="en-US"/>
            </a:p>
          </p:txBody>
        </p:sp>
      </p:grpSp>
      <p:grpSp>
        <p:nvGrpSpPr>
          <p:cNvPr id="8" name="Group 7"/>
          <p:cNvGrpSpPr/>
          <p:nvPr/>
        </p:nvGrpSpPr>
        <p:grpSpPr>
          <a:xfrm>
            <a:off x="3825875" y="12206288"/>
            <a:ext cx="1885950" cy="381000"/>
            <a:chOff x="0" y="0"/>
            <a:chExt cx="1886805" cy="382344"/>
          </a:xfrm>
        </p:grpSpPr>
        <p:sp>
          <p:nvSpPr>
            <p:cNvPr id="9" name="Shape 8"/>
            <p:cNvSpPr/>
            <p:nvPr/>
          </p:nvSpPr>
          <p:spPr>
            <a:xfrm>
              <a:off x="0" y="77292"/>
              <a:ext cx="284455" cy="254051"/>
            </a:xfrm>
            <a:custGeom>
              <a:avLst/>
              <a:gdLst/>
              <a:ahLst/>
              <a:cxnLst/>
              <a:rect l="0" t="0" r="0" b="0"/>
              <a:pathLst>
                <a:path w="284455" h="254051">
                  <a:moveTo>
                    <a:pt x="215341" y="2604"/>
                  </a:moveTo>
                  <a:cubicBezTo>
                    <a:pt x="226111" y="3073"/>
                    <a:pt x="256349" y="6960"/>
                    <a:pt x="275793" y="35395"/>
                  </a:cubicBezTo>
                  <a:cubicBezTo>
                    <a:pt x="274244" y="36361"/>
                    <a:pt x="239687" y="56477"/>
                    <a:pt x="240055" y="98298"/>
                  </a:cubicBezTo>
                  <a:cubicBezTo>
                    <a:pt x="240513" y="148310"/>
                    <a:pt x="283959" y="164960"/>
                    <a:pt x="284455" y="165176"/>
                  </a:cubicBezTo>
                  <a:cubicBezTo>
                    <a:pt x="284035" y="166345"/>
                    <a:pt x="277520" y="188900"/>
                    <a:pt x="261557" y="212166"/>
                  </a:cubicBezTo>
                  <a:cubicBezTo>
                    <a:pt x="247790" y="232334"/>
                    <a:pt x="233477" y="252400"/>
                    <a:pt x="210960" y="252819"/>
                  </a:cubicBezTo>
                  <a:cubicBezTo>
                    <a:pt x="188836" y="253226"/>
                    <a:pt x="181712" y="239675"/>
                    <a:pt x="156413" y="239675"/>
                  </a:cubicBezTo>
                  <a:cubicBezTo>
                    <a:pt x="131102" y="239675"/>
                    <a:pt x="123177" y="252400"/>
                    <a:pt x="102260" y="253226"/>
                  </a:cubicBezTo>
                  <a:cubicBezTo>
                    <a:pt x="80505" y="254051"/>
                    <a:pt x="63945" y="231445"/>
                    <a:pt x="50051" y="211392"/>
                  </a:cubicBezTo>
                  <a:cubicBezTo>
                    <a:pt x="21653" y="170345"/>
                    <a:pt x="0" y="95390"/>
                    <a:pt x="29134" y="44844"/>
                  </a:cubicBezTo>
                  <a:cubicBezTo>
                    <a:pt x="43561" y="19723"/>
                    <a:pt x="69431" y="3810"/>
                    <a:pt x="97498" y="3391"/>
                  </a:cubicBezTo>
                  <a:cubicBezTo>
                    <a:pt x="118872" y="2997"/>
                    <a:pt x="139002" y="17755"/>
                    <a:pt x="152070" y="17755"/>
                  </a:cubicBezTo>
                  <a:cubicBezTo>
                    <a:pt x="165125" y="17755"/>
                    <a:pt x="189586" y="0"/>
                    <a:pt x="215341" y="2604"/>
                  </a:cubicBezTo>
                  <a:close/>
                </a:path>
              </a:pathLst>
            </a:custGeom>
            <a:ln w="0" cap="flat">
              <a:miter lim="127000"/>
            </a:ln>
          </p:spPr>
          <p:style>
            <a:lnRef idx="0">
              <a:srgbClr val="000000">
                <a:alpha val="0"/>
              </a:srgbClr>
            </a:lnRef>
            <a:fillRef idx="1">
              <a:srgbClr val="AEB3B6"/>
            </a:fillRef>
            <a:effectRef idx="0">
              <a:scrgbClr r="0" g="0" b="0"/>
            </a:effectRef>
            <a:fontRef idx="none"/>
          </p:style>
          <p:txBody>
            <a:bodyPr/>
            <a:lstStyle/>
            <a:p>
              <a:endParaRPr lang="en-US"/>
            </a:p>
          </p:txBody>
        </p:sp>
        <p:sp>
          <p:nvSpPr>
            <p:cNvPr id="10" name="Shape 9"/>
            <p:cNvSpPr/>
            <p:nvPr/>
          </p:nvSpPr>
          <p:spPr>
            <a:xfrm>
              <a:off x="146901" y="0"/>
              <a:ext cx="70904" cy="77597"/>
            </a:xfrm>
            <a:custGeom>
              <a:avLst/>
              <a:gdLst/>
              <a:ahLst/>
              <a:cxnLst/>
              <a:rect l="0" t="0" r="0" b="0"/>
              <a:pathLst>
                <a:path w="70904" h="77597">
                  <a:moveTo>
                    <a:pt x="68758" y="0"/>
                  </a:moveTo>
                  <a:cubicBezTo>
                    <a:pt x="70904" y="19342"/>
                    <a:pt x="63144" y="38773"/>
                    <a:pt x="51562" y="52781"/>
                  </a:cubicBezTo>
                  <a:cubicBezTo>
                    <a:pt x="40030" y="66739"/>
                    <a:pt x="21082" y="77597"/>
                    <a:pt x="2540" y="76150"/>
                  </a:cubicBezTo>
                  <a:cubicBezTo>
                    <a:pt x="0" y="57201"/>
                    <a:pt x="9385" y="37414"/>
                    <a:pt x="20079" y="25019"/>
                  </a:cubicBezTo>
                  <a:cubicBezTo>
                    <a:pt x="31979" y="11075"/>
                    <a:pt x="52133" y="622"/>
                    <a:pt x="68758" y="0"/>
                  </a:cubicBezTo>
                  <a:close/>
                </a:path>
              </a:pathLst>
            </a:custGeom>
            <a:ln w="0" cap="flat">
              <a:miter lim="127000"/>
            </a:ln>
          </p:spPr>
          <p:style>
            <a:lnRef idx="0">
              <a:srgbClr val="000000">
                <a:alpha val="0"/>
              </a:srgbClr>
            </a:lnRef>
            <a:fillRef idx="1">
              <a:srgbClr val="AEB3B6"/>
            </a:fillRef>
            <a:effectRef idx="0">
              <a:scrgbClr r="0" g="0" b="0"/>
            </a:effectRef>
            <a:fontRef idx="none"/>
          </p:style>
          <p:txBody>
            <a:bodyPr/>
            <a:lstStyle/>
            <a:p>
              <a:endParaRPr lang="en-US"/>
            </a:p>
          </p:txBody>
        </p:sp>
        <p:sp>
          <p:nvSpPr>
            <p:cNvPr id="11" name="Shape 10"/>
            <p:cNvSpPr/>
            <p:nvPr/>
          </p:nvSpPr>
          <p:spPr>
            <a:xfrm>
              <a:off x="486206" y="91183"/>
              <a:ext cx="91072" cy="227343"/>
            </a:xfrm>
            <a:custGeom>
              <a:avLst/>
              <a:gdLst/>
              <a:ahLst/>
              <a:cxnLst/>
              <a:rect l="0" t="0" r="0" b="0"/>
              <a:pathLst>
                <a:path w="91072" h="227343">
                  <a:moveTo>
                    <a:pt x="61824" y="0"/>
                  </a:moveTo>
                  <a:lnTo>
                    <a:pt x="91072" y="3649"/>
                  </a:lnTo>
                  <a:lnTo>
                    <a:pt x="91072" y="32243"/>
                  </a:lnTo>
                  <a:lnTo>
                    <a:pt x="64795" y="28258"/>
                  </a:lnTo>
                  <a:cubicBezTo>
                    <a:pt x="53505" y="28258"/>
                    <a:pt x="43866" y="28918"/>
                    <a:pt x="35903" y="30582"/>
                  </a:cubicBezTo>
                  <a:lnTo>
                    <a:pt x="35903" y="198095"/>
                  </a:lnTo>
                  <a:cubicBezTo>
                    <a:pt x="40208" y="198768"/>
                    <a:pt x="48527" y="199086"/>
                    <a:pt x="60147" y="199086"/>
                  </a:cubicBezTo>
                  <a:lnTo>
                    <a:pt x="91072" y="194188"/>
                  </a:lnTo>
                  <a:lnTo>
                    <a:pt x="91072" y="222434"/>
                  </a:lnTo>
                  <a:lnTo>
                    <a:pt x="52515" y="227343"/>
                  </a:lnTo>
                  <a:cubicBezTo>
                    <a:pt x="32233" y="227343"/>
                    <a:pt x="14618" y="226682"/>
                    <a:pt x="0" y="225006"/>
                  </a:cubicBezTo>
                  <a:lnTo>
                    <a:pt x="0" y="4661"/>
                  </a:lnTo>
                  <a:cubicBezTo>
                    <a:pt x="18948" y="1677"/>
                    <a:pt x="39560" y="0"/>
                    <a:pt x="61824" y="0"/>
                  </a:cubicBez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12" name="Shape 11"/>
            <p:cNvSpPr/>
            <p:nvPr/>
          </p:nvSpPr>
          <p:spPr>
            <a:xfrm>
              <a:off x="577277" y="94832"/>
              <a:ext cx="93053" cy="218785"/>
            </a:xfrm>
            <a:custGeom>
              <a:avLst/>
              <a:gdLst/>
              <a:ahLst/>
              <a:cxnLst/>
              <a:rect l="0" t="0" r="0" b="0"/>
              <a:pathLst>
                <a:path w="93053" h="218785">
                  <a:moveTo>
                    <a:pt x="0" y="0"/>
                  </a:moveTo>
                  <a:lnTo>
                    <a:pt x="22349" y="2788"/>
                  </a:lnTo>
                  <a:cubicBezTo>
                    <a:pt x="37138" y="7066"/>
                    <a:pt x="49517" y="13464"/>
                    <a:pt x="59487" y="21941"/>
                  </a:cubicBezTo>
                  <a:cubicBezTo>
                    <a:pt x="81763" y="41220"/>
                    <a:pt x="93053" y="68817"/>
                    <a:pt x="93053" y="104708"/>
                  </a:cubicBezTo>
                  <a:cubicBezTo>
                    <a:pt x="93053" y="144915"/>
                    <a:pt x="81102" y="175497"/>
                    <a:pt x="56832" y="195779"/>
                  </a:cubicBezTo>
                  <a:cubicBezTo>
                    <a:pt x="45695" y="205087"/>
                    <a:pt x="32150" y="212067"/>
                    <a:pt x="16239" y="216718"/>
                  </a:cubicBezTo>
                  <a:lnTo>
                    <a:pt x="0" y="218785"/>
                  </a:lnTo>
                  <a:lnTo>
                    <a:pt x="0" y="190539"/>
                  </a:lnTo>
                  <a:lnTo>
                    <a:pt x="5668" y="189640"/>
                  </a:lnTo>
                  <a:cubicBezTo>
                    <a:pt x="37595" y="178112"/>
                    <a:pt x="55169" y="149573"/>
                    <a:pt x="55169" y="105711"/>
                  </a:cubicBezTo>
                  <a:cubicBezTo>
                    <a:pt x="55169" y="66572"/>
                    <a:pt x="39281" y="40522"/>
                    <a:pt x="8893" y="29942"/>
                  </a:cubicBezTo>
                  <a:lnTo>
                    <a:pt x="0" y="28594"/>
                  </a:lnTo>
                  <a:lnTo>
                    <a:pt x="0"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13" name="Shape 12"/>
            <p:cNvSpPr/>
            <p:nvPr/>
          </p:nvSpPr>
          <p:spPr>
            <a:xfrm>
              <a:off x="693594" y="152581"/>
              <a:ext cx="71980" cy="165553"/>
            </a:xfrm>
            <a:custGeom>
              <a:avLst/>
              <a:gdLst/>
              <a:ahLst/>
              <a:cxnLst/>
              <a:rect l="0" t="0" r="0" b="0"/>
              <a:pathLst>
                <a:path w="71980" h="165553">
                  <a:moveTo>
                    <a:pt x="71980" y="0"/>
                  </a:moveTo>
                  <a:lnTo>
                    <a:pt x="71980" y="24428"/>
                  </a:lnTo>
                  <a:lnTo>
                    <a:pt x="57879" y="27715"/>
                  </a:lnTo>
                  <a:cubicBezTo>
                    <a:pt x="53099" y="30173"/>
                    <a:pt x="48857" y="33837"/>
                    <a:pt x="45199" y="38663"/>
                  </a:cubicBezTo>
                  <a:cubicBezTo>
                    <a:pt x="39230" y="46283"/>
                    <a:pt x="35560" y="55605"/>
                    <a:pt x="34569" y="66565"/>
                  </a:cubicBezTo>
                  <a:lnTo>
                    <a:pt x="71980" y="66565"/>
                  </a:lnTo>
                  <a:lnTo>
                    <a:pt x="71980" y="92156"/>
                  </a:lnTo>
                  <a:lnTo>
                    <a:pt x="34569" y="92156"/>
                  </a:lnTo>
                  <a:cubicBezTo>
                    <a:pt x="34912" y="108119"/>
                    <a:pt x="40221" y="120400"/>
                    <a:pt x="50190" y="128732"/>
                  </a:cubicBezTo>
                  <a:cubicBezTo>
                    <a:pt x="54680" y="132548"/>
                    <a:pt x="59915" y="135370"/>
                    <a:pt x="65815" y="137239"/>
                  </a:cubicBezTo>
                  <a:lnTo>
                    <a:pt x="71980" y="138114"/>
                  </a:lnTo>
                  <a:lnTo>
                    <a:pt x="71980" y="165553"/>
                  </a:lnTo>
                  <a:lnTo>
                    <a:pt x="46866" y="161454"/>
                  </a:lnTo>
                  <a:cubicBezTo>
                    <a:pt x="36976" y="157802"/>
                    <a:pt x="28416" y="152322"/>
                    <a:pt x="21273" y="145013"/>
                  </a:cubicBezTo>
                  <a:cubicBezTo>
                    <a:pt x="6985" y="130383"/>
                    <a:pt x="0" y="110774"/>
                    <a:pt x="0" y="85844"/>
                  </a:cubicBezTo>
                  <a:cubicBezTo>
                    <a:pt x="0" y="61574"/>
                    <a:pt x="6655" y="41318"/>
                    <a:pt x="19952" y="25023"/>
                  </a:cubicBezTo>
                  <a:cubicBezTo>
                    <a:pt x="26930" y="16375"/>
                    <a:pt x="35157" y="9892"/>
                    <a:pt x="44588" y="5570"/>
                  </a:cubicBezTo>
                  <a:lnTo>
                    <a:pt x="71980"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14" name="Shape 13"/>
            <p:cNvSpPr/>
            <p:nvPr/>
          </p:nvSpPr>
          <p:spPr>
            <a:xfrm>
              <a:off x="765574" y="284969"/>
              <a:ext cx="62640" cy="34544"/>
            </a:xfrm>
            <a:custGeom>
              <a:avLst/>
              <a:gdLst/>
              <a:ahLst/>
              <a:cxnLst/>
              <a:rect l="0" t="0" r="0" b="0"/>
              <a:pathLst>
                <a:path w="62640" h="34544">
                  <a:moveTo>
                    <a:pt x="56988" y="0"/>
                  </a:moveTo>
                  <a:lnTo>
                    <a:pt x="62640" y="24930"/>
                  </a:lnTo>
                  <a:cubicBezTo>
                    <a:pt x="47349" y="31230"/>
                    <a:pt x="29404" y="34544"/>
                    <a:pt x="8462" y="34544"/>
                  </a:cubicBezTo>
                  <a:lnTo>
                    <a:pt x="0" y="33164"/>
                  </a:lnTo>
                  <a:lnTo>
                    <a:pt x="0" y="5725"/>
                  </a:lnTo>
                  <a:lnTo>
                    <a:pt x="13440" y="7633"/>
                  </a:lnTo>
                  <a:cubicBezTo>
                    <a:pt x="29404" y="7633"/>
                    <a:pt x="44022" y="4979"/>
                    <a:pt x="56988" y="0"/>
                  </a:cubicBez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15" name="Shape 14"/>
            <p:cNvSpPr/>
            <p:nvPr/>
          </p:nvSpPr>
          <p:spPr>
            <a:xfrm>
              <a:off x="765574" y="151671"/>
              <a:ext cx="71606" cy="93066"/>
            </a:xfrm>
            <a:custGeom>
              <a:avLst/>
              <a:gdLst/>
              <a:ahLst/>
              <a:cxnLst/>
              <a:rect l="0" t="0" r="0" b="0"/>
              <a:pathLst>
                <a:path w="71606" h="93066">
                  <a:moveTo>
                    <a:pt x="4474" y="0"/>
                  </a:moveTo>
                  <a:cubicBezTo>
                    <a:pt x="27728" y="0"/>
                    <a:pt x="45355" y="8636"/>
                    <a:pt x="57319" y="25933"/>
                  </a:cubicBezTo>
                  <a:cubicBezTo>
                    <a:pt x="66958" y="39573"/>
                    <a:pt x="71606" y="56515"/>
                    <a:pt x="71606" y="76771"/>
                  </a:cubicBezTo>
                  <a:cubicBezTo>
                    <a:pt x="71606" y="83083"/>
                    <a:pt x="71276" y="88747"/>
                    <a:pt x="70285" y="93066"/>
                  </a:cubicBezTo>
                  <a:lnTo>
                    <a:pt x="0" y="93066"/>
                  </a:lnTo>
                  <a:lnTo>
                    <a:pt x="0" y="67475"/>
                  </a:lnTo>
                  <a:lnTo>
                    <a:pt x="37380" y="67475"/>
                  </a:lnTo>
                  <a:cubicBezTo>
                    <a:pt x="37710" y="56845"/>
                    <a:pt x="35386" y="47549"/>
                    <a:pt x="30395" y="39891"/>
                  </a:cubicBezTo>
                  <a:cubicBezTo>
                    <a:pt x="24083" y="29921"/>
                    <a:pt x="14774" y="24917"/>
                    <a:pt x="1807" y="24917"/>
                  </a:cubicBezTo>
                  <a:lnTo>
                    <a:pt x="0" y="25338"/>
                  </a:lnTo>
                  <a:lnTo>
                    <a:pt x="0" y="910"/>
                  </a:lnTo>
                  <a:lnTo>
                    <a:pt x="4474"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16" name="Shape 15"/>
            <p:cNvSpPr/>
            <p:nvPr/>
          </p:nvSpPr>
          <p:spPr>
            <a:xfrm>
              <a:off x="847486" y="155325"/>
              <a:ext cx="155207" cy="161544"/>
            </a:xfrm>
            <a:custGeom>
              <a:avLst/>
              <a:gdLst/>
              <a:ahLst/>
              <a:cxnLst/>
              <a:rect l="0" t="0" r="0" b="0"/>
              <a:pathLst>
                <a:path w="155207" h="161544">
                  <a:moveTo>
                    <a:pt x="0" y="0"/>
                  </a:moveTo>
                  <a:lnTo>
                    <a:pt x="38557" y="0"/>
                  </a:lnTo>
                  <a:lnTo>
                    <a:pt x="66142" y="85446"/>
                  </a:lnTo>
                  <a:cubicBezTo>
                    <a:pt x="70803" y="99733"/>
                    <a:pt x="74778" y="113361"/>
                    <a:pt x="77775" y="126302"/>
                  </a:cubicBezTo>
                  <a:lnTo>
                    <a:pt x="78778" y="126302"/>
                  </a:lnTo>
                  <a:cubicBezTo>
                    <a:pt x="81420" y="114681"/>
                    <a:pt x="85420" y="101067"/>
                    <a:pt x="90399" y="85446"/>
                  </a:cubicBezTo>
                  <a:lnTo>
                    <a:pt x="117666" y="0"/>
                  </a:lnTo>
                  <a:lnTo>
                    <a:pt x="155207" y="0"/>
                  </a:lnTo>
                  <a:lnTo>
                    <a:pt x="94069" y="161544"/>
                  </a:lnTo>
                  <a:lnTo>
                    <a:pt x="59157" y="161544"/>
                  </a:lnTo>
                  <a:lnTo>
                    <a:pt x="0"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17" name="Shape 16"/>
            <p:cNvSpPr/>
            <p:nvPr/>
          </p:nvSpPr>
          <p:spPr>
            <a:xfrm>
              <a:off x="1011032" y="152578"/>
              <a:ext cx="71954" cy="165555"/>
            </a:xfrm>
            <a:custGeom>
              <a:avLst/>
              <a:gdLst/>
              <a:ahLst/>
              <a:cxnLst/>
              <a:rect l="0" t="0" r="0" b="0"/>
              <a:pathLst>
                <a:path w="71954" h="165555">
                  <a:moveTo>
                    <a:pt x="71954" y="0"/>
                  </a:moveTo>
                  <a:lnTo>
                    <a:pt x="71954" y="24433"/>
                  </a:lnTo>
                  <a:lnTo>
                    <a:pt x="57852" y="27718"/>
                  </a:lnTo>
                  <a:cubicBezTo>
                    <a:pt x="53073" y="30176"/>
                    <a:pt x="48838" y="33840"/>
                    <a:pt x="45187" y="38665"/>
                  </a:cubicBezTo>
                  <a:cubicBezTo>
                    <a:pt x="39218" y="46286"/>
                    <a:pt x="35534" y="55607"/>
                    <a:pt x="34544" y="66567"/>
                  </a:cubicBezTo>
                  <a:lnTo>
                    <a:pt x="71954" y="66567"/>
                  </a:lnTo>
                  <a:lnTo>
                    <a:pt x="71954" y="92158"/>
                  </a:lnTo>
                  <a:lnTo>
                    <a:pt x="34544" y="92158"/>
                  </a:lnTo>
                  <a:cubicBezTo>
                    <a:pt x="34874" y="108121"/>
                    <a:pt x="40208" y="120403"/>
                    <a:pt x="50178" y="128734"/>
                  </a:cubicBezTo>
                  <a:cubicBezTo>
                    <a:pt x="54667" y="132550"/>
                    <a:pt x="59899" y="135372"/>
                    <a:pt x="65795" y="137241"/>
                  </a:cubicBezTo>
                  <a:lnTo>
                    <a:pt x="71954" y="138116"/>
                  </a:lnTo>
                  <a:lnTo>
                    <a:pt x="71954" y="165555"/>
                  </a:lnTo>
                  <a:lnTo>
                    <a:pt x="46841" y="161457"/>
                  </a:lnTo>
                  <a:cubicBezTo>
                    <a:pt x="36950" y="157804"/>
                    <a:pt x="28391" y="152324"/>
                    <a:pt x="21247" y="145015"/>
                  </a:cubicBezTo>
                  <a:cubicBezTo>
                    <a:pt x="6959" y="130385"/>
                    <a:pt x="0" y="110776"/>
                    <a:pt x="0" y="85846"/>
                  </a:cubicBezTo>
                  <a:cubicBezTo>
                    <a:pt x="0" y="61576"/>
                    <a:pt x="6617" y="41320"/>
                    <a:pt x="19914" y="25026"/>
                  </a:cubicBezTo>
                  <a:cubicBezTo>
                    <a:pt x="26905" y="16377"/>
                    <a:pt x="35134" y="9894"/>
                    <a:pt x="44564" y="5573"/>
                  </a:cubicBezTo>
                  <a:lnTo>
                    <a:pt x="71954"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18" name="Shape 17"/>
            <p:cNvSpPr/>
            <p:nvPr/>
          </p:nvSpPr>
          <p:spPr>
            <a:xfrm>
              <a:off x="1082985" y="284969"/>
              <a:ext cx="62628" cy="34544"/>
            </a:xfrm>
            <a:custGeom>
              <a:avLst/>
              <a:gdLst/>
              <a:ahLst/>
              <a:cxnLst/>
              <a:rect l="0" t="0" r="0" b="0"/>
              <a:pathLst>
                <a:path w="62628" h="34544">
                  <a:moveTo>
                    <a:pt x="57002" y="0"/>
                  </a:moveTo>
                  <a:lnTo>
                    <a:pt x="62628" y="24930"/>
                  </a:lnTo>
                  <a:cubicBezTo>
                    <a:pt x="47350" y="31230"/>
                    <a:pt x="29392" y="34544"/>
                    <a:pt x="8463" y="34544"/>
                  </a:cubicBezTo>
                  <a:lnTo>
                    <a:pt x="0" y="33164"/>
                  </a:lnTo>
                  <a:lnTo>
                    <a:pt x="0" y="5724"/>
                  </a:lnTo>
                  <a:lnTo>
                    <a:pt x="13441" y="7633"/>
                  </a:lnTo>
                  <a:cubicBezTo>
                    <a:pt x="29392" y="7633"/>
                    <a:pt x="44023" y="4979"/>
                    <a:pt x="57002" y="0"/>
                  </a:cubicBez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19" name="Shape 18"/>
            <p:cNvSpPr/>
            <p:nvPr/>
          </p:nvSpPr>
          <p:spPr>
            <a:xfrm>
              <a:off x="1082985" y="151671"/>
              <a:ext cx="71607" cy="93066"/>
            </a:xfrm>
            <a:custGeom>
              <a:avLst/>
              <a:gdLst/>
              <a:ahLst/>
              <a:cxnLst/>
              <a:rect l="0" t="0" r="0" b="0"/>
              <a:pathLst>
                <a:path w="71607" h="93066">
                  <a:moveTo>
                    <a:pt x="4462" y="0"/>
                  </a:moveTo>
                  <a:cubicBezTo>
                    <a:pt x="27729" y="0"/>
                    <a:pt x="45369" y="8636"/>
                    <a:pt x="57320" y="25933"/>
                  </a:cubicBezTo>
                  <a:cubicBezTo>
                    <a:pt x="66972" y="39573"/>
                    <a:pt x="71607" y="56515"/>
                    <a:pt x="71607" y="76771"/>
                  </a:cubicBezTo>
                  <a:cubicBezTo>
                    <a:pt x="71607" y="83083"/>
                    <a:pt x="71290" y="88747"/>
                    <a:pt x="70286" y="93066"/>
                  </a:cubicBezTo>
                  <a:lnTo>
                    <a:pt x="0" y="93066"/>
                  </a:lnTo>
                  <a:lnTo>
                    <a:pt x="0" y="67475"/>
                  </a:lnTo>
                  <a:lnTo>
                    <a:pt x="37381" y="67475"/>
                  </a:lnTo>
                  <a:cubicBezTo>
                    <a:pt x="37698" y="56845"/>
                    <a:pt x="35387" y="47549"/>
                    <a:pt x="30396" y="39891"/>
                  </a:cubicBezTo>
                  <a:cubicBezTo>
                    <a:pt x="24084" y="29921"/>
                    <a:pt x="14775" y="24917"/>
                    <a:pt x="1821" y="24917"/>
                  </a:cubicBezTo>
                  <a:lnTo>
                    <a:pt x="0" y="25341"/>
                  </a:lnTo>
                  <a:lnTo>
                    <a:pt x="0" y="908"/>
                  </a:lnTo>
                  <a:lnTo>
                    <a:pt x="4462"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20" name="Shape 148895"/>
            <p:cNvSpPr/>
            <p:nvPr/>
          </p:nvSpPr>
          <p:spPr>
            <a:xfrm>
              <a:off x="1188838" y="81208"/>
              <a:ext cx="35877" cy="235662"/>
            </a:xfrm>
            <a:custGeom>
              <a:avLst/>
              <a:gdLst/>
              <a:ahLst/>
              <a:cxnLst/>
              <a:rect l="0" t="0" r="0" b="0"/>
              <a:pathLst>
                <a:path w="35877" h="235662">
                  <a:moveTo>
                    <a:pt x="0" y="0"/>
                  </a:moveTo>
                  <a:lnTo>
                    <a:pt x="35877" y="0"/>
                  </a:lnTo>
                  <a:lnTo>
                    <a:pt x="35877" y="235662"/>
                  </a:lnTo>
                  <a:lnTo>
                    <a:pt x="0" y="235662"/>
                  </a:lnTo>
                  <a:lnTo>
                    <a:pt x="0" y="0"/>
                  </a:lnTo>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21" name="Shape 20"/>
            <p:cNvSpPr/>
            <p:nvPr/>
          </p:nvSpPr>
          <p:spPr>
            <a:xfrm>
              <a:off x="1255657" y="152309"/>
              <a:ext cx="78753" cy="167873"/>
            </a:xfrm>
            <a:custGeom>
              <a:avLst/>
              <a:gdLst/>
              <a:ahLst/>
              <a:cxnLst/>
              <a:rect l="0" t="0" r="0" b="0"/>
              <a:pathLst>
                <a:path w="78753" h="167873">
                  <a:moveTo>
                    <a:pt x="78753" y="0"/>
                  </a:moveTo>
                  <a:lnTo>
                    <a:pt x="78753" y="26043"/>
                  </a:lnTo>
                  <a:lnTo>
                    <a:pt x="60133" y="30739"/>
                  </a:lnTo>
                  <a:cubicBezTo>
                    <a:pt x="54651" y="33936"/>
                    <a:pt x="50000" y="38753"/>
                    <a:pt x="46177" y="45230"/>
                  </a:cubicBezTo>
                  <a:cubicBezTo>
                    <a:pt x="39853" y="55873"/>
                    <a:pt x="36538" y="68839"/>
                    <a:pt x="36538" y="84130"/>
                  </a:cubicBezTo>
                  <a:cubicBezTo>
                    <a:pt x="36538" y="99090"/>
                    <a:pt x="39853" y="111714"/>
                    <a:pt x="46177" y="122344"/>
                  </a:cubicBezTo>
                  <a:cubicBezTo>
                    <a:pt x="53822" y="135310"/>
                    <a:pt x="64783" y="141610"/>
                    <a:pt x="78753" y="141610"/>
                  </a:cubicBezTo>
                  <a:lnTo>
                    <a:pt x="78753" y="141610"/>
                  </a:lnTo>
                  <a:lnTo>
                    <a:pt x="78753" y="167694"/>
                  </a:lnTo>
                  <a:lnTo>
                    <a:pt x="77762" y="167873"/>
                  </a:lnTo>
                  <a:cubicBezTo>
                    <a:pt x="54140" y="167873"/>
                    <a:pt x="35204" y="160241"/>
                    <a:pt x="20917" y="144607"/>
                  </a:cubicBezTo>
                  <a:cubicBezTo>
                    <a:pt x="6959" y="128999"/>
                    <a:pt x="0" y="109072"/>
                    <a:pt x="0" y="85120"/>
                  </a:cubicBezTo>
                  <a:cubicBezTo>
                    <a:pt x="0" y="60190"/>
                    <a:pt x="7290" y="39591"/>
                    <a:pt x="21590" y="23627"/>
                  </a:cubicBezTo>
                  <a:cubicBezTo>
                    <a:pt x="28899" y="15652"/>
                    <a:pt x="37455" y="9669"/>
                    <a:pt x="47260" y="5682"/>
                  </a:cubicBezTo>
                  <a:lnTo>
                    <a:pt x="78753"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22" name="Shape 21"/>
            <p:cNvSpPr/>
            <p:nvPr/>
          </p:nvSpPr>
          <p:spPr>
            <a:xfrm>
              <a:off x="1334409" y="152009"/>
              <a:ext cx="79451" cy="167994"/>
            </a:xfrm>
            <a:custGeom>
              <a:avLst/>
              <a:gdLst/>
              <a:ahLst/>
              <a:cxnLst/>
              <a:rect l="0" t="0" r="0" b="0"/>
              <a:pathLst>
                <a:path w="79451" h="167994">
                  <a:moveTo>
                    <a:pt x="1664" y="0"/>
                  </a:moveTo>
                  <a:cubicBezTo>
                    <a:pt x="25247" y="0"/>
                    <a:pt x="44552" y="7975"/>
                    <a:pt x="58839" y="23609"/>
                  </a:cubicBezTo>
                  <a:cubicBezTo>
                    <a:pt x="72466" y="38888"/>
                    <a:pt x="79451" y="58509"/>
                    <a:pt x="79451" y="82753"/>
                  </a:cubicBezTo>
                  <a:cubicBezTo>
                    <a:pt x="79451" y="107683"/>
                    <a:pt x="72466" y="127965"/>
                    <a:pt x="58166" y="143917"/>
                  </a:cubicBezTo>
                  <a:cubicBezTo>
                    <a:pt x="50686" y="152064"/>
                    <a:pt x="42040" y="158128"/>
                    <a:pt x="32193" y="162155"/>
                  </a:cubicBezTo>
                  <a:lnTo>
                    <a:pt x="0" y="167994"/>
                  </a:lnTo>
                  <a:lnTo>
                    <a:pt x="0" y="141910"/>
                  </a:lnTo>
                  <a:lnTo>
                    <a:pt x="18361" y="136975"/>
                  </a:lnTo>
                  <a:cubicBezTo>
                    <a:pt x="23765" y="133696"/>
                    <a:pt x="28422" y="128798"/>
                    <a:pt x="32245" y="122313"/>
                  </a:cubicBezTo>
                  <a:cubicBezTo>
                    <a:pt x="38887" y="111354"/>
                    <a:pt x="42215" y="98730"/>
                    <a:pt x="42215" y="83769"/>
                  </a:cubicBezTo>
                  <a:cubicBezTo>
                    <a:pt x="42215" y="68809"/>
                    <a:pt x="38887" y="56173"/>
                    <a:pt x="32563" y="45530"/>
                  </a:cubicBezTo>
                  <a:cubicBezTo>
                    <a:pt x="24930" y="32576"/>
                    <a:pt x="14287" y="26264"/>
                    <a:pt x="317" y="26264"/>
                  </a:cubicBezTo>
                  <a:lnTo>
                    <a:pt x="0" y="26343"/>
                  </a:lnTo>
                  <a:lnTo>
                    <a:pt x="0" y="300"/>
                  </a:lnTo>
                  <a:lnTo>
                    <a:pt x="1664"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23" name="Shape 22"/>
            <p:cNvSpPr/>
            <p:nvPr/>
          </p:nvSpPr>
          <p:spPr>
            <a:xfrm>
              <a:off x="1444417" y="154428"/>
              <a:ext cx="78105" cy="227916"/>
            </a:xfrm>
            <a:custGeom>
              <a:avLst/>
              <a:gdLst/>
              <a:ahLst/>
              <a:cxnLst/>
              <a:rect l="0" t="0" r="0" b="0"/>
              <a:pathLst>
                <a:path w="78105" h="227916">
                  <a:moveTo>
                    <a:pt x="78105" y="0"/>
                  </a:moveTo>
                  <a:lnTo>
                    <a:pt x="78105" y="26401"/>
                  </a:lnTo>
                  <a:lnTo>
                    <a:pt x="77114" y="26177"/>
                  </a:lnTo>
                  <a:cubicBezTo>
                    <a:pt x="59487" y="26177"/>
                    <a:pt x="43206" y="39131"/>
                    <a:pt x="38887" y="58066"/>
                  </a:cubicBezTo>
                  <a:cubicBezTo>
                    <a:pt x="37897" y="62385"/>
                    <a:pt x="37224" y="66042"/>
                    <a:pt x="37224" y="69039"/>
                  </a:cubicBezTo>
                  <a:lnTo>
                    <a:pt x="37224" y="95963"/>
                  </a:lnTo>
                  <a:cubicBezTo>
                    <a:pt x="37224" y="119560"/>
                    <a:pt x="53175" y="137848"/>
                    <a:pt x="76124" y="137848"/>
                  </a:cubicBezTo>
                  <a:lnTo>
                    <a:pt x="78105" y="137402"/>
                  </a:lnTo>
                  <a:lnTo>
                    <a:pt x="78105" y="164588"/>
                  </a:lnTo>
                  <a:lnTo>
                    <a:pt x="56342" y="160072"/>
                  </a:lnTo>
                  <a:cubicBezTo>
                    <a:pt x="48698" y="156292"/>
                    <a:pt x="42551" y="150644"/>
                    <a:pt x="37897" y="143170"/>
                  </a:cubicBezTo>
                  <a:lnTo>
                    <a:pt x="37224" y="143170"/>
                  </a:lnTo>
                  <a:lnTo>
                    <a:pt x="37224" y="227916"/>
                  </a:lnTo>
                  <a:lnTo>
                    <a:pt x="1334" y="227916"/>
                  </a:lnTo>
                  <a:lnTo>
                    <a:pt x="1334" y="54091"/>
                  </a:lnTo>
                  <a:cubicBezTo>
                    <a:pt x="1334" y="36819"/>
                    <a:pt x="1003" y="19192"/>
                    <a:pt x="0" y="891"/>
                  </a:cubicBezTo>
                  <a:lnTo>
                    <a:pt x="31572" y="891"/>
                  </a:lnTo>
                  <a:lnTo>
                    <a:pt x="33579" y="26495"/>
                  </a:lnTo>
                  <a:lnTo>
                    <a:pt x="34252" y="26495"/>
                  </a:lnTo>
                  <a:cubicBezTo>
                    <a:pt x="40234" y="16855"/>
                    <a:pt x="47793" y="9629"/>
                    <a:pt x="56888" y="4812"/>
                  </a:cubicBezTo>
                  <a:lnTo>
                    <a:pt x="78105"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24" name="Shape 23"/>
            <p:cNvSpPr/>
            <p:nvPr/>
          </p:nvSpPr>
          <p:spPr>
            <a:xfrm>
              <a:off x="1522522" y="152017"/>
              <a:ext cx="77457" cy="168173"/>
            </a:xfrm>
            <a:custGeom>
              <a:avLst/>
              <a:gdLst/>
              <a:ahLst/>
              <a:cxnLst/>
              <a:rect l="0" t="0" r="0" b="0"/>
              <a:pathLst>
                <a:path w="77457" h="168173">
                  <a:moveTo>
                    <a:pt x="10630" y="0"/>
                  </a:moveTo>
                  <a:cubicBezTo>
                    <a:pt x="29591" y="0"/>
                    <a:pt x="45542" y="7633"/>
                    <a:pt x="58166" y="22581"/>
                  </a:cubicBezTo>
                  <a:cubicBezTo>
                    <a:pt x="71145" y="37554"/>
                    <a:pt x="77457" y="57480"/>
                    <a:pt x="77457" y="82093"/>
                  </a:cubicBezTo>
                  <a:cubicBezTo>
                    <a:pt x="77457" y="109677"/>
                    <a:pt x="70129" y="131280"/>
                    <a:pt x="55169" y="147231"/>
                  </a:cubicBezTo>
                  <a:cubicBezTo>
                    <a:pt x="41897" y="161201"/>
                    <a:pt x="25260" y="168173"/>
                    <a:pt x="5664" y="168173"/>
                  </a:cubicBezTo>
                  <a:lnTo>
                    <a:pt x="0" y="166998"/>
                  </a:lnTo>
                  <a:lnTo>
                    <a:pt x="0" y="139812"/>
                  </a:lnTo>
                  <a:lnTo>
                    <a:pt x="16069" y="136190"/>
                  </a:lnTo>
                  <a:cubicBezTo>
                    <a:pt x="31909" y="128224"/>
                    <a:pt x="40881" y="109083"/>
                    <a:pt x="40881" y="83414"/>
                  </a:cubicBezTo>
                  <a:cubicBezTo>
                    <a:pt x="40881" y="67793"/>
                    <a:pt x="37236" y="54826"/>
                    <a:pt x="30264" y="44526"/>
                  </a:cubicBezTo>
                  <a:cubicBezTo>
                    <a:pt x="26441" y="39212"/>
                    <a:pt x="21870" y="35227"/>
                    <a:pt x="16632" y="32571"/>
                  </a:cubicBezTo>
                  <a:lnTo>
                    <a:pt x="0" y="28811"/>
                  </a:lnTo>
                  <a:lnTo>
                    <a:pt x="0" y="2411"/>
                  </a:lnTo>
                  <a:lnTo>
                    <a:pt x="10630"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25" name="Shape 24"/>
            <p:cNvSpPr/>
            <p:nvPr/>
          </p:nvSpPr>
          <p:spPr>
            <a:xfrm>
              <a:off x="1624576" y="152581"/>
              <a:ext cx="71962" cy="165549"/>
            </a:xfrm>
            <a:custGeom>
              <a:avLst/>
              <a:gdLst/>
              <a:ahLst/>
              <a:cxnLst/>
              <a:rect l="0" t="0" r="0" b="0"/>
              <a:pathLst>
                <a:path w="71962" h="165549">
                  <a:moveTo>
                    <a:pt x="71962" y="0"/>
                  </a:moveTo>
                  <a:lnTo>
                    <a:pt x="71962" y="24429"/>
                  </a:lnTo>
                  <a:lnTo>
                    <a:pt x="57856" y="27715"/>
                  </a:lnTo>
                  <a:cubicBezTo>
                    <a:pt x="53080" y="30173"/>
                    <a:pt x="48844" y="33837"/>
                    <a:pt x="45187" y="38662"/>
                  </a:cubicBezTo>
                  <a:cubicBezTo>
                    <a:pt x="39218" y="46282"/>
                    <a:pt x="35560" y="55604"/>
                    <a:pt x="34557" y="66564"/>
                  </a:cubicBezTo>
                  <a:lnTo>
                    <a:pt x="71962" y="66564"/>
                  </a:lnTo>
                  <a:lnTo>
                    <a:pt x="71962" y="92155"/>
                  </a:lnTo>
                  <a:lnTo>
                    <a:pt x="34557" y="92155"/>
                  </a:lnTo>
                  <a:cubicBezTo>
                    <a:pt x="34900" y="108118"/>
                    <a:pt x="40208" y="120400"/>
                    <a:pt x="50190" y="128731"/>
                  </a:cubicBezTo>
                  <a:cubicBezTo>
                    <a:pt x="54673" y="132547"/>
                    <a:pt x="59909" y="135369"/>
                    <a:pt x="65810" y="137238"/>
                  </a:cubicBezTo>
                  <a:lnTo>
                    <a:pt x="71962" y="138111"/>
                  </a:lnTo>
                  <a:lnTo>
                    <a:pt x="71962" y="165549"/>
                  </a:lnTo>
                  <a:lnTo>
                    <a:pt x="46863" y="161454"/>
                  </a:lnTo>
                  <a:cubicBezTo>
                    <a:pt x="36970" y="157801"/>
                    <a:pt x="28403" y="152321"/>
                    <a:pt x="21247" y="145012"/>
                  </a:cubicBezTo>
                  <a:cubicBezTo>
                    <a:pt x="6959" y="130382"/>
                    <a:pt x="0" y="110773"/>
                    <a:pt x="0" y="85843"/>
                  </a:cubicBezTo>
                  <a:cubicBezTo>
                    <a:pt x="0" y="61573"/>
                    <a:pt x="6642" y="41317"/>
                    <a:pt x="19939" y="25023"/>
                  </a:cubicBezTo>
                  <a:cubicBezTo>
                    <a:pt x="26918" y="16374"/>
                    <a:pt x="35141" y="9891"/>
                    <a:pt x="44571" y="5569"/>
                  </a:cubicBezTo>
                  <a:lnTo>
                    <a:pt x="71962"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26" name="Shape 25"/>
            <p:cNvSpPr/>
            <p:nvPr/>
          </p:nvSpPr>
          <p:spPr>
            <a:xfrm>
              <a:off x="1696538" y="284969"/>
              <a:ext cx="62645" cy="34544"/>
            </a:xfrm>
            <a:custGeom>
              <a:avLst/>
              <a:gdLst/>
              <a:ahLst/>
              <a:cxnLst/>
              <a:rect l="0" t="0" r="0" b="0"/>
              <a:pathLst>
                <a:path w="62645" h="34544">
                  <a:moveTo>
                    <a:pt x="56994" y="0"/>
                  </a:moveTo>
                  <a:lnTo>
                    <a:pt x="62645" y="24930"/>
                  </a:lnTo>
                  <a:cubicBezTo>
                    <a:pt x="47354" y="31230"/>
                    <a:pt x="29384" y="34544"/>
                    <a:pt x="8480" y="34544"/>
                  </a:cubicBezTo>
                  <a:lnTo>
                    <a:pt x="0" y="33161"/>
                  </a:lnTo>
                  <a:lnTo>
                    <a:pt x="0" y="5723"/>
                  </a:lnTo>
                  <a:lnTo>
                    <a:pt x="13458" y="7633"/>
                  </a:lnTo>
                  <a:cubicBezTo>
                    <a:pt x="29384" y="7633"/>
                    <a:pt x="44014" y="4979"/>
                    <a:pt x="56994" y="0"/>
                  </a:cubicBez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27" name="Shape 26"/>
            <p:cNvSpPr/>
            <p:nvPr/>
          </p:nvSpPr>
          <p:spPr>
            <a:xfrm>
              <a:off x="1696538" y="151671"/>
              <a:ext cx="71599" cy="93066"/>
            </a:xfrm>
            <a:custGeom>
              <a:avLst/>
              <a:gdLst/>
              <a:ahLst/>
              <a:cxnLst/>
              <a:rect l="0" t="0" r="0" b="0"/>
              <a:pathLst>
                <a:path w="71599" h="93066">
                  <a:moveTo>
                    <a:pt x="4479" y="0"/>
                  </a:moveTo>
                  <a:cubicBezTo>
                    <a:pt x="27746" y="0"/>
                    <a:pt x="45361" y="8636"/>
                    <a:pt x="57324" y="25933"/>
                  </a:cubicBezTo>
                  <a:cubicBezTo>
                    <a:pt x="66963" y="39573"/>
                    <a:pt x="71599" y="56515"/>
                    <a:pt x="71599" y="76771"/>
                  </a:cubicBezTo>
                  <a:cubicBezTo>
                    <a:pt x="71599" y="83083"/>
                    <a:pt x="71281" y="88747"/>
                    <a:pt x="70291" y="93066"/>
                  </a:cubicBezTo>
                  <a:lnTo>
                    <a:pt x="0" y="93066"/>
                  </a:lnTo>
                  <a:lnTo>
                    <a:pt x="0" y="67475"/>
                  </a:lnTo>
                  <a:lnTo>
                    <a:pt x="37372" y="67475"/>
                  </a:lnTo>
                  <a:cubicBezTo>
                    <a:pt x="37715" y="56845"/>
                    <a:pt x="35391" y="47549"/>
                    <a:pt x="30400" y="39891"/>
                  </a:cubicBezTo>
                  <a:cubicBezTo>
                    <a:pt x="24101" y="29921"/>
                    <a:pt x="14779" y="24917"/>
                    <a:pt x="1812" y="24917"/>
                  </a:cubicBezTo>
                  <a:lnTo>
                    <a:pt x="0" y="25340"/>
                  </a:lnTo>
                  <a:lnTo>
                    <a:pt x="0" y="911"/>
                  </a:lnTo>
                  <a:lnTo>
                    <a:pt x="4479" y="0"/>
                  </a:ln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28" name="Shape 27"/>
            <p:cNvSpPr/>
            <p:nvPr/>
          </p:nvSpPr>
          <p:spPr>
            <a:xfrm>
              <a:off x="1800384" y="152014"/>
              <a:ext cx="86421" cy="164846"/>
            </a:xfrm>
            <a:custGeom>
              <a:avLst/>
              <a:gdLst/>
              <a:ahLst/>
              <a:cxnLst/>
              <a:rect l="0" t="0" r="0" b="0"/>
              <a:pathLst>
                <a:path w="86421" h="164846">
                  <a:moveTo>
                    <a:pt x="77445" y="0"/>
                  </a:moveTo>
                  <a:lnTo>
                    <a:pt x="86421" y="660"/>
                  </a:lnTo>
                  <a:lnTo>
                    <a:pt x="86421" y="34899"/>
                  </a:lnTo>
                  <a:lnTo>
                    <a:pt x="75133" y="33896"/>
                  </a:lnTo>
                  <a:cubicBezTo>
                    <a:pt x="62497" y="33896"/>
                    <a:pt x="52857" y="38557"/>
                    <a:pt x="45872" y="48184"/>
                  </a:cubicBezTo>
                  <a:cubicBezTo>
                    <a:pt x="39891" y="56502"/>
                    <a:pt x="36906" y="67132"/>
                    <a:pt x="36906" y="80099"/>
                  </a:cubicBezTo>
                  <a:lnTo>
                    <a:pt x="36906" y="164846"/>
                  </a:lnTo>
                  <a:lnTo>
                    <a:pt x="990" y="164846"/>
                  </a:lnTo>
                  <a:lnTo>
                    <a:pt x="1333" y="54178"/>
                  </a:lnTo>
                  <a:cubicBezTo>
                    <a:pt x="1333" y="35560"/>
                    <a:pt x="990" y="18618"/>
                    <a:pt x="0" y="3315"/>
                  </a:cubicBezTo>
                  <a:lnTo>
                    <a:pt x="31255" y="3315"/>
                  </a:lnTo>
                  <a:lnTo>
                    <a:pt x="32588" y="34239"/>
                  </a:lnTo>
                  <a:lnTo>
                    <a:pt x="33591" y="34239"/>
                  </a:lnTo>
                  <a:cubicBezTo>
                    <a:pt x="37236" y="23596"/>
                    <a:pt x="43231" y="14960"/>
                    <a:pt x="51524" y="8648"/>
                  </a:cubicBezTo>
                  <a:cubicBezTo>
                    <a:pt x="59512" y="2984"/>
                    <a:pt x="68148" y="0"/>
                    <a:pt x="77445" y="0"/>
                  </a:cubicBez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grpSp>
      <p:grpSp>
        <p:nvGrpSpPr>
          <p:cNvPr id="29" name="Group 28"/>
          <p:cNvGrpSpPr/>
          <p:nvPr/>
        </p:nvGrpSpPr>
        <p:grpSpPr>
          <a:xfrm>
            <a:off x="4095750" y="4033838"/>
            <a:ext cx="5740400" cy="3175"/>
            <a:chOff x="0" y="0"/>
            <a:chExt cx="5740400" cy="3175"/>
          </a:xfrm>
        </p:grpSpPr>
        <p:sp>
          <p:nvSpPr>
            <p:cNvPr id="30" name="Shape 149899"/>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pic>
        <p:nvPicPr>
          <p:cNvPr id="1417" name="Picture 63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875" y="138369675"/>
            <a:ext cx="5514975" cy="3232150"/>
          </a:xfrm>
          <a:prstGeom prst="rect">
            <a:avLst/>
          </a:prstGeom>
          <a:noFill/>
          <a:extLst>
            <a:ext uri="{909E8E84-426E-40DD-AFC4-6F175D3DCCD1}">
              <a14:hiddenFill xmlns:a14="http://schemas.microsoft.com/office/drawing/2010/main">
                <a:solidFill>
                  <a:srgbClr val="FFFFFF"/>
                </a:solidFill>
              </a14:hiddenFill>
            </a:ext>
          </a:extLst>
        </p:spPr>
      </p:pic>
      <p:pic>
        <p:nvPicPr>
          <p:cNvPr id="1414" name="Picture 6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150" y="139688888"/>
            <a:ext cx="3657600" cy="3073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3841750" y="3459163"/>
            <a:ext cx="6248400" cy="3175"/>
            <a:chOff x="0" y="0"/>
            <a:chExt cx="6248400" cy="3175"/>
          </a:xfrm>
        </p:grpSpPr>
        <p:sp>
          <p:nvSpPr>
            <p:cNvPr id="34" name="Shape 150043"/>
            <p:cNvSpPr/>
            <p:nvPr/>
          </p:nvSpPr>
          <p:spPr>
            <a:xfrm>
              <a:off x="0" y="0"/>
              <a:ext cx="6248400" cy="9144"/>
            </a:xfrm>
            <a:custGeom>
              <a:avLst/>
              <a:gdLst/>
              <a:ahLst/>
              <a:cxnLst/>
              <a:rect l="0" t="0" r="0" b="0"/>
              <a:pathLst>
                <a:path w="6248400" h="9144">
                  <a:moveTo>
                    <a:pt x="0" y="0"/>
                  </a:moveTo>
                  <a:lnTo>
                    <a:pt x="6248400" y="0"/>
                  </a:lnTo>
                  <a:lnTo>
                    <a:pt x="6248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pic>
        <p:nvPicPr>
          <p:cNvPr id="1054" name="Picture 157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100" y="373710200"/>
            <a:ext cx="4457700" cy="88265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1163"/>
          <p:cNvSpPr>
            <a:spLocks noChangeArrowheads="1"/>
          </p:cNvSpPr>
          <p:nvPr/>
        </p:nvSpPr>
        <p:spPr bwMode="auto">
          <a:xfrm>
            <a:off x="3079750" y="308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164"/>
          <p:cNvSpPr>
            <a:spLocks noChangeArrowheads="1"/>
          </p:cNvSpPr>
          <p:nvPr/>
        </p:nvSpPr>
        <p:spPr bwMode="auto">
          <a:xfrm>
            <a:off x="3079750" y="35385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r>
              <a:rPr kumimoji="0" lang="en-US" altLang="en-US" sz="1800" b="0" i="0" u="none" strike="noStrike" cap="none" normalizeH="0" baseline="0">
                <a:ln>
                  <a:noFill/>
                </a:ln>
                <a:solidFill>
                  <a:schemeClr val="tx1"/>
                </a:solidFill>
                <a:effectLst/>
                <a:latin typeface="Arial" charset="0"/>
              </a:rPr>
              <a:t>Xcode Overview</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Contents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About Xcode 5</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At a Glance 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Single-Window Interface 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Assisted Source Code Editing 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Graphical UI Design 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Integrated Debugging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Unit Testing and Continuous Integrations 12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Automatic Saves, Project Snapshots, and Source Control Management 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Integrated Documentation 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 Distribution to Testers and the App Store 15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See Also 16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Develop Your App in the Workspace Window 17</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Navigate Your Workspace 18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Edit Your Project Files 19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Perform Additional Workspace Actions in the Utility Area 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Manage Common Tasks with the Workspace Toolbar 25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Work in Multiple Tabs or Multiple Windows 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Maintain Your Code and Other Resources in Projects or Workspaces 28</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 Project Is a Repository of Files and Resources for Building Apps 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Apply App-Specific Settings to a Target 31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Add Technology Features to a Target 32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Override Build Settings for a Target 32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Workspaces Extend the Scope of Your Workflow 33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Close and Reopen a Project or a Workspace 33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Write Code in the Source Editor 34</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Fix Errors as You Type 35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Drop Code Snippets into Your Files 36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Source Files from Templates 37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Perform Static Code Analysis 37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Speed Up Typing with Code Completion 38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Split the Editor to Display Related Content 39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Contents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sp>
        <p:nvSpPr>
          <p:cNvPr id="35" name="Rectangle 1165"/>
          <p:cNvSpPr>
            <a:spLocks noChangeArrowheads="1"/>
          </p:cNvSpPr>
          <p:nvPr/>
        </p:nvSpPr>
        <p:spPr bwMode="auto">
          <a:xfrm>
            <a:off x="3079750" y="3541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5"/>
              </a:rPr>
              <a:t>Open a File Quickly	42</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6"/>
              </a:rPr>
              <a:t>Use Gestures and Keyboard Shortcuts	42</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7"/>
              </a:rPr>
              <a:t>Automate Extensive Changes in Your Code	43</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8"/>
              </a:rPr>
              <a:t>Display the Definition of a Symbol	45</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9"/>
              </a:rPr>
              <a:t>Examine the Structure of Your Code with Code Folding	47</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10"/>
              </a:rPr>
              <a:t>Match Pairs of Braces, Parentheses, and Brackets Automatically	47</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11"/>
              </a:rPr>
              <a:t>Choose Syntax-Aware Fonts and Text Colors	48</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12"/>
              </a:rPr>
              <a:t>Customize Editing and Indenting Options	48</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13"/>
              </a:rPr>
              <a:t>Look Up Documentation for a Symbol	49</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14"/>
              </a:rPr>
              <a:t>Find Help for Using the Source Editor	53</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hlinkClick r:id="rId15"/>
              </a:rPr>
              <a:t>Build a User Interface	</a:t>
            </a:r>
            <a:r>
              <a:rPr kumimoji="0" lang="en-US" altLang="en-US" sz="1800" b="0" i="0" u="none" strike="noStrike" cap="none" normalizeH="0" baseline="0">
                <a:ln>
                  <a:noFill/>
                </a:ln>
                <a:solidFill>
                  <a:schemeClr val="tx1"/>
                </a:solidFill>
                <a:effectLst/>
                <a:latin typeface="Arial" charset="0"/>
                <a:hlinkClick r:id="rId15"/>
              </a:rPr>
              <a:t>55</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16"/>
              </a:rPr>
              <a:t>Add User Interface Elements from the Object Library	57</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17"/>
              </a:rPr>
              <a:t>Lay Out User Interface Objects for Automatic Resizing and Positioning	60</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18"/>
              </a:rPr>
              <a:t>Connect User Interface Objects to Your Code	63</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19"/>
              </a:rPr>
              <a:t>Design the User Interface of Your iOS App with Storyboards	67</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20"/>
              </a:rPr>
              <a:t>Look Up Documentation for an Object	69</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21"/>
              </a:rPr>
              <a:t>Find Help for Using Interface Builder	71</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hlinkClick r:id="rId22"/>
              </a:rPr>
              <a:t>Add Icons, Images, and Effects	</a:t>
            </a:r>
            <a:r>
              <a:rPr kumimoji="0" lang="en-US" altLang="en-US" sz="1800" b="0" i="0" u="none" strike="noStrike" cap="none" normalizeH="0" baseline="0">
                <a:ln>
                  <a:noFill/>
                </a:ln>
                <a:solidFill>
                  <a:schemeClr val="tx1"/>
                </a:solidFill>
                <a:effectLst/>
                <a:latin typeface="Arial" charset="0"/>
                <a:hlinkClick r:id="rId22"/>
              </a:rPr>
              <a:t>73</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23"/>
              </a:rPr>
              <a:t>Add App Icons	74</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24"/>
              </a:rPr>
              <a:t>Create and Set iOS Launch Images	75</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25"/>
              </a:rPr>
              <a:t>Add Particle Emitter Effects	76</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26"/>
              </a:rPr>
              <a:t>Add 3D Scenes to Your Mac App	77</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hlinkClick r:id="rId27"/>
              </a:rPr>
              <a:t>Run Your App	</a:t>
            </a:r>
            <a:r>
              <a:rPr kumimoji="0" lang="en-US" altLang="en-US" sz="1800" b="0" i="0" u="none" strike="noStrike" cap="none" normalizeH="0" baseline="0">
                <a:ln>
                  <a:noFill/>
                </a:ln>
                <a:solidFill>
                  <a:schemeClr val="tx1"/>
                </a:solidFill>
                <a:effectLst/>
                <a:latin typeface="Arial" charset="0"/>
                <a:hlinkClick r:id="rId27"/>
              </a:rPr>
              <a:t>79</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28"/>
              </a:rPr>
              <a:t>Choose a Scheme to Build Your App	79</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29"/>
              </a:rPr>
              <a:t>Choose a Destination to Run Your App	80</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30"/>
              </a:rPr>
              <a:t>Run Your App	80</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31"/>
              </a:rPr>
              <a:t>Run Your App in iOS Simulator	82</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32"/>
              </a:rPr>
              <a:t>Run Your App on a Connected Device	83</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33"/>
              </a:rPr>
              <a:t>Edit, Create, and Manage Schemes	86</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hlinkClick r:id="rId34"/>
              </a:rPr>
              <a:t>Debug Your App	</a:t>
            </a:r>
            <a:r>
              <a:rPr kumimoji="0" lang="en-US" altLang="en-US" sz="1800" b="0" i="0" u="none" strike="noStrike" cap="none" normalizeH="0" baseline="0">
                <a:ln>
                  <a:noFill/>
                </a:ln>
                <a:solidFill>
                  <a:schemeClr val="tx1"/>
                </a:solidFill>
                <a:effectLst/>
                <a:latin typeface="Arial" charset="0"/>
                <a:hlinkClick r:id="rId34"/>
              </a:rPr>
              <a:t>89</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35"/>
              </a:rPr>
              <a:t>Control Execution and View State Information	90</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36"/>
              </a:rPr>
              <a:t>Examine Your App’s Impact on System Resources	93</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37"/>
              </a:rPr>
              <a:t>Measure Your App’s Performance	95</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38"/>
              </a:rPr>
              <a:t>Perform Early Testing in iOS Simulator	96</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hlinkClick r:id="rId39"/>
              </a:rPr>
              <a:t>Customize Your Debugging Workflow	97</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Contents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39" name="Group 38"/>
          <p:cNvGrpSpPr/>
          <p:nvPr/>
        </p:nvGrpSpPr>
        <p:grpSpPr>
          <a:xfrm>
            <a:off x="3079750" y="3081338"/>
            <a:ext cx="6248400" cy="3175"/>
            <a:chOff x="0" y="0"/>
            <a:chExt cx="6248400" cy="3175"/>
          </a:xfrm>
        </p:grpSpPr>
        <p:sp>
          <p:nvSpPr>
            <p:cNvPr id="40" name="Shape 149865"/>
            <p:cNvSpPr/>
            <p:nvPr/>
          </p:nvSpPr>
          <p:spPr>
            <a:xfrm>
              <a:off x="0" y="0"/>
              <a:ext cx="6248400" cy="9144"/>
            </a:xfrm>
            <a:custGeom>
              <a:avLst/>
              <a:gdLst/>
              <a:ahLst/>
              <a:cxnLst/>
              <a:rect l="0" t="0" r="0" b="0"/>
              <a:pathLst>
                <a:path w="6248400" h="9144">
                  <a:moveTo>
                    <a:pt x="0" y="0"/>
                  </a:moveTo>
                  <a:lnTo>
                    <a:pt x="6248400" y="0"/>
                  </a:lnTo>
                  <a:lnTo>
                    <a:pt x="6248400" y="9144"/>
                  </a:lnTo>
                  <a:lnTo>
                    <a:pt x="0" y="9144"/>
                  </a:lnTo>
                  <a:lnTo>
                    <a:pt x="0" y="0"/>
                  </a:lnTo>
                </a:path>
              </a:pathLst>
            </a:custGeom>
            <a:ln w="0" cap="flat">
              <a:miter lim="127000"/>
            </a:ln>
          </p:spPr>
          <p:style>
            <a:lnRef idx="0">
              <a:srgbClr val="000000">
                <a:alpha val="0"/>
              </a:srgbClr>
            </a:lnRef>
            <a:fillRef idx="1">
              <a:srgbClr val="0071A8"/>
            </a:fillRef>
            <a:effectRef idx="0">
              <a:scrgbClr r="0" g="0" b="0"/>
            </a:effectRef>
            <a:fontRef idx="none"/>
          </p:style>
          <p:txBody>
            <a:bodyPr/>
            <a:lstStyle/>
            <a:p>
              <a:endParaRPr lang="en-US"/>
            </a:p>
          </p:txBody>
        </p:sp>
      </p:grpSp>
      <p:sp>
        <p:nvSpPr>
          <p:cNvPr id="36" name="Rectangle 1166"/>
          <p:cNvSpPr>
            <a:spLocks noChangeArrowheads="1"/>
          </p:cNvSpPr>
          <p:nvPr/>
        </p:nvSpPr>
        <p:spPr bwMode="auto">
          <a:xfrm>
            <a:off x="3079750" y="400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Unit Test Your App 100</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and Run Unit Tests 100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Automate Unit Testing as Part of a Continuous Integration Workflow 102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Save and Revert Changes 106</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Revert to the Last Saved Version of a File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Undo File Changes Incrementally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Snapshots to Restore Projectwide Changes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Store and Track Changes with Source Control 109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Compare File Versions to Revert Lines of Code 112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a Branch to Isolate Risky Changes 112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Learn More About Xcode 113</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Get a Hands-On Introduction 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Find Step-by-Step Instructions 114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Learn from Detailed User Guides 116 Stay Up to Date 120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Document Revision History 122</a:t>
            </a: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About Xcode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Develop iOS and Mac apps with Xcode, Apple’s integrated development environment (IDE). Xcode provides tools to manage your entire development workflow—from creating your app, to testing, optimizing, and submitting it to the App Store.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At a Glance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is built to help you build great apps for iPad, iPhone, and Mac.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61" name="Picture 73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79750" y="4459288"/>
            <a:ext cx="1460500" cy="13589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1167"/>
          <p:cNvSpPr>
            <a:spLocks noChangeArrowheads="1"/>
          </p:cNvSpPr>
          <p:nvPr/>
        </p:nvSpPr>
        <p:spPr bwMode="auto">
          <a:xfrm>
            <a:off x="3079750" y="58181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the App Store app on your Mac to download Xcode. It’s free. After you download Xcode, it automatically appears in Launchpad, where you can click the icon for Xcode to launch it.</a:t>
            </a:r>
            <a:endParaRPr kumimoji="0" lang="en-US" altLang="en-US" sz="15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769AE"/>
                </a:solidFill>
                <a:effectLst/>
                <a:latin typeface="Arial" charset="0"/>
                <a:ea typeface="Calibri" charset="0"/>
                <a:cs typeface="Calibri" charset="0"/>
              </a:rPr>
              <a:t>Single-Window Interface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The Xcode interface integrates code editing, user interface design, asset management, testing, and debugging within a single workspace window. The window reconfigures its content as you work. For example, select a file in one area, and an appropriate editor opens in another area. Select a symbol or user interface object, and its documentation appears in a nearby pane.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focus on a task by displaying only what you need, such as only your source code or only your user interface layout. Or you can work with your code and UI layout side by side. You can further customize your environment by opening multiple windows and multiple tabs per window.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44" name="Group 43"/>
          <p:cNvGrpSpPr/>
          <p:nvPr/>
        </p:nvGrpSpPr>
        <p:grpSpPr>
          <a:xfrm>
            <a:off x="3079750" y="3081338"/>
            <a:ext cx="5740400" cy="3609975"/>
            <a:chOff x="0" y="0"/>
            <a:chExt cx="5740400" cy="3609619"/>
          </a:xfrm>
        </p:grpSpPr>
        <p:pic>
          <p:nvPicPr>
            <p:cNvPr id="45" name="Picture 44"/>
            <p:cNvPicPr/>
            <p:nvPr/>
          </p:nvPicPr>
          <p:blipFill>
            <a:blip r:embed="rId41"/>
            <a:stretch>
              <a:fillRect/>
            </a:stretch>
          </p:blipFill>
          <p:spPr>
            <a:xfrm>
              <a:off x="330200" y="365223"/>
              <a:ext cx="5079993" cy="2768604"/>
            </a:xfrm>
            <a:prstGeom prst="rect">
              <a:avLst/>
            </a:prstGeom>
          </p:spPr>
        </p:pic>
        <p:sp>
          <p:nvSpPr>
            <p:cNvPr id="46" name="Shape 899"/>
            <p:cNvSpPr/>
            <p:nvPr/>
          </p:nvSpPr>
          <p:spPr>
            <a:xfrm>
              <a:off x="596900" y="771627"/>
              <a:ext cx="1168400" cy="2006600"/>
            </a:xfrm>
            <a:custGeom>
              <a:avLst/>
              <a:gdLst/>
              <a:ahLst/>
              <a:cxnLst/>
              <a:rect l="0" t="0" r="0" b="0"/>
              <a:pathLst>
                <a:path w="1168400" h="2006600">
                  <a:moveTo>
                    <a:pt x="0" y="2006600"/>
                  </a:moveTo>
                  <a:lnTo>
                    <a:pt x="1168400" y="2006600"/>
                  </a:lnTo>
                  <a:lnTo>
                    <a:pt x="11684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47" name="Shape 900"/>
            <p:cNvSpPr/>
            <p:nvPr/>
          </p:nvSpPr>
          <p:spPr>
            <a:xfrm>
              <a:off x="1765300" y="771627"/>
              <a:ext cx="2209800" cy="1460500"/>
            </a:xfrm>
            <a:custGeom>
              <a:avLst/>
              <a:gdLst/>
              <a:ahLst/>
              <a:cxnLst/>
              <a:rect l="0" t="0" r="0" b="0"/>
              <a:pathLst>
                <a:path w="2209800" h="1460500">
                  <a:moveTo>
                    <a:pt x="0" y="1460500"/>
                  </a:moveTo>
                  <a:lnTo>
                    <a:pt x="2209800" y="1460500"/>
                  </a:lnTo>
                  <a:lnTo>
                    <a:pt x="22098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48" name="Shape 901"/>
            <p:cNvSpPr/>
            <p:nvPr/>
          </p:nvSpPr>
          <p:spPr>
            <a:xfrm>
              <a:off x="1765300" y="2232127"/>
              <a:ext cx="2209800" cy="546100"/>
            </a:xfrm>
            <a:custGeom>
              <a:avLst/>
              <a:gdLst/>
              <a:ahLst/>
              <a:cxnLst/>
              <a:rect l="0" t="0" r="0" b="0"/>
              <a:pathLst>
                <a:path w="2209800" h="546100">
                  <a:moveTo>
                    <a:pt x="0" y="546100"/>
                  </a:moveTo>
                  <a:lnTo>
                    <a:pt x="2209800" y="546100"/>
                  </a:lnTo>
                  <a:lnTo>
                    <a:pt x="22098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49" name="Shape 902"/>
            <p:cNvSpPr/>
            <p:nvPr/>
          </p:nvSpPr>
          <p:spPr>
            <a:xfrm>
              <a:off x="3975100" y="771627"/>
              <a:ext cx="1181100" cy="2006600"/>
            </a:xfrm>
            <a:custGeom>
              <a:avLst/>
              <a:gdLst/>
              <a:ahLst/>
              <a:cxnLst/>
              <a:rect l="0" t="0" r="0" b="0"/>
              <a:pathLst>
                <a:path w="1181100" h="2006600">
                  <a:moveTo>
                    <a:pt x="0" y="2006600"/>
                  </a:moveTo>
                  <a:lnTo>
                    <a:pt x="1181100" y="2006600"/>
                  </a:lnTo>
                  <a:lnTo>
                    <a:pt x="11811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50" name="Shape 903"/>
            <p:cNvSpPr/>
            <p:nvPr/>
          </p:nvSpPr>
          <p:spPr>
            <a:xfrm>
              <a:off x="596900" y="517627"/>
              <a:ext cx="4559300" cy="254000"/>
            </a:xfrm>
            <a:custGeom>
              <a:avLst/>
              <a:gdLst/>
              <a:ahLst/>
              <a:cxnLst/>
              <a:rect l="0" t="0" r="0" b="0"/>
              <a:pathLst>
                <a:path w="4559300" h="254000">
                  <a:moveTo>
                    <a:pt x="0" y="254000"/>
                  </a:moveTo>
                  <a:lnTo>
                    <a:pt x="4559300" y="254000"/>
                  </a:lnTo>
                  <a:lnTo>
                    <a:pt x="45593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51" name="Shape 904"/>
            <p:cNvSpPr/>
            <p:nvPr/>
          </p:nvSpPr>
          <p:spPr>
            <a:xfrm>
              <a:off x="2908300" y="47723"/>
              <a:ext cx="0" cy="723900"/>
            </a:xfrm>
            <a:custGeom>
              <a:avLst/>
              <a:gdLst/>
              <a:ahLst/>
              <a:cxnLst/>
              <a:rect l="0" t="0" r="0" b="0"/>
              <a:pathLst>
                <a:path h="723900">
                  <a:moveTo>
                    <a:pt x="0" y="0"/>
                  </a:moveTo>
                  <a:lnTo>
                    <a:pt x="0" y="72390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52" name="Shape 905"/>
            <p:cNvSpPr/>
            <p:nvPr/>
          </p:nvSpPr>
          <p:spPr>
            <a:xfrm>
              <a:off x="2908300" y="47723"/>
              <a:ext cx="0" cy="723900"/>
            </a:xfrm>
            <a:custGeom>
              <a:avLst/>
              <a:gdLst/>
              <a:ahLst/>
              <a:cxnLst/>
              <a:rect l="0" t="0" r="0" b="0"/>
              <a:pathLst>
                <a:path h="723900">
                  <a:moveTo>
                    <a:pt x="0" y="0"/>
                  </a:moveTo>
                  <a:lnTo>
                    <a:pt x="0" y="7239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Shape 906"/>
            <p:cNvSpPr/>
            <p:nvPr/>
          </p:nvSpPr>
          <p:spPr>
            <a:xfrm>
              <a:off x="2942382" y="248"/>
              <a:ext cx="53632" cy="72873"/>
            </a:xfrm>
            <a:custGeom>
              <a:avLst/>
              <a:gdLst/>
              <a:ahLst/>
              <a:cxnLst/>
              <a:rect l="0" t="0" r="0" b="0"/>
              <a:pathLst>
                <a:path w="53632" h="72873">
                  <a:moveTo>
                    <a:pt x="0" y="0"/>
                  </a:moveTo>
                  <a:lnTo>
                    <a:pt x="52883" y="0"/>
                  </a:lnTo>
                  <a:lnTo>
                    <a:pt x="52883" y="8928"/>
                  </a:lnTo>
                  <a:lnTo>
                    <a:pt x="9627" y="8928"/>
                  </a:lnTo>
                  <a:lnTo>
                    <a:pt x="9627" y="31052"/>
                  </a:lnTo>
                  <a:lnTo>
                    <a:pt x="49606" y="31052"/>
                  </a:lnTo>
                  <a:lnTo>
                    <a:pt x="49606" y="39484"/>
                  </a:lnTo>
                  <a:lnTo>
                    <a:pt x="9627" y="39484"/>
                  </a:lnTo>
                  <a:lnTo>
                    <a:pt x="9627" y="64198"/>
                  </a:lnTo>
                  <a:lnTo>
                    <a:pt x="53632" y="64198"/>
                  </a:lnTo>
                  <a:lnTo>
                    <a:pt x="53632"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4" name="Shape 907"/>
            <p:cNvSpPr/>
            <p:nvPr/>
          </p:nvSpPr>
          <p:spPr>
            <a:xfrm>
              <a:off x="3004243" y="19048"/>
              <a:ext cx="24060" cy="55956"/>
            </a:xfrm>
            <a:custGeom>
              <a:avLst/>
              <a:gdLst/>
              <a:ahLst/>
              <a:cxnLst/>
              <a:rect l="0" t="0" r="0" b="0"/>
              <a:pathLst>
                <a:path w="24060" h="55956">
                  <a:moveTo>
                    <a:pt x="22784" y="0"/>
                  </a:moveTo>
                  <a:lnTo>
                    <a:pt x="24060" y="323"/>
                  </a:lnTo>
                  <a:lnTo>
                    <a:pt x="24060" y="7987"/>
                  </a:lnTo>
                  <a:lnTo>
                    <a:pt x="13589" y="12954"/>
                  </a:lnTo>
                  <a:cubicBezTo>
                    <a:pt x="10820" y="16396"/>
                    <a:pt x="9423" y="21450"/>
                    <a:pt x="9423" y="28130"/>
                  </a:cubicBezTo>
                  <a:cubicBezTo>
                    <a:pt x="9423" y="33820"/>
                    <a:pt x="10630" y="38583"/>
                    <a:pt x="13030" y="42418"/>
                  </a:cubicBezTo>
                  <a:lnTo>
                    <a:pt x="24060" y="47909"/>
                  </a:lnTo>
                  <a:lnTo>
                    <a:pt x="24060" y="55451"/>
                  </a:lnTo>
                  <a:lnTo>
                    <a:pt x="21793" y="55956"/>
                  </a:lnTo>
                  <a:cubicBezTo>
                    <a:pt x="15901" y="55956"/>
                    <a:pt x="10795" y="53480"/>
                    <a:pt x="6477" y="48501"/>
                  </a:cubicBezTo>
                  <a:cubicBezTo>
                    <a:pt x="2159" y="43510"/>
                    <a:pt x="0" y="36893"/>
                    <a:pt x="0" y="28626"/>
                  </a:cubicBezTo>
                  <a:cubicBezTo>
                    <a:pt x="0" y="20891"/>
                    <a:pt x="1968" y="14186"/>
                    <a:pt x="5905" y="8509"/>
                  </a:cubicBezTo>
                  <a:cubicBezTo>
                    <a:pt x="9842" y="2832"/>
                    <a:pt x="15468" y="0"/>
                    <a:pt x="2278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5" name="Shape 908"/>
            <p:cNvSpPr/>
            <p:nvPr/>
          </p:nvSpPr>
          <p:spPr>
            <a:xfrm>
              <a:off x="3028304" y="0"/>
              <a:ext cx="22866" cy="74498"/>
            </a:xfrm>
            <a:custGeom>
              <a:avLst/>
              <a:gdLst/>
              <a:ahLst/>
              <a:cxnLst/>
              <a:rect l="0" t="0" r="0" b="0"/>
              <a:pathLst>
                <a:path w="22866" h="74498">
                  <a:moveTo>
                    <a:pt x="14294" y="0"/>
                  </a:moveTo>
                  <a:lnTo>
                    <a:pt x="22866" y="0"/>
                  </a:lnTo>
                  <a:lnTo>
                    <a:pt x="22866" y="73124"/>
                  </a:lnTo>
                  <a:lnTo>
                    <a:pt x="14840" y="73124"/>
                  </a:lnTo>
                  <a:lnTo>
                    <a:pt x="14840" y="65733"/>
                  </a:lnTo>
                  <a:cubicBezTo>
                    <a:pt x="12757" y="69009"/>
                    <a:pt x="10306" y="71372"/>
                    <a:pt x="7474" y="72832"/>
                  </a:cubicBezTo>
                  <a:lnTo>
                    <a:pt x="0" y="74498"/>
                  </a:lnTo>
                  <a:lnTo>
                    <a:pt x="0" y="66956"/>
                  </a:lnTo>
                  <a:lnTo>
                    <a:pt x="527" y="67219"/>
                  </a:lnTo>
                  <a:cubicBezTo>
                    <a:pt x="4629" y="67219"/>
                    <a:pt x="8020" y="65441"/>
                    <a:pt x="10662" y="61885"/>
                  </a:cubicBezTo>
                  <a:cubicBezTo>
                    <a:pt x="13316" y="58329"/>
                    <a:pt x="14637" y="53236"/>
                    <a:pt x="14637" y="46581"/>
                  </a:cubicBezTo>
                  <a:cubicBezTo>
                    <a:pt x="14637" y="39863"/>
                    <a:pt x="13278" y="34897"/>
                    <a:pt x="10535" y="31672"/>
                  </a:cubicBezTo>
                  <a:cubicBezTo>
                    <a:pt x="7804" y="28446"/>
                    <a:pt x="4438" y="26833"/>
                    <a:pt x="426" y="26833"/>
                  </a:cubicBezTo>
                  <a:lnTo>
                    <a:pt x="0" y="27035"/>
                  </a:lnTo>
                  <a:lnTo>
                    <a:pt x="0" y="19371"/>
                  </a:lnTo>
                  <a:lnTo>
                    <a:pt x="8896" y="21626"/>
                  </a:lnTo>
                  <a:cubicBezTo>
                    <a:pt x="10484" y="22616"/>
                    <a:pt x="12274" y="24356"/>
                    <a:pt x="14294" y="26833"/>
                  </a:cubicBezTo>
                  <a:lnTo>
                    <a:pt x="14294"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 name="Shape 149867"/>
            <p:cNvSpPr/>
            <p:nvPr/>
          </p:nvSpPr>
          <p:spPr>
            <a:xfrm>
              <a:off x="3064523" y="20244"/>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7" name="Shape 149868"/>
            <p:cNvSpPr/>
            <p:nvPr/>
          </p:nvSpPr>
          <p:spPr>
            <a:xfrm>
              <a:off x="3064523" y="241"/>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8" name="Shape 911"/>
            <p:cNvSpPr/>
            <p:nvPr/>
          </p:nvSpPr>
          <p:spPr>
            <a:xfrm>
              <a:off x="3081689" y="5159"/>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9" name="Shape 912"/>
            <p:cNvSpPr/>
            <p:nvPr/>
          </p:nvSpPr>
          <p:spPr>
            <a:xfrm>
              <a:off x="3111697" y="18613"/>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9"/>
                  </a:lnTo>
                  <a:lnTo>
                    <a:pt x="23698" y="56392"/>
                  </a:lnTo>
                  <a:cubicBezTo>
                    <a:pt x="16434" y="56392"/>
                    <a:pt x="10668" y="53928"/>
                    <a:pt x="6414" y="48988"/>
                  </a:cubicBezTo>
                  <a:cubicBezTo>
                    <a:pt x="2134" y="44048"/>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0" name="Shape 913"/>
            <p:cNvSpPr/>
            <p:nvPr/>
          </p:nvSpPr>
          <p:spPr>
            <a:xfrm>
              <a:off x="3136208" y="18452"/>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70"/>
                  </a:lnTo>
                  <a:cubicBezTo>
                    <a:pt x="5880" y="48870"/>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1" name="Shape 914"/>
            <p:cNvSpPr/>
            <p:nvPr/>
          </p:nvSpPr>
          <p:spPr>
            <a:xfrm>
              <a:off x="3172073" y="18797"/>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2" name="Shape 915"/>
            <p:cNvSpPr/>
            <p:nvPr/>
          </p:nvSpPr>
          <p:spPr>
            <a:xfrm>
              <a:off x="3231406" y="42047"/>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4"/>
                  </a:lnTo>
                  <a:lnTo>
                    <a:pt x="16764" y="32863"/>
                  </a:lnTo>
                  <a:cubicBezTo>
                    <a:pt x="11836" y="32863"/>
                    <a:pt x="7810" y="31364"/>
                    <a:pt x="4686" y="28380"/>
                  </a:cubicBezTo>
                  <a:cubicBezTo>
                    <a:pt x="1562" y="25395"/>
                    <a:pt x="0" y="21649"/>
                    <a:pt x="0" y="17153"/>
                  </a:cubicBezTo>
                  <a:cubicBezTo>
                    <a:pt x="0" y="12238"/>
                    <a:pt x="1537" y="8416"/>
                    <a:pt x="4610" y="5710"/>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3" name="Shape 916"/>
            <p:cNvSpPr/>
            <p:nvPr/>
          </p:nvSpPr>
          <p:spPr>
            <a:xfrm>
              <a:off x="3234187" y="18964"/>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4" name="Shape 917"/>
            <p:cNvSpPr/>
            <p:nvPr/>
          </p:nvSpPr>
          <p:spPr>
            <a:xfrm>
              <a:off x="3253777" y="18699"/>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4"/>
                    <a:pt x="24962" y="48374"/>
                  </a:cubicBezTo>
                  <a:cubicBezTo>
                    <a:pt x="25355" y="48374"/>
                    <a:pt x="25800" y="48349"/>
                    <a:pt x="26295" y="48298"/>
                  </a:cubicBezTo>
                  <a:cubicBezTo>
                    <a:pt x="26791" y="48247"/>
                    <a:pt x="27324" y="48171"/>
                    <a:pt x="27883" y="48070"/>
                  </a:cubicBezTo>
                  <a:lnTo>
                    <a:pt x="27883" y="54673"/>
                  </a:lnTo>
                  <a:cubicBezTo>
                    <a:pt x="26498" y="55067"/>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5"/>
                    <a:pt x="12706" y="19698"/>
                  </a:cubicBezTo>
                  <a:cubicBezTo>
                    <a:pt x="13100" y="18898"/>
                    <a:pt x="13303" y="17755"/>
                    <a:pt x="13303" y="16256"/>
                  </a:cubicBezTo>
                  <a:cubicBezTo>
                    <a:pt x="13303" y="13208"/>
                    <a:pt x="12224" y="10986"/>
                    <a:pt x="10052" y="9614"/>
                  </a:cubicBezTo>
                  <a:cubicBezTo>
                    <a:pt x="7893" y="8230"/>
                    <a:pt x="4794" y="7544"/>
                    <a:pt x="768" y="7544"/>
                  </a:cubicBezTo>
                  <a:lnTo>
                    <a:pt x="0" y="7837"/>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5" name="Shape 918"/>
            <p:cNvSpPr/>
            <p:nvPr/>
          </p:nvSpPr>
          <p:spPr>
            <a:xfrm>
              <a:off x="3290640" y="18797"/>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6" name="Shape 919"/>
            <p:cNvSpPr/>
            <p:nvPr/>
          </p:nvSpPr>
          <p:spPr>
            <a:xfrm>
              <a:off x="3321201" y="19035"/>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8" y="53571"/>
                    <a:pt x="6845" y="48758"/>
                  </a:cubicBezTo>
                  <a:cubicBezTo>
                    <a:pt x="2274"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7" name="Shape 920"/>
            <p:cNvSpPr/>
            <p:nvPr/>
          </p:nvSpPr>
          <p:spPr>
            <a:xfrm>
              <a:off x="3345604" y="564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8" name="Shape 921"/>
            <p:cNvSpPr/>
            <p:nvPr/>
          </p:nvSpPr>
          <p:spPr>
            <a:xfrm>
              <a:off x="3345604" y="18796"/>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9" name="Shape 922"/>
            <p:cNvSpPr/>
            <p:nvPr/>
          </p:nvSpPr>
          <p:spPr>
            <a:xfrm>
              <a:off x="3378250" y="42047"/>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4"/>
                  </a:lnTo>
                  <a:lnTo>
                    <a:pt x="16764" y="32863"/>
                  </a:lnTo>
                  <a:cubicBezTo>
                    <a:pt x="11836" y="32863"/>
                    <a:pt x="7810" y="31364"/>
                    <a:pt x="4686" y="28380"/>
                  </a:cubicBezTo>
                  <a:cubicBezTo>
                    <a:pt x="1562" y="25395"/>
                    <a:pt x="0" y="21649"/>
                    <a:pt x="0" y="17153"/>
                  </a:cubicBezTo>
                  <a:cubicBezTo>
                    <a:pt x="0" y="12238"/>
                    <a:pt x="1537" y="8416"/>
                    <a:pt x="4610" y="5710"/>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0" name="Shape 923"/>
            <p:cNvSpPr/>
            <p:nvPr/>
          </p:nvSpPr>
          <p:spPr>
            <a:xfrm>
              <a:off x="3381031" y="18964"/>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1" name="Shape 924"/>
            <p:cNvSpPr/>
            <p:nvPr/>
          </p:nvSpPr>
          <p:spPr>
            <a:xfrm>
              <a:off x="3400621" y="18699"/>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4"/>
                    <a:pt x="24962" y="48374"/>
                  </a:cubicBezTo>
                  <a:cubicBezTo>
                    <a:pt x="25355" y="48374"/>
                    <a:pt x="25800" y="48349"/>
                    <a:pt x="26295" y="48298"/>
                  </a:cubicBezTo>
                  <a:cubicBezTo>
                    <a:pt x="26791" y="48247"/>
                    <a:pt x="27324" y="48171"/>
                    <a:pt x="27883" y="48070"/>
                  </a:cubicBezTo>
                  <a:lnTo>
                    <a:pt x="27883" y="54673"/>
                  </a:lnTo>
                  <a:cubicBezTo>
                    <a:pt x="26498" y="55067"/>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5"/>
                    <a:pt x="12706" y="19698"/>
                  </a:cubicBezTo>
                  <a:cubicBezTo>
                    <a:pt x="13100" y="18898"/>
                    <a:pt x="13303" y="17755"/>
                    <a:pt x="13303" y="16256"/>
                  </a:cubicBezTo>
                  <a:cubicBezTo>
                    <a:pt x="13303" y="13208"/>
                    <a:pt x="12224" y="10986"/>
                    <a:pt x="10052" y="9614"/>
                  </a:cubicBezTo>
                  <a:cubicBezTo>
                    <a:pt x="7893" y="8230"/>
                    <a:pt x="4794" y="7544"/>
                    <a:pt x="768" y="7544"/>
                  </a:cubicBezTo>
                  <a:lnTo>
                    <a:pt x="0" y="7837"/>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2" name="Shape 926"/>
            <p:cNvSpPr/>
            <p:nvPr/>
          </p:nvSpPr>
          <p:spPr>
            <a:xfrm>
              <a:off x="1181100" y="47723"/>
              <a:ext cx="0" cy="469900"/>
            </a:xfrm>
            <a:custGeom>
              <a:avLst/>
              <a:gdLst/>
              <a:ahLst/>
              <a:cxnLst/>
              <a:rect l="0" t="0" r="0" b="0"/>
              <a:pathLst>
                <a:path h="469900">
                  <a:moveTo>
                    <a:pt x="0" y="0"/>
                  </a:moveTo>
                  <a:lnTo>
                    <a:pt x="0" y="4699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73" name="Shape 927"/>
            <p:cNvSpPr/>
            <p:nvPr/>
          </p:nvSpPr>
          <p:spPr>
            <a:xfrm>
              <a:off x="1208142" y="248"/>
              <a:ext cx="59080" cy="72873"/>
            </a:xfrm>
            <a:custGeom>
              <a:avLst/>
              <a:gdLst/>
              <a:ahLst/>
              <a:cxnLst/>
              <a:rect l="0" t="0" r="0" b="0"/>
              <a:pathLst>
                <a:path w="59080" h="72873">
                  <a:moveTo>
                    <a:pt x="0" y="0"/>
                  </a:moveTo>
                  <a:lnTo>
                    <a:pt x="59080" y="0"/>
                  </a:lnTo>
                  <a:lnTo>
                    <a:pt x="59080" y="8687"/>
                  </a:lnTo>
                  <a:lnTo>
                    <a:pt x="34518" y="8687"/>
                  </a:lnTo>
                  <a:lnTo>
                    <a:pt x="34518" y="72873"/>
                  </a:lnTo>
                  <a:lnTo>
                    <a:pt x="24549" y="72873"/>
                  </a:lnTo>
                  <a:lnTo>
                    <a:pt x="24549" y="8687"/>
                  </a:lnTo>
                  <a:lnTo>
                    <a:pt x="0" y="868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4" name="Shape 928"/>
            <p:cNvSpPr/>
            <p:nvPr/>
          </p:nvSpPr>
          <p:spPr>
            <a:xfrm>
              <a:off x="1260226" y="18613"/>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8"/>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5" name="Shape 929"/>
            <p:cNvSpPr/>
            <p:nvPr/>
          </p:nvSpPr>
          <p:spPr>
            <a:xfrm>
              <a:off x="1284737" y="18452"/>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70"/>
                  </a:lnTo>
                  <a:cubicBezTo>
                    <a:pt x="5880" y="48870"/>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2"/>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6" name="Shape 930"/>
            <p:cNvSpPr/>
            <p:nvPr/>
          </p:nvSpPr>
          <p:spPr>
            <a:xfrm>
              <a:off x="1316731" y="18613"/>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8"/>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7" name="Shape 931"/>
            <p:cNvSpPr/>
            <p:nvPr/>
          </p:nvSpPr>
          <p:spPr>
            <a:xfrm>
              <a:off x="1341242" y="18452"/>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70"/>
                  </a:lnTo>
                  <a:cubicBezTo>
                    <a:pt x="5880" y="48870"/>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2"/>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8" name="Shape 149869"/>
            <p:cNvSpPr/>
            <p:nvPr/>
          </p:nvSpPr>
          <p:spPr>
            <a:xfrm>
              <a:off x="1377112" y="241"/>
              <a:ext cx="9144" cy="72873"/>
            </a:xfrm>
            <a:custGeom>
              <a:avLst/>
              <a:gdLst/>
              <a:ahLst/>
              <a:cxnLst/>
              <a:rect l="0" t="0" r="0" b="0"/>
              <a:pathLst>
                <a:path w="9144" h="72873">
                  <a:moveTo>
                    <a:pt x="0" y="0"/>
                  </a:moveTo>
                  <a:lnTo>
                    <a:pt x="9144" y="0"/>
                  </a:lnTo>
                  <a:lnTo>
                    <a:pt x="9144" y="72873"/>
                  </a:lnTo>
                  <a:lnTo>
                    <a:pt x="0" y="7287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9" name="Shape 933"/>
            <p:cNvSpPr/>
            <p:nvPr/>
          </p:nvSpPr>
          <p:spPr>
            <a:xfrm>
              <a:off x="1398693" y="4"/>
              <a:ext cx="22962" cy="74557"/>
            </a:xfrm>
            <a:custGeom>
              <a:avLst/>
              <a:gdLst/>
              <a:ahLst/>
              <a:cxnLst/>
              <a:rect l="0" t="0" r="0" b="0"/>
              <a:pathLst>
                <a:path w="22962" h="74557">
                  <a:moveTo>
                    <a:pt x="0" y="0"/>
                  </a:moveTo>
                  <a:lnTo>
                    <a:pt x="8674" y="0"/>
                  </a:lnTo>
                  <a:lnTo>
                    <a:pt x="8674" y="26441"/>
                  </a:lnTo>
                  <a:cubicBezTo>
                    <a:pt x="10630" y="23889"/>
                    <a:pt x="12967" y="21946"/>
                    <a:pt x="15697" y="20612"/>
                  </a:cubicBezTo>
                  <a:lnTo>
                    <a:pt x="22962" y="18957"/>
                  </a:lnTo>
                  <a:lnTo>
                    <a:pt x="22962" y="26811"/>
                  </a:lnTo>
                  <a:lnTo>
                    <a:pt x="12776" y="31102"/>
                  </a:lnTo>
                  <a:cubicBezTo>
                    <a:pt x="9715" y="34112"/>
                    <a:pt x="8179" y="39065"/>
                    <a:pt x="8179" y="45987"/>
                  </a:cubicBezTo>
                  <a:cubicBezTo>
                    <a:pt x="8179" y="50978"/>
                    <a:pt x="8814" y="55029"/>
                    <a:pt x="10071" y="58140"/>
                  </a:cubicBezTo>
                  <a:lnTo>
                    <a:pt x="22962" y="66714"/>
                  </a:lnTo>
                  <a:lnTo>
                    <a:pt x="22962" y="74557"/>
                  </a:lnTo>
                  <a:lnTo>
                    <a:pt x="13551" y="71882"/>
                  </a:lnTo>
                  <a:cubicBezTo>
                    <a:pt x="11900" y="70714"/>
                    <a:pt x="10122" y="68872"/>
                    <a:pt x="8230" y="66319"/>
                  </a:cubicBezTo>
                  <a:lnTo>
                    <a:pt x="8230"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0" name="Shape 934"/>
            <p:cNvSpPr/>
            <p:nvPr/>
          </p:nvSpPr>
          <p:spPr>
            <a:xfrm>
              <a:off x="1421654" y="18597"/>
              <a:ext cx="23965" cy="56210"/>
            </a:xfrm>
            <a:custGeom>
              <a:avLst/>
              <a:gdLst/>
              <a:ahLst/>
              <a:cxnLst/>
              <a:rect l="0" t="0" r="0" b="0"/>
              <a:pathLst>
                <a:path w="23965" h="56210">
                  <a:moveTo>
                    <a:pt x="1600" y="0"/>
                  </a:moveTo>
                  <a:cubicBezTo>
                    <a:pt x="8242" y="0"/>
                    <a:pt x="13627" y="2286"/>
                    <a:pt x="17767" y="6833"/>
                  </a:cubicBezTo>
                  <a:cubicBezTo>
                    <a:pt x="21895" y="11367"/>
                    <a:pt x="23965" y="18085"/>
                    <a:pt x="23965" y="26950"/>
                  </a:cubicBezTo>
                  <a:cubicBezTo>
                    <a:pt x="23965" y="35344"/>
                    <a:pt x="21920" y="42316"/>
                    <a:pt x="17831" y="47879"/>
                  </a:cubicBezTo>
                  <a:cubicBezTo>
                    <a:pt x="13754" y="53429"/>
                    <a:pt x="8090" y="56210"/>
                    <a:pt x="864" y="56210"/>
                  </a:cubicBezTo>
                  <a:lnTo>
                    <a:pt x="0" y="55965"/>
                  </a:lnTo>
                  <a:lnTo>
                    <a:pt x="0" y="48121"/>
                  </a:lnTo>
                  <a:lnTo>
                    <a:pt x="305" y="48324"/>
                  </a:lnTo>
                  <a:cubicBezTo>
                    <a:pt x="5143" y="48324"/>
                    <a:pt x="8776" y="46406"/>
                    <a:pt x="11176" y="42570"/>
                  </a:cubicBezTo>
                  <a:cubicBezTo>
                    <a:pt x="13576" y="38735"/>
                    <a:pt x="14783" y="33668"/>
                    <a:pt x="14783" y="27394"/>
                  </a:cubicBezTo>
                  <a:cubicBezTo>
                    <a:pt x="14783" y="21806"/>
                    <a:pt x="13576" y="17170"/>
                    <a:pt x="11176" y="13500"/>
                  </a:cubicBezTo>
                  <a:cubicBezTo>
                    <a:pt x="8776" y="9830"/>
                    <a:pt x="5232"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1" name="Shape 935"/>
            <p:cNvSpPr/>
            <p:nvPr/>
          </p:nvSpPr>
          <p:spPr>
            <a:xfrm>
              <a:off x="1453455" y="42047"/>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2"/>
                    <a:pt x="9322" y="13559"/>
                    <a:pt x="9322" y="16963"/>
                  </a:cubicBezTo>
                  <a:cubicBezTo>
                    <a:pt x="9322" y="19528"/>
                    <a:pt x="10274" y="21560"/>
                    <a:pt x="12154" y="23046"/>
                  </a:cubicBezTo>
                  <a:cubicBezTo>
                    <a:pt x="14033" y="24532"/>
                    <a:pt x="16269" y="25268"/>
                    <a:pt x="18847" y="25268"/>
                  </a:cubicBezTo>
                  <a:lnTo>
                    <a:pt x="22371" y="24430"/>
                  </a:lnTo>
                  <a:lnTo>
                    <a:pt x="22371" y="31554"/>
                  </a:lnTo>
                  <a:lnTo>
                    <a:pt x="16764" y="32863"/>
                  </a:lnTo>
                  <a:cubicBezTo>
                    <a:pt x="11836" y="32863"/>
                    <a:pt x="7811" y="31364"/>
                    <a:pt x="4686" y="28380"/>
                  </a:cubicBezTo>
                  <a:cubicBezTo>
                    <a:pt x="1562" y="25395"/>
                    <a:pt x="0" y="21649"/>
                    <a:pt x="0" y="17153"/>
                  </a:cubicBezTo>
                  <a:cubicBezTo>
                    <a:pt x="0" y="12238"/>
                    <a:pt x="1537" y="8416"/>
                    <a:pt x="4610" y="5710"/>
                  </a:cubicBezTo>
                  <a:cubicBezTo>
                    <a:pt x="7683"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2" name="Shape 936"/>
            <p:cNvSpPr/>
            <p:nvPr/>
          </p:nvSpPr>
          <p:spPr>
            <a:xfrm>
              <a:off x="1456237" y="18964"/>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3" name="Shape 937"/>
            <p:cNvSpPr/>
            <p:nvPr/>
          </p:nvSpPr>
          <p:spPr>
            <a:xfrm>
              <a:off x="1475826" y="18699"/>
              <a:ext cx="27883" cy="55563"/>
            </a:xfrm>
            <a:custGeom>
              <a:avLst/>
              <a:gdLst/>
              <a:ahLst/>
              <a:cxnLst/>
              <a:rect l="0" t="0" r="0" b="0"/>
              <a:pathLst>
                <a:path w="27883" h="55563">
                  <a:moveTo>
                    <a:pt x="972" y="0"/>
                  </a:moveTo>
                  <a:cubicBezTo>
                    <a:pt x="7220" y="0"/>
                    <a:pt x="12275" y="1194"/>
                    <a:pt x="16186" y="3569"/>
                  </a:cubicBezTo>
                  <a:cubicBezTo>
                    <a:pt x="20047" y="5956"/>
                    <a:pt x="21978" y="9652"/>
                    <a:pt x="21978" y="14681"/>
                  </a:cubicBezTo>
                  <a:lnTo>
                    <a:pt x="21978" y="45301"/>
                  </a:lnTo>
                  <a:cubicBezTo>
                    <a:pt x="21978" y="46228"/>
                    <a:pt x="22168" y="46965"/>
                    <a:pt x="22549" y="47523"/>
                  </a:cubicBezTo>
                  <a:cubicBezTo>
                    <a:pt x="22930" y="48095"/>
                    <a:pt x="23730" y="48374"/>
                    <a:pt x="24962" y="48374"/>
                  </a:cubicBezTo>
                  <a:cubicBezTo>
                    <a:pt x="25356" y="48374"/>
                    <a:pt x="25800" y="48349"/>
                    <a:pt x="26295" y="48298"/>
                  </a:cubicBezTo>
                  <a:cubicBezTo>
                    <a:pt x="26791" y="48247"/>
                    <a:pt x="27324" y="48171"/>
                    <a:pt x="27883" y="48070"/>
                  </a:cubicBezTo>
                  <a:lnTo>
                    <a:pt x="27883" y="54673"/>
                  </a:lnTo>
                  <a:cubicBezTo>
                    <a:pt x="26499" y="55067"/>
                    <a:pt x="25432" y="55321"/>
                    <a:pt x="24708" y="55410"/>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5"/>
                    <a:pt x="12706" y="19698"/>
                  </a:cubicBezTo>
                  <a:cubicBezTo>
                    <a:pt x="13100" y="18898"/>
                    <a:pt x="13303" y="17755"/>
                    <a:pt x="13303" y="16256"/>
                  </a:cubicBezTo>
                  <a:cubicBezTo>
                    <a:pt x="13303" y="13208"/>
                    <a:pt x="12224" y="10986"/>
                    <a:pt x="10052" y="9614"/>
                  </a:cubicBezTo>
                  <a:cubicBezTo>
                    <a:pt x="7893" y="8230"/>
                    <a:pt x="4794" y="7544"/>
                    <a:pt x="769" y="7544"/>
                  </a:cubicBezTo>
                  <a:lnTo>
                    <a:pt x="0" y="7837"/>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4" name="Shape 938"/>
            <p:cNvSpPr/>
            <p:nvPr/>
          </p:nvSpPr>
          <p:spPr>
            <a:xfrm>
              <a:off x="1512690" y="18797"/>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5" name="Shape 939"/>
            <p:cNvSpPr/>
            <p:nvPr/>
          </p:nvSpPr>
          <p:spPr>
            <a:xfrm>
              <a:off x="4474636" y="2778223"/>
              <a:ext cx="0" cy="474129"/>
            </a:xfrm>
            <a:custGeom>
              <a:avLst/>
              <a:gdLst/>
              <a:ahLst/>
              <a:cxnLst/>
              <a:rect l="0" t="0" r="0" b="0"/>
              <a:pathLst>
                <a:path h="474129">
                  <a:moveTo>
                    <a:pt x="0" y="0"/>
                  </a:moveTo>
                  <a:lnTo>
                    <a:pt x="0" y="474129"/>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86" name="Shape 940"/>
            <p:cNvSpPr/>
            <p:nvPr/>
          </p:nvSpPr>
          <p:spPr>
            <a:xfrm>
              <a:off x="4474636" y="2778223"/>
              <a:ext cx="0" cy="474129"/>
            </a:xfrm>
            <a:custGeom>
              <a:avLst/>
              <a:gdLst/>
              <a:ahLst/>
              <a:cxnLst/>
              <a:rect l="0" t="0" r="0" b="0"/>
              <a:pathLst>
                <a:path h="474129">
                  <a:moveTo>
                    <a:pt x="0" y="0"/>
                  </a:moveTo>
                  <a:lnTo>
                    <a:pt x="0" y="474129"/>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87" name="Shape 941"/>
            <p:cNvSpPr/>
            <p:nvPr/>
          </p:nvSpPr>
          <p:spPr>
            <a:xfrm>
              <a:off x="4508471" y="3213348"/>
              <a:ext cx="57595" cy="74816"/>
            </a:xfrm>
            <a:custGeom>
              <a:avLst/>
              <a:gdLst/>
              <a:ahLst/>
              <a:cxnLst/>
              <a:rect l="0" t="0" r="0" b="0"/>
              <a:pathLst>
                <a:path w="57595" h="74816">
                  <a:moveTo>
                    <a:pt x="0" y="0"/>
                  </a:moveTo>
                  <a:lnTo>
                    <a:pt x="9970" y="0"/>
                  </a:lnTo>
                  <a:lnTo>
                    <a:pt x="9970" y="45047"/>
                  </a:lnTo>
                  <a:cubicBezTo>
                    <a:pt x="9970" y="50330"/>
                    <a:pt x="10973" y="54737"/>
                    <a:pt x="12967" y="58242"/>
                  </a:cubicBezTo>
                  <a:cubicBezTo>
                    <a:pt x="15939" y="63526"/>
                    <a:pt x="20943" y="66180"/>
                    <a:pt x="27965" y="66180"/>
                  </a:cubicBezTo>
                  <a:cubicBezTo>
                    <a:pt x="36411" y="66180"/>
                    <a:pt x="42139" y="63322"/>
                    <a:pt x="45174" y="57595"/>
                  </a:cubicBezTo>
                  <a:cubicBezTo>
                    <a:pt x="46799" y="54496"/>
                    <a:pt x="47625" y="50305"/>
                    <a:pt x="47625" y="45047"/>
                  </a:cubicBezTo>
                  <a:lnTo>
                    <a:pt x="47625" y="0"/>
                  </a:lnTo>
                  <a:lnTo>
                    <a:pt x="57595" y="0"/>
                  </a:lnTo>
                  <a:lnTo>
                    <a:pt x="57595" y="40932"/>
                  </a:lnTo>
                  <a:cubicBezTo>
                    <a:pt x="57595" y="49886"/>
                    <a:pt x="56388" y="56782"/>
                    <a:pt x="53962" y="61620"/>
                  </a:cubicBezTo>
                  <a:cubicBezTo>
                    <a:pt x="49518" y="70409"/>
                    <a:pt x="41123" y="74816"/>
                    <a:pt x="28766" y="74816"/>
                  </a:cubicBezTo>
                  <a:cubicBezTo>
                    <a:pt x="16421" y="74816"/>
                    <a:pt x="8052" y="70409"/>
                    <a:pt x="3632" y="61620"/>
                  </a:cubicBezTo>
                  <a:cubicBezTo>
                    <a:pt x="1207" y="56782"/>
                    <a:pt x="0" y="49886"/>
                    <a:pt x="0" y="40932"/>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8" name="Shape 942"/>
            <p:cNvSpPr/>
            <p:nvPr/>
          </p:nvSpPr>
          <p:spPr>
            <a:xfrm>
              <a:off x="4574554" y="3218259"/>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9" name="Shape 149870"/>
            <p:cNvSpPr/>
            <p:nvPr/>
          </p:nvSpPr>
          <p:spPr>
            <a:xfrm>
              <a:off x="4608183" y="3233344"/>
              <a:ext cx="9144" cy="52882"/>
            </a:xfrm>
            <a:custGeom>
              <a:avLst/>
              <a:gdLst/>
              <a:ahLst/>
              <a:cxnLst/>
              <a:rect l="0" t="0" r="0" b="0"/>
              <a:pathLst>
                <a:path w="9144" h="52882">
                  <a:moveTo>
                    <a:pt x="0" y="0"/>
                  </a:moveTo>
                  <a:lnTo>
                    <a:pt x="9144" y="0"/>
                  </a:lnTo>
                  <a:lnTo>
                    <a:pt x="9144" y="52882"/>
                  </a:lnTo>
                  <a:lnTo>
                    <a:pt x="0" y="5288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90" name="Shape 149871"/>
            <p:cNvSpPr/>
            <p:nvPr/>
          </p:nvSpPr>
          <p:spPr>
            <a:xfrm>
              <a:off x="4608183" y="3213342"/>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91" name="Shape 149872"/>
            <p:cNvSpPr/>
            <p:nvPr/>
          </p:nvSpPr>
          <p:spPr>
            <a:xfrm>
              <a:off x="4631004" y="3213342"/>
              <a:ext cx="9144" cy="72873"/>
            </a:xfrm>
            <a:custGeom>
              <a:avLst/>
              <a:gdLst/>
              <a:ahLst/>
              <a:cxnLst/>
              <a:rect l="0" t="0" r="0" b="0"/>
              <a:pathLst>
                <a:path w="9144" h="72873">
                  <a:moveTo>
                    <a:pt x="0" y="0"/>
                  </a:moveTo>
                  <a:lnTo>
                    <a:pt x="9144" y="0"/>
                  </a:lnTo>
                  <a:lnTo>
                    <a:pt x="9144" y="72873"/>
                  </a:lnTo>
                  <a:lnTo>
                    <a:pt x="0" y="7287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92" name="Shape 149873"/>
            <p:cNvSpPr/>
            <p:nvPr/>
          </p:nvSpPr>
          <p:spPr>
            <a:xfrm>
              <a:off x="4653331" y="3233344"/>
              <a:ext cx="9144" cy="52882"/>
            </a:xfrm>
            <a:custGeom>
              <a:avLst/>
              <a:gdLst/>
              <a:ahLst/>
              <a:cxnLst/>
              <a:rect l="0" t="0" r="0" b="0"/>
              <a:pathLst>
                <a:path w="9144" h="52882">
                  <a:moveTo>
                    <a:pt x="0" y="0"/>
                  </a:moveTo>
                  <a:lnTo>
                    <a:pt x="9144" y="0"/>
                  </a:lnTo>
                  <a:lnTo>
                    <a:pt x="9144" y="52882"/>
                  </a:lnTo>
                  <a:lnTo>
                    <a:pt x="0" y="5288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93" name="Shape 149874"/>
            <p:cNvSpPr/>
            <p:nvPr/>
          </p:nvSpPr>
          <p:spPr>
            <a:xfrm>
              <a:off x="4653331" y="3213342"/>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94" name="Shape 948"/>
            <p:cNvSpPr/>
            <p:nvPr/>
          </p:nvSpPr>
          <p:spPr>
            <a:xfrm>
              <a:off x="4670499" y="3218259"/>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95" name="Shape 949"/>
            <p:cNvSpPr/>
            <p:nvPr/>
          </p:nvSpPr>
          <p:spPr>
            <a:xfrm>
              <a:off x="4698645" y="3233091"/>
              <a:ext cx="48565" cy="74905"/>
            </a:xfrm>
            <a:custGeom>
              <a:avLst/>
              <a:gdLst/>
              <a:ahLst/>
              <a:cxnLst/>
              <a:rect l="0" t="0" r="0" b="0"/>
              <a:pathLst>
                <a:path w="48565" h="74905">
                  <a:moveTo>
                    <a:pt x="0" y="0"/>
                  </a:moveTo>
                  <a:lnTo>
                    <a:pt x="10122" y="0"/>
                  </a:lnTo>
                  <a:lnTo>
                    <a:pt x="24359" y="43281"/>
                  </a:lnTo>
                  <a:lnTo>
                    <a:pt x="38697" y="0"/>
                  </a:lnTo>
                  <a:lnTo>
                    <a:pt x="48565" y="0"/>
                  </a:lnTo>
                  <a:cubicBezTo>
                    <a:pt x="47308" y="3416"/>
                    <a:pt x="44514" y="11189"/>
                    <a:pt x="40183" y="23330"/>
                  </a:cubicBezTo>
                  <a:cubicBezTo>
                    <a:pt x="36944" y="32461"/>
                    <a:pt x="34227" y="39903"/>
                    <a:pt x="32055" y="45657"/>
                  </a:cubicBezTo>
                  <a:cubicBezTo>
                    <a:pt x="26899" y="59207"/>
                    <a:pt x="23266" y="67475"/>
                    <a:pt x="21146" y="70447"/>
                  </a:cubicBezTo>
                  <a:cubicBezTo>
                    <a:pt x="19037" y="73419"/>
                    <a:pt x="15392" y="74905"/>
                    <a:pt x="10236" y="74905"/>
                  </a:cubicBezTo>
                  <a:cubicBezTo>
                    <a:pt x="8992" y="74905"/>
                    <a:pt x="8014" y="74866"/>
                    <a:pt x="7341" y="74765"/>
                  </a:cubicBezTo>
                  <a:cubicBezTo>
                    <a:pt x="6667" y="74663"/>
                    <a:pt x="5829" y="74485"/>
                    <a:pt x="4839" y="74219"/>
                  </a:cubicBezTo>
                  <a:lnTo>
                    <a:pt x="4839" y="66078"/>
                  </a:lnTo>
                  <a:cubicBezTo>
                    <a:pt x="6388" y="66510"/>
                    <a:pt x="7506" y="66777"/>
                    <a:pt x="8204" y="66878"/>
                  </a:cubicBezTo>
                  <a:cubicBezTo>
                    <a:pt x="8903" y="66967"/>
                    <a:pt x="9512" y="67018"/>
                    <a:pt x="10046" y="67018"/>
                  </a:cubicBezTo>
                  <a:cubicBezTo>
                    <a:pt x="11697" y="67018"/>
                    <a:pt x="12903" y="66751"/>
                    <a:pt x="13678" y="66205"/>
                  </a:cubicBezTo>
                  <a:cubicBezTo>
                    <a:pt x="14453" y="65659"/>
                    <a:pt x="15113" y="64999"/>
                    <a:pt x="15634" y="64198"/>
                  </a:cubicBezTo>
                  <a:cubicBezTo>
                    <a:pt x="15799" y="63932"/>
                    <a:pt x="16396" y="62586"/>
                    <a:pt x="17412" y="60134"/>
                  </a:cubicBezTo>
                  <a:cubicBezTo>
                    <a:pt x="18440" y="57696"/>
                    <a:pt x="19177" y="55880"/>
                    <a:pt x="19647" y="5469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96" name="Shape 950"/>
            <p:cNvSpPr/>
            <p:nvPr/>
          </p:nvSpPr>
          <p:spPr>
            <a:xfrm>
              <a:off x="4780677" y="3255147"/>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97" name="Shape 951"/>
            <p:cNvSpPr/>
            <p:nvPr/>
          </p:nvSpPr>
          <p:spPr>
            <a:xfrm>
              <a:off x="4783458" y="3232064"/>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98" name="Shape 952"/>
            <p:cNvSpPr/>
            <p:nvPr/>
          </p:nvSpPr>
          <p:spPr>
            <a:xfrm>
              <a:off x="4803048" y="3231799"/>
              <a:ext cx="27883" cy="55563"/>
            </a:xfrm>
            <a:custGeom>
              <a:avLst/>
              <a:gdLst/>
              <a:ahLst/>
              <a:cxnLst/>
              <a:rect l="0" t="0" r="0" b="0"/>
              <a:pathLst>
                <a:path w="27883" h="55563">
                  <a:moveTo>
                    <a:pt x="972"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99" name="Shape 953"/>
            <p:cNvSpPr/>
            <p:nvPr/>
          </p:nvSpPr>
          <p:spPr>
            <a:xfrm>
              <a:off x="4839909" y="3231897"/>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0" name="Shape 954"/>
            <p:cNvSpPr/>
            <p:nvPr/>
          </p:nvSpPr>
          <p:spPr>
            <a:xfrm>
              <a:off x="4870472" y="3232135"/>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1" name="Shape 955"/>
            <p:cNvSpPr/>
            <p:nvPr/>
          </p:nvSpPr>
          <p:spPr>
            <a:xfrm>
              <a:off x="4894875" y="32695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2" name="Shape 956"/>
            <p:cNvSpPr/>
            <p:nvPr/>
          </p:nvSpPr>
          <p:spPr>
            <a:xfrm>
              <a:off x="4894875" y="3231896"/>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3" name="Shape 957"/>
            <p:cNvSpPr/>
            <p:nvPr/>
          </p:nvSpPr>
          <p:spPr>
            <a:xfrm>
              <a:off x="4927520" y="3255147"/>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4" name="Shape 958"/>
            <p:cNvSpPr/>
            <p:nvPr/>
          </p:nvSpPr>
          <p:spPr>
            <a:xfrm>
              <a:off x="4930302" y="3232064"/>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5" name="Shape 959"/>
            <p:cNvSpPr/>
            <p:nvPr/>
          </p:nvSpPr>
          <p:spPr>
            <a:xfrm>
              <a:off x="4949892" y="3231799"/>
              <a:ext cx="27883" cy="55563"/>
            </a:xfrm>
            <a:custGeom>
              <a:avLst/>
              <a:gdLst/>
              <a:ahLst/>
              <a:cxnLst/>
              <a:rect l="0" t="0" r="0" b="0"/>
              <a:pathLst>
                <a:path w="27883" h="55563">
                  <a:moveTo>
                    <a:pt x="972"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6" name="Shape 960"/>
            <p:cNvSpPr/>
            <p:nvPr/>
          </p:nvSpPr>
          <p:spPr>
            <a:xfrm>
              <a:off x="2819400" y="2778223"/>
              <a:ext cx="0" cy="474129"/>
            </a:xfrm>
            <a:custGeom>
              <a:avLst/>
              <a:gdLst/>
              <a:ahLst/>
              <a:cxnLst/>
              <a:rect l="0" t="0" r="0" b="0"/>
              <a:pathLst>
                <a:path h="474129">
                  <a:moveTo>
                    <a:pt x="0" y="0"/>
                  </a:moveTo>
                  <a:lnTo>
                    <a:pt x="0" y="474129"/>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107" name="Shape 961"/>
            <p:cNvSpPr/>
            <p:nvPr/>
          </p:nvSpPr>
          <p:spPr>
            <a:xfrm>
              <a:off x="2819400" y="2778223"/>
              <a:ext cx="0" cy="474129"/>
            </a:xfrm>
            <a:custGeom>
              <a:avLst/>
              <a:gdLst/>
              <a:ahLst/>
              <a:cxnLst/>
              <a:rect l="0" t="0" r="0" b="0"/>
              <a:pathLst>
                <a:path h="474129">
                  <a:moveTo>
                    <a:pt x="0" y="0"/>
                  </a:moveTo>
                  <a:lnTo>
                    <a:pt x="0" y="474129"/>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8" name="Shape 962"/>
            <p:cNvSpPr/>
            <p:nvPr/>
          </p:nvSpPr>
          <p:spPr>
            <a:xfrm>
              <a:off x="2852986" y="3213350"/>
              <a:ext cx="29642" cy="72873"/>
            </a:xfrm>
            <a:custGeom>
              <a:avLst/>
              <a:gdLst/>
              <a:ahLst/>
              <a:cxnLst/>
              <a:rect l="0" t="0" r="0" b="0"/>
              <a:pathLst>
                <a:path w="29642" h="72873">
                  <a:moveTo>
                    <a:pt x="0" y="0"/>
                  </a:moveTo>
                  <a:lnTo>
                    <a:pt x="29121" y="0"/>
                  </a:lnTo>
                  <a:lnTo>
                    <a:pt x="29642" y="105"/>
                  </a:lnTo>
                  <a:lnTo>
                    <a:pt x="29642" y="9612"/>
                  </a:lnTo>
                  <a:lnTo>
                    <a:pt x="27089" y="8484"/>
                  </a:lnTo>
                  <a:lnTo>
                    <a:pt x="9970" y="8484"/>
                  </a:lnTo>
                  <a:lnTo>
                    <a:pt x="9970" y="64440"/>
                  </a:lnTo>
                  <a:lnTo>
                    <a:pt x="27191" y="64440"/>
                  </a:lnTo>
                  <a:lnTo>
                    <a:pt x="29642" y="64123"/>
                  </a:lnTo>
                  <a:lnTo>
                    <a:pt x="29642" y="72713"/>
                  </a:lnTo>
                  <a:lnTo>
                    <a:pt x="29032"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9" name="Shape 963"/>
            <p:cNvSpPr/>
            <p:nvPr/>
          </p:nvSpPr>
          <p:spPr>
            <a:xfrm>
              <a:off x="2882628" y="3213456"/>
              <a:ext cx="29794" cy="72607"/>
            </a:xfrm>
            <a:custGeom>
              <a:avLst/>
              <a:gdLst/>
              <a:ahLst/>
              <a:cxnLst/>
              <a:rect l="0" t="0" r="0" b="0"/>
              <a:pathLst>
                <a:path w="29794" h="72607">
                  <a:moveTo>
                    <a:pt x="0" y="0"/>
                  </a:moveTo>
                  <a:lnTo>
                    <a:pt x="12652" y="2561"/>
                  </a:lnTo>
                  <a:cubicBezTo>
                    <a:pt x="16488" y="4340"/>
                    <a:pt x="19768" y="7007"/>
                    <a:pt x="22492" y="10563"/>
                  </a:cubicBezTo>
                  <a:cubicBezTo>
                    <a:pt x="27356" y="16976"/>
                    <a:pt x="29794" y="25193"/>
                    <a:pt x="29794" y="35213"/>
                  </a:cubicBezTo>
                  <a:cubicBezTo>
                    <a:pt x="29794" y="42948"/>
                    <a:pt x="28346" y="49945"/>
                    <a:pt x="25476" y="56194"/>
                  </a:cubicBezTo>
                  <a:cubicBezTo>
                    <a:pt x="22949" y="61718"/>
                    <a:pt x="19510" y="65861"/>
                    <a:pt x="15162" y="68624"/>
                  </a:cubicBezTo>
                  <a:lnTo>
                    <a:pt x="0" y="72607"/>
                  </a:lnTo>
                  <a:lnTo>
                    <a:pt x="0" y="64017"/>
                  </a:lnTo>
                  <a:lnTo>
                    <a:pt x="5601" y="63293"/>
                  </a:lnTo>
                  <a:cubicBezTo>
                    <a:pt x="9347" y="61998"/>
                    <a:pt x="12421" y="59521"/>
                    <a:pt x="14821" y="55851"/>
                  </a:cubicBezTo>
                  <a:cubicBezTo>
                    <a:pt x="16726" y="52905"/>
                    <a:pt x="18098" y="49133"/>
                    <a:pt x="18948" y="44535"/>
                  </a:cubicBezTo>
                  <a:cubicBezTo>
                    <a:pt x="19431" y="41792"/>
                    <a:pt x="19672" y="39252"/>
                    <a:pt x="19672" y="36902"/>
                  </a:cubicBezTo>
                  <a:cubicBezTo>
                    <a:pt x="19672" y="27873"/>
                    <a:pt x="17920" y="20862"/>
                    <a:pt x="14402" y="15871"/>
                  </a:cubicBezTo>
                  <a:lnTo>
                    <a:pt x="0" y="9506"/>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0" name="Shape 964"/>
            <p:cNvSpPr/>
            <p:nvPr/>
          </p:nvSpPr>
          <p:spPr>
            <a:xfrm>
              <a:off x="2921697" y="3232135"/>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1" name="Shape 965"/>
            <p:cNvSpPr/>
            <p:nvPr/>
          </p:nvSpPr>
          <p:spPr>
            <a:xfrm>
              <a:off x="2946101" y="32695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2" name="Shape 966"/>
            <p:cNvSpPr/>
            <p:nvPr/>
          </p:nvSpPr>
          <p:spPr>
            <a:xfrm>
              <a:off x="2946101" y="3231896"/>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3" name="Shape 967"/>
            <p:cNvSpPr/>
            <p:nvPr/>
          </p:nvSpPr>
          <p:spPr>
            <a:xfrm>
              <a:off x="2980488" y="3213104"/>
              <a:ext cx="22961" cy="74558"/>
            </a:xfrm>
            <a:custGeom>
              <a:avLst/>
              <a:gdLst/>
              <a:ahLst/>
              <a:cxnLst/>
              <a:rect l="0" t="0" r="0" b="0"/>
              <a:pathLst>
                <a:path w="22961" h="74558">
                  <a:moveTo>
                    <a:pt x="0" y="0"/>
                  </a:moveTo>
                  <a:lnTo>
                    <a:pt x="8674" y="0"/>
                  </a:lnTo>
                  <a:lnTo>
                    <a:pt x="8674" y="26441"/>
                  </a:lnTo>
                  <a:cubicBezTo>
                    <a:pt x="10630" y="23889"/>
                    <a:pt x="12967" y="21946"/>
                    <a:pt x="15697" y="20612"/>
                  </a:cubicBezTo>
                  <a:lnTo>
                    <a:pt x="22961" y="18958"/>
                  </a:lnTo>
                  <a:lnTo>
                    <a:pt x="22961" y="26812"/>
                  </a:lnTo>
                  <a:lnTo>
                    <a:pt x="12776" y="31102"/>
                  </a:lnTo>
                  <a:cubicBezTo>
                    <a:pt x="9715" y="34112"/>
                    <a:pt x="8179" y="39065"/>
                    <a:pt x="8179" y="45987"/>
                  </a:cubicBezTo>
                  <a:cubicBezTo>
                    <a:pt x="8179" y="50978"/>
                    <a:pt x="8814" y="55029"/>
                    <a:pt x="10071" y="58141"/>
                  </a:cubicBezTo>
                  <a:lnTo>
                    <a:pt x="22961" y="66714"/>
                  </a:lnTo>
                  <a:lnTo>
                    <a:pt x="22961" y="74558"/>
                  </a:lnTo>
                  <a:lnTo>
                    <a:pt x="13551" y="71882"/>
                  </a:lnTo>
                  <a:cubicBezTo>
                    <a:pt x="11900" y="70714"/>
                    <a:pt x="10122" y="68872"/>
                    <a:pt x="8229" y="66320"/>
                  </a:cubicBezTo>
                  <a:lnTo>
                    <a:pt x="8229"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4" name="Shape 968"/>
            <p:cNvSpPr/>
            <p:nvPr/>
          </p:nvSpPr>
          <p:spPr>
            <a:xfrm>
              <a:off x="3003450" y="3231697"/>
              <a:ext cx="23965" cy="56210"/>
            </a:xfrm>
            <a:custGeom>
              <a:avLst/>
              <a:gdLst/>
              <a:ahLst/>
              <a:cxnLst/>
              <a:rect l="0" t="0" r="0" b="0"/>
              <a:pathLst>
                <a:path w="23965" h="56210">
                  <a:moveTo>
                    <a:pt x="1600" y="0"/>
                  </a:moveTo>
                  <a:cubicBezTo>
                    <a:pt x="8243" y="0"/>
                    <a:pt x="13627" y="2286"/>
                    <a:pt x="17768" y="6833"/>
                  </a:cubicBezTo>
                  <a:cubicBezTo>
                    <a:pt x="21895" y="11366"/>
                    <a:pt x="23965" y="18085"/>
                    <a:pt x="23965" y="26949"/>
                  </a:cubicBezTo>
                  <a:cubicBezTo>
                    <a:pt x="23965" y="35344"/>
                    <a:pt x="21920" y="42316"/>
                    <a:pt x="17831" y="47879"/>
                  </a:cubicBezTo>
                  <a:cubicBezTo>
                    <a:pt x="13754" y="53429"/>
                    <a:pt x="8090" y="56210"/>
                    <a:pt x="864" y="56210"/>
                  </a:cubicBezTo>
                  <a:lnTo>
                    <a:pt x="0" y="55965"/>
                  </a:lnTo>
                  <a:lnTo>
                    <a:pt x="0" y="48121"/>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3"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5" name="Shape 969"/>
            <p:cNvSpPr/>
            <p:nvPr/>
          </p:nvSpPr>
          <p:spPr>
            <a:xfrm>
              <a:off x="3037529" y="3233091"/>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1" y="47308"/>
                    <a:pt x="31242" y="49009"/>
                    <a:pt x="29553" y="50406"/>
                  </a:cubicBezTo>
                  <a:cubicBezTo>
                    <a:pt x="26213" y="53175"/>
                    <a:pt x="22149" y="54572"/>
                    <a:pt x="17373" y="54572"/>
                  </a:cubicBezTo>
                  <a:cubicBezTo>
                    <a:pt x="9944" y="54572"/>
                    <a:pt x="4889" y="52044"/>
                    <a:pt x="2197" y="46977"/>
                  </a:cubicBezTo>
                  <a:cubicBezTo>
                    <a:pt x="736"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6" name="Shape 970"/>
            <p:cNvSpPr/>
            <p:nvPr/>
          </p:nvSpPr>
          <p:spPr>
            <a:xfrm>
              <a:off x="3092351" y="3292818"/>
              <a:ext cx="22054" cy="15875"/>
            </a:xfrm>
            <a:custGeom>
              <a:avLst/>
              <a:gdLst/>
              <a:ahLst/>
              <a:cxnLst/>
              <a:rect l="0" t="0" r="0" b="0"/>
              <a:pathLst>
                <a:path w="22054" h="15875">
                  <a:moveTo>
                    <a:pt x="0" y="0"/>
                  </a:moveTo>
                  <a:lnTo>
                    <a:pt x="9080" y="0"/>
                  </a:lnTo>
                  <a:cubicBezTo>
                    <a:pt x="9499" y="2387"/>
                    <a:pt x="10363" y="4216"/>
                    <a:pt x="11646" y="5512"/>
                  </a:cubicBezTo>
                  <a:cubicBezTo>
                    <a:pt x="13653" y="7493"/>
                    <a:pt x="16802" y="8484"/>
                    <a:pt x="21120" y="8484"/>
                  </a:cubicBezTo>
                  <a:lnTo>
                    <a:pt x="22054" y="7978"/>
                  </a:lnTo>
                  <a:lnTo>
                    <a:pt x="22054" y="15637"/>
                  </a:lnTo>
                  <a:lnTo>
                    <a:pt x="20917" y="15875"/>
                  </a:lnTo>
                  <a:cubicBezTo>
                    <a:pt x="15215" y="15875"/>
                    <a:pt x="10414" y="14592"/>
                    <a:pt x="6528" y="12040"/>
                  </a:cubicBezTo>
                  <a:cubicBezTo>
                    <a:pt x="2642" y="9474"/>
                    <a:pt x="470" y="5461"/>
                    <a:pt x="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7" name="Shape 971"/>
            <p:cNvSpPr/>
            <p:nvPr/>
          </p:nvSpPr>
          <p:spPr>
            <a:xfrm>
              <a:off x="3090713" y="3232150"/>
              <a:ext cx="23692" cy="54724"/>
            </a:xfrm>
            <a:custGeom>
              <a:avLst/>
              <a:gdLst/>
              <a:ahLst/>
              <a:cxnLst/>
              <a:rect l="0" t="0" r="0" b="0"/>
              <a:pathLst>
                <a:path w="23692" h="54724">
                  <a:moveTo>
                    <a:pt x="22187" y="0"/>
                  </a:moveTo>
                  <a:lnTo>
                    <a:pt x="23692" y="426"/>
                  </a:lnTo>
                  <a:lnTo>
                    <a:pt x="23692" y="7987"/>
                  </a:lnTo>
                  <a:lnTo>
                    <a:pt x="10998" y="16713"/>
                  </a:lnTo>
                  <a:cubicBezTo>
                    <a:pt x="9792" y="19863"/>
                    <a:pt x="9182" y="23978"/>
                    <a:pt x="9182" y="29070"/>
                  </a:cubicBezTo>
                  <a:cubicBezTo>
                    <a:pt x="9182" y="35052"/>
                    <a:pt x="10389" y="39611"/>
                    <a:pt x="12802" y="42735"/>
                  </a:cubicBezTo>
                  <a:cubicBezTo>
                    <a:pt x="15227" y="45860"/>
                    <a:pt x="18478" y="47422"/>
                    <a:pt x="22555" y="47422"/>
                  </a:cubicBezTo>
                  <a:lnTo>
                    <a:pt x="23692" y="46690"/>
                  </a:lnTo>
                  <a:lnTo>
                    <a:pt x="23692" y="54282"/>
                  </a:lnTo>
                  <a:lnTo>
                    <a:pt x="21488" y="54724"/>
                  </a:lnTo>
                  <a:cubicBezTo>
                    <a:pt x="15761" y="54724"/>
                    <a:pt x="10744" y="52680"/>
                    <a:pt x="6452" y="48590"/>
                  </a:cubicBezTo>
                  <a:cubicBezTo>
                    <a:pt x="2146" y="44501"/>
                    <a:pt x="0" y="37757"/>
                    <a:pt x="0" y="28321"/>
                  </a:cubicBezTo>
                  <a:cubicBezTo>
                    <a:pt x="0" y="19431"/>
                    <a:pt x="2159" y="12484"/>
                    <a:pt x="6502" y="7493"/>
                  </a:cubicBezTo>
                  <a:cubicBezTo>
                    <a:pt x="10833" y="2502"/>
                    <a:pt x="16065" y="0"/>
                    <a:pt x="2218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8" name="Shape 972"/>
            <p:cNvSpPr/>
            <p:nvPr/>
          </p:nvSpPr>
          <p:spPr>
            <a:xfrm>
              <a:off x="3114405" y="3232576"/>
              <a:ext cx="22739" cy="75880"/>
            </a:xfrm>
            <a:custGeom>
              <a:avLst/>
              <a:gdLst/>
              <a:ahLst/>
              <a:cxnLst/>
              <a:rect l="0" t="0" r="0" b="0"/>
              <a:pathLst>
                <a:path w="22739" h="75880">
                  <a:moveTo>
                    <a:pt x="0" y="0"/>
                  </a:moveTo>
                  <a:lnTo>
                    <a:pt x="9366" y="2648"/>
                  </a:lnTo>
                  <a:cubicBezTo>
                    <a:pt x="11042" y="3804"/>
                    <a:pt x="12757" y="5493"/>
                    <a:pt x="14510" y="7715"/>
                  </a:cubicBezTo>
                  <a:lnTo>
                    <a:pt x="14510" y="1010"/>
                  </a:lnTo>
                  <a:lnTo>
                    <a:pt x="22739" y="1010"/>
                  </a:lnTo>
                  <a:lnTo>
                    <a:pt x="22739" y="49333"/>
                  </a:lnTo>
                  <a:cubicBezTo>
                    <a:pt x="22739" y="56077"/>
                    <a:pt x="21749" y="61411"/>
                    <a:pt x="19780" y="65310"/>
                  </a:cubicBezTo>
                  <a:cubicBezTo>
                    <a:pt x="17932" y="68916"/>
                    <a:pt x="15265" y="71619"/>
                    <a:pt x="11779" y="73418"/>
                  </a:cubicBezTo>
                  <a:lnTo>
                    <a:pt x="0" y="75880"/>
                  </a:lnTo>
                  <a:lnTo>
                    <a:pt x="0" y="68221"/>
                  </a:lnTo>
                  <a:lnTo>
                    <a:pt x="12440" y="61487"/>
                  </a:lnTo>
                  <a:cubicBezTo>
                    <a:pt x="13684" y="58642"/>
                    <a:pt x="14256" y="53562"/>
                    <a:pt x="14167" y="46260"/>
                  </a:cubicBezTo>
                  <a:cubicBezTo>
                    <a:pt x="12376" y="48965"/>
                    <a:pt x="10242" y="50984"/>
                    <a:pt x="7741" y="52305"/>
                  </a:cubicBezTo>
                  <a:lnTo>
                    <a:pt x="0" y="53857"/>
                  </a:lnTo>
                  <a:lnTo>
                    <a:pt x="0" y="46265"/>
                  </a:lnTo>
                  <a:lnTo>
                    <a:pt x="12338" y="38322"/>
                  </a:lnTo>
                  <a:cubicBezTo>
                    <a:pt x="13786" y="35046"/>
                    <a:pt x="14510" y="31223"/>
                    <a:pt x="14510" y="26854"/>
                  </a:cubicBezTo>
                  <a:cubicBezTo>
                    <a:pt x="14510" y="20276"/>
                    <a:pt x="13151" y="15399"/>
                    <a:pt x="10458" y="12224"/>
                  </a:cubicBezTo>
                  <a:cubicBezTo>
                    <a:pt x="7766" y="9049"/>
                    <a:pt x="4324" y="7461"/>
                    <a:pt x="146" y="7461"/>
                  </a:cubicBezTo>
                  <a:lnTo>
                    <a:pt x="0" y="7561"/>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9" name="Shape 973"/>
            <p:cNvSpPr/>
            <p:nvPr/>
          </p:nvSpPr>
          <p:spPr>
            <a:xfrm>
              <a:off x="3176489" y="3255147"/>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0" name="Shape 974"/>
            <p:cNvSpPr/>
            <p:nvPr/>
          </p:nvSpPr>
          <p:spPr>
            <a:xfrm>
              <a:off x="3179270" y="3232064"/>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1" name="Shape 975"/>
            <p:cNvSpPr/>
            <p:nvPr/>
          </p:nvSpPr>
          <p:spPr>
            <a:xfrm>
              <a:off x="3198860" y="3231799"/>
              <a:ext cx="27883" cy="55563"/>
            </a:xfrm>
            <a:custGeom>
              <a:avLst/>
              <a:gdLst/>
              <a:ahLst/>
              <a:cxnLst/>
              <a:rect l="0" t="0" r="0" b="0"/>
              <a:pathLst>
                <a:path w="27883" h="55563">
                  <a:moveTo>
                    <a:pt x="972"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2" name="Shape 976"/>
            <p:cNvSpPr/>
            <p:nvPr/>
          </p:nvSpPr>
          <p:spPr>
            <a:xfrm>
              <a:off x="3235721" y="3231897"/>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3" name="Shape 977"/>
            <p:cNvSpPr/>
            <p:nvPr/>
          </p:nvSpPr>
          <p:spPr>
            <a:xfrm>
              <a:off x="3266284" y="3232135"/>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4" name="Shape 978"/>
            <p:cNvSpPr/>
            <p:nvPr/>
          </p:nvSpPr>
          <p:spPr>
            <a:xfrm>
              <a:off x="3290687" y="32695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5" name="Shape 979"/>
            <p:cNvSpPr/>
            <p:nvPr/>
          </p:nvSpPr>
          <p:spPr>
            <a:xfrm>
              <a:off x="3290687" y="3231896"/>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6" name="Shape 980"/>
            <p:cNvSpPr/>
            <p:nvPr/>
          </p:nvSpPr>
          <p:spPr>
            <a:xfrm>
              <a:off x="3323333" y="3255147"/>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7" name="Shape 981"/>
            <p:cNvSpPr/>
            <p:nvPr/>
          </p:nvSpPr>
          <p:spPr>
            <a:xfrm>
              <a:off x="3326114" y="3232064"/>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8" name="Shape 982"/>
            <p:cNvSpPr/>
            <p:nvPr/>
          </p:nvSpPr>
          <p:spPr>
            <a:xfrm>
              <a:off x="3345704" y="3231799"/>
              <a:ext cx="27883" cy="55563"/>
            </a:xfrm>
            <a:custGeom>
              <a:avLst/>
              <a:gdLst/>
              <a:ahLst/>
              <a:cxnLst/>
              <a:rect l="0" t="0" r="0" b="0"/>
              <a:pathLst>
                <a:path w="27883" h="55563">
                  <a:moveTo>
                    <a:pt x="972"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9" name="Shape 983"/>
            <p:cNvSpPr/>
            <p:nvPr/>
          </p:nvSpPr>
          <p:spPr>
            <a:xfrm>
              <a:off x="1181100" y="2778223"/>
              <a:ext cx="0" cy="474129"/>
            </a:xfrm>
            <a:custGeom>
              <a:avLst/>
              <a:gdLst/>
              <a:ahLst/>
              <a:cxnLst/>
              <a:rect l="0" t="0" r="0" b="0"/>
              <a:pathLst>
                <a:path h="474129">
                  <a:moveTo>
                    <a:pt x="0" y="0"/>
                  </a:moveTo>
                  <a:lnTo>
                    <a:pt x="0" y="474129"/>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130" name="Shape 984"/>
            <p:cNvSpPr/>
            <p:nvPr/>
          </p:nvSpPr>
          <p:spPr>
            <a:xfrm>
              <a:off x="1181100" y="2778223"/>
              <a:ext cx="0" cy="474129"/>
            </a:xfrm>
            <a:custGeom>
              <a:avLst/>
              <a:gdLst/>
              <a:ahLst/>
              <a:cxnLst/>
              <a:rect l="0" t="0" r="0" b="0"/>
              <a:pathLst>
                <a:path h="474129">
                  <a:moveTo>
                    <a:pt x="0" y="0"/>
                  </a:moveTo>
                  <a:lnTo>
                    <a:pt x="0" y="474129"/>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1" name="Shape 985"/>
            <p:cNvSpPr/>
            <p:nvPr/>
          </p:nvSpPr>
          <p:spPr>
            <a:xfrm>
              <a:off x="1214240" y="3213348"/>
              <a:ext cx="57404" cy="72873"/>
            </a:xfrm>
            <a:custGeom>
              <a:avLst/>
              <a:gdLst/>
              <a:ahLst/>
              <a:cxnLst/>
              <a:rect l="0" t="0" r="0" b="0"/>
              <a:pathLst>
                <a:path w="57404" h="72873">
                  <a:moveTo>
                    <a:pt x="0" y="0"/>
                  </a:moveTo>
                  <a:lnTo>
                    <a:pt x="11633" y="0"/>
                  </a:lnTo>
                  <a:lnTo>
                    <a:pt x="47968" y="58877"/>
                  </a:lnTo>
                  <a:lnTo>
                    <a:pt x="47968" y="0"/>
                  </a:lnTo>
                  <a:lnTo>
                    <a:pt x="57404" y="0"/>
                  </a:lnTo>
                  <a:lnTo>
                    <a:pt x="57404" y="72873"/>
                  </a:lnTo>
                  <a:lnTo>
                    <a:pt x="46304" y="72873"/>
                  </a:lnTo>
                  <a:lnTo>
                    <a:pt x="9423" y="14059"/>
                  </a:lnTo>
                  <a:lnTo>
                    <a:pt x="9423"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2" name="Shape 986"/>
            <p:cNvSpPr/>
            <p:nvPr/>
          </p:nvSpPr>
          <p:spPr>
            <a:xfrm>
              <a:off x="1283941" y="3255147"/>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3" name="Shape 987"/>
            <p:cNvSpPr/>
            <p:nvPr/>
          </p:nvSpPr>
          <p:spPr>
            <a:xfrm>
              <a:off x="1286722" y="3232064"/>
              <a:ext cx="19590" cy="17300"/>
            </a:xfrm>
            <a:custGeom>
              <a:avLst/>
              <a:gdLst/>
              <a:ahLst/>
              <a:cxnLst/>
              <a:rect l="0" t="0" r="0" b="0"/>
              <a:pathLst>
                <a:path w="19590" h="17300">
                  <a:moveTo>
                    <a:pt x="19590" y="0"/>
                  </a:moveTo>
                  <a:lnTo>
                    <a:pt x="19590" y="7574"/>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4" name="Shape 988"/>
            <p:cNvSpPr/>
            <p:nvPr/>
          </p:nvSpPr>
          <p:spPr>
            <a:xfrm>
              <a:off x="1306312" y="3231799"/>
              <a:ext cx="27883" cy="55563"/>
            </a:xfrm>
            <a:custGeom>
              <a:avLst/>
              <a:gdLst/>
              <a:ahLst/>
              <a:cxnLst/>
              <a:rect l="0" t="0" r="0" b="0"/>
              <a:pathLst>
                <a:path w="27883" h="55563">
                  <a:moveTo>
                    <a:pt x="972" y="0"/>
                  </a:moveTo>
                  <a:cubicBezTo>
                    <a:pt x="7220" y="0"/>
                    <a:pt x="12275" y="1194"/>
                    <a:pt x="16186" y="3569"/>
                  </a:cubicBezTo>
                  <a:cubicBezTo>
                    <a:pt x="20047" y="5957"/>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9"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5" name="Shape 989"/>
            <p:cNvSpPr/>
            <p:nvPr/>
          </p:nvSpPr>
          <p:spPr>
            <a:xfrm>
              <a:off x="1336953" y="3233091"/>
              <a:ext cx="49111" cy="53137"/>
            </a:xfrm>
            <a:custGeom>
              <a:avLst/>
              <a:gdLst/>
              <a:ahLst/>
              <a:cxnLst/>
              <a:rect l="0" t="0" r="0" b="0"/>
              <a:pathLst>
                <a:path w="49111" h="53137">
                  <a:moveTo>
                    <a:pt x="0" y="0"/>
                  </a:moveTo>
                  <a:lnTo>
                    <a:pt x="10363" y="0"/>
                  </a:lnTo>
                  <a:lnTo>
                    <a:pt x="24549" y="43256"/>
                  </a:lnTo>
                  <a:lnTo>
                    <a:pt x="39332" y="0"/>
                  </a:lnTo>
                  <a:lnTo>
                    <a:pt x="49111" y="0"/>
                  </a:lnTo>
                  <a:lnTo>
                    <a:pt x="29108" y="53137"/>
                  </a:lnTo>
                  <a:lnTo>
                    <a:pt x="19596" y="5313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6" name="Shape 149875"/>
            <p:cNvSpPr/>
            <p:nvPr/>
          </p:nvSpPr>
          <p:spPr>
            <a:xfrm>
              <a:off x="1393724" y="3233344"/>
              <a:ext cx="9144" cy="52882"/>
            </a:xfrm>
            <a:custGeom>
              <a:avLst/>
              <a:gdLst/>
              <a:ahLst/>
              <a:cxnLst/>
              <a:rect l="0" t="0" r="0" b="0"/>
              <a:pathLst>
                <a:path w="9144" h="52882">
                  <a:moveTo>
                    <a:pt x="0" y="0"/>
                  </a:moveTo>
                  <a:lnTo>
                    <a:pt x="9144" y="0"/>
                  </a:lnTo>
                  <a:lnTo>
                    <a:pt x="9144" y="52882"/>
                  </a:lnTo>
                  <a:lnTo>
                    <a:pt x="0" y="5288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7" name="Shape 149876"/>
            <p:cNvSpPr/>
            <p:nvPr/>
          </p:nvSpPr>
          <p:spPr>
            <a:xfrm>
              <a:off x="1393724" y="3213342"/>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8" name="Shape 992"/>
            <p:cNvSpPr/>
            <p:nvPr/>
          </p:nvSpPr>
          <p:spPr>
            <a:xfrm>
              <a:off x="1414414" y="3292818"/>
              <a:ext cx="22053" cy="15875"/>
            </a:xfrm>
            <a:custGeom>
              <a:avLst/>
              <a:gdLst/>
              <a:ahLst/>
              <a:cxnLst/>
              <a:rect l="0" t="0" r="0" b="0"/>
              <a:pathLst>
                <a:path w="22053" h="15875">
                  <a:moveTo>
                    <a:pt x="0" y="0"/>
                  </a:moveTo>
                  <a:lnTo>
                    <a:pt x="9080" y="0"/>
                  </a:lnTo>
                  <a:cubicBezTo>
                    <a:pt x="9500" y="2387"/>
                    <a:pt x="10363" y="4216"/>
                    <a:pt x="11646" y="5512"/>
                  </a:cubicBezTo>
                  <a:cubicBezTo>
                    <a:pt x="13652" y="7493"/>
                    <a:pt x="16802" y="8484"/>
                    <a:pt x="21120" y="8484"/>
                  </a:cubicBezTo>
                  <a:lnTo>
                    <a:pt x="22053" y="7978"/>
                  </a:lnTo>
                  <a:lnTo>
                    <a:pt x="22053" y="15637"/>
                  </a:lnTo>
                  <a:lnTo>
                    <a:pt x="20917" y="15875"/>
                  </a:lnTo>
                  <a:cubicBezTo>
                    <a:pt x="15215" y="15875"/>
                    <a:pt x="10414" y="14592"/>
                    <a:pt x="6528" y="12040"/>
                  </a:cubicBezTo>
                  <a:cubicBezTo>
                    <a:pt x="2642" y="9474"/>
                    <a:pt x="470" y="5461"/>
                    <a:pt x="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9" name="Shape 993"/>
            <p:cNvSpPr/>
            <p:nvPr/>
          </p:nvSpPr>
          <p:spPr>
            <a:xfrm>
              <a:off x="1412776" y="3232150"/>
              <a:ext cx="23692" cy="54724"/>
            </a:xfrm>
            <a:custGeom>
              <a:avLst/>
              <a:gdLst/>
              <a:ahLst/>
              <a:cxnLst/>
              <a:rect l="0" t="0" r="0" b="0"/>
              <a:pathLst>
                <a:path w="23692" h="54724">
                  <a:moveTo>
                    <a:pt x="22187" y="0"/>
                  </a:moveTo>
                  <a:lnTo>
                    <a:pt x="23692" y="426"/>
                  </a:lnTo>
                  <a:lnTo>
                    <a:pt x="23692" y="7987"/>
                  </a:lnTo>
                  <a:lnTo>
                    <a:pt x="10998" y="16713"/>
                  </a:lnTo>
                  <a:cubicBezTo>
                    <a:pt x="9792" y="19863"/>
                    <a:pt x="9182" y="23978"/>
                    <a:pt x="9182" y="29070"/>
                  </a:cubicBezTo>
                  <a:cubicBezTo>
                    <a:pt x="9182" y="35052"/>
                    <a:pt x="10389" y="39611"/>
                    <a:pt x="12802" y="42735"/>
                  </a:cubicBezTo>
                  <a:cubicBezTo>
                    <a:pt x="15227" y="45860"/>
                    <a:pt x="18479" y="47422"/>
                    <a:pt x="22555" y="47422"/>
                  </a:cubicBezTo>
                  <a:lnTo>
                    <a:pt x="23692" y="46690"/>
                  </a:lnTo>
                  <a:lnTo>
                    <a:pt x="23692" y="54282"/>
                  </a:lnTo>
                  <a:lnTo>
                    <a:pt x="21488" y="54724"/>
                  </a:lnTo>
                  <a:cubicBezTo>
                    <a:pt x="15761" y="54724"/>
                    <a:pt x="10744" y="52680"/>
                    <a:pt x="6452" y="48590"/>
                  </a:cubicBezTo>
                  <a:cubicBezTo>
                    <a:pt x="2146" y="44501"/>
                    <a:pt x="0" y="37757"/>
                    <a:pt x="0" y="28321"/>
                  </a:cubicBezTo>
                  <a:cubicBezTo>
                    <a:pt x="0" y="19431"/>
                    <a:pt x="2159" y="12484"/>
                    <a:pt x="6502" y="7493"/>
                  </a:cubicBezTo>
                  <a:cubicBezTo>
                    <a:pt x="10833" y="2502"/>
                    <a:pt x="16065" y="0"/>
                    <a:pt x="2218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0" name="Shape 994"/>
            <p:cNvSpPr/>
            <p:nvPr/>
          </p:nvSpPr>
          <p:spPr>
            <a:xfrm>
              <a:off x="1436468" y="3232576"/>
              <a:ext cx="22739" cy="75880"/>
            </a:xfrm>
            <a:custGeom>
              <a:avLst/>
              <a:gdLst/>
              <a:ahLst/>
              <a:cxnLst/>
              <a:rect l="0" t="0" r="0" b="0"/>
              <a:pathLst>
                <a:path w="22739" h="75880">
                  <a:moveTo>
                    <a:pt x="0" y="0"/>
                  </a:moveTo>
                  <a:lnTo>
                    <a:pt x="9366" y="2648"/>
                  </a:lnTo>
                  <a:cubicBezTo>
                    <a:pt x="11043" y="3804"/>
                    <a:pt x="12757" y="5493"/>
                    <a:pt x="14510" y="7715"/>
                  </a:cubicBezTo>
                  <a:lnTo>
                    <a:pt x="14510" y="1010"/>
                  </a:lnTo>
                  <a:lnTo>
                    <a:pt x="22739" y="1010"/>
                  </a:lnTo>
                  <a:lnTo>
                    <a:pt x="22739" y="49333"/>
                  </a:lnTo>
                  <a:cubicBezTo>
                    <a:pt x="22739" y="56077"/>
                    <a:pt x="21749" y="61411"/>
                    <a:pt x="19780" y="65310"/>
                  </a:cubicBezTo>
                  <a:cubicBezTo>
                    <a:pt x="17932" y="68916"/>
                    <a:pt x="15265" y="71619"/>
                    <a:pt x="11779" y="73418"/>
                  </a:cubicBezTo>
                  <a:lnTo>
                    <a:pt x="0" y="75880"/>
                  </a:lnTo>
                  <a:lnTo>
                    <a:pt x="0" y="68221"/>
                  </a:lnTo>
                  <a:lnTo>
                    <a:pt x="12440" y="61487"/>
                  </a:lnTo>
                  <a:cubicBezTo>
                    <a:pt x="13684" y="58642"/>
                    <a:pt x="14256" y="53562"/>
                    <a:pt x="14167" y="46260"/>
                  </a:cubicBezTo>
                  <a:cubicBezTo>
                    <a:pt x="12376" y="48965"/>
                    <a:pt x="10243" y="50984"/>
                    <a:pt x="7741" y="52305"/>
                  </a:cubicBezTo>
                  <a:lnTo>
                    <a:pt x="0" y="53857"/>
                  </a:lnTo>
                  <a:lnTo>
                    <a:pt x="0" y="46265"/>
                  </a:lnTo>
                  <a:lnTo>
                    <a:pt x="12338" y="38322"/>
                  </a:lnTo>
                  <a:cubicBezTo>
                    <a:pt x="13786" y="35046"/>
                    <a:pt x="14510" y="31223"/>
                    <a:pt x="14510" y="26854"/>
                  </a:cubicBezTo>
                  <a:cubicBezTo>
                    <a:pt x="14510" y="20276"/>
                    <a:pt x="13151" y="15399"/>
                    <a:pt x="10458" y="12224"/>
                  </a:cubicBezTo>
                  <a:cubicBezTo>
                    <a:pt x="7766" y="9049"/>
                    <a:pt x="4324" y="7461"/>
                    <a:pt x="146" y="7461"/>
                  </a:cubicBezTo>
                  <a:lnTo>
                    <a:pt x="0" y="7562"/>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1" name="Shape 995"/>
            <p:cNvSpPr/>
            <p:nvPr/>
          </p:nvSpPr>
          <p:spPr>
            <a:xfrm>
              <a:off x="1470323" y="3255147"/>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2" name="Shape 996"/>
            <p:cNvSpPr/>
            <p:nvPr/>
          </p:nvSpPr>
          <p:spPr>
            <a:xfrm>
              <a:off x="1473105" y="3232064"/>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3" name="Shape 997"/>
            <p:cNvSpPr/>
            <p:nvPr/>
          </p:nvSpPr>
          <p:spPr>
            <a:xfrm>
              <a:off x="1492695" y="3231799"/>
              <a:ext cx="27883" cy="55563"/>
            </a:xfrm>
            <a:custGeom>
              <a:avLst/>
              <a:gdLst/>
              <a:ahLst/>
              <a:cxnLst/>
              <a:rect l="0" t="0" r="0" b="0"/>
              <a:pathLst>
                <a:path w="27883" h="55563">
                  <a:moveTo>
                    <a:pt x="971"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3" y="55563"/>
                    <a:pt x="21736" y="55563"/>
                  </a:cubicBezTo>
                  <a:cubicBezTo>
                    <a:pt x="18650" y="55563"/>
                    <a:pt x="16427" y="54470"/>
                    <a:pt x="15030" y="52286"/>
                  </a:cubicBezTo>
                  <a:cubicBezTo>
                    <a:pt x="14306" y="51143"/>
                    <a:pt x="13799" y="49505"/>
                    <a:pt x="13494" y="47384"/>
                  </a:cubicBezTo>
                  <a:cubicBezTo>
                    <a:pt x="11678" y="49759"/>
                    <a:pt x="9061" y="51829"/>
                    <a:pt x="5658" y="53582"/>
                  </a:cubicBezTo>
                  <a:lnTo>
                    <a:pt x="0" y="54902"/>
                  </a:lnTo>
                  <a:lnTo>
                    <a:pt x="0" y="47777"/>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4" name="Shape 998"/>
            <p:cNvSpPr/>
            <p:nvPr/>
          </p:nvSpPr>
          <p:spPr>
            <a:xfrm>
              <a:off x="1523906" y="3218259"/>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5" name="Shape 999"/>
            <p:cNvSpPr/>
            <p:nvPr/>
          </p:nvSpPr>
          <p:spPr>
            <a:xfrm>
              <a:off x="1553914" y="3231713"/>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6" name="Shape 1000"/>
            <p:cNvSpPr/>
            <p:nvPr/>
          </p:nvSpPr>
          <p:spPr>
            <a:xfrm>
              <a:off x="1578425" y="3231552"/>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69"/>
                  </a:lnTo>
                  <a:cubicBezTo>
                    <a:pt x="5880" y="48869"/>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7" name="Shape 1001"/>
            <p:cNvSpPr/>
            <p:nvPr/>
          </p:nvSpPr>
          <p:spPr>
            <a:xfrm>
              <a:off x="1614290" y="3231897"/>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8" name="Shape 1002"/>
            <p:cNvSpPr/>
            <p:nvPr/>
          </p:nvSpPr>
          <p:spPr>
            <a:xfrm>
              <a:off x="1673623" y="3255147"/>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9" name="Shape 1003"/>
            <p:cNvSpPr/>
            <p:nvPr/>
          </p:nvSpPr>
          <p:spPr>
            <a:xfrm>
              <a:off x="1676404" y="3232064"/>
              <a:ext cx="19590" cy="17300"/>
            </a:xfrm>
            <a:custGeom>
              <a:avLst/>
              <a:gdLst/>
              <a:ahLst/>
              <a:cxnLst/>
              <a:rect l="0" t="0" r="0" b="0"/>
              <a:pathLst>
                <a:path w="19590" h="17300">
                  <a:moveTo>
                    <a:pt x="19590" y="0"/>
                  </a:moveTo>
                  <a:lnTo>
                    <a:pt x="19590" y="7574"/>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50" name="Shape 1004"/>
            <p:cNvSpPr/>
            <p:nvPr/>
          </p:nvSpPr>
          <p:spPr>
            <a:xfrm>
              <a:off x="1695993" y="3231799"/>
              <a:ext cx="27883" cy="55563"/>
            </a:xfrm>
            <a:custGeom>
              <a:avLst/>
              <a:gdLst/>
              <a:ahLst/>
              <a:cxnLst/>
              <a:rect l="0" t="0" r="0" b="0"/>
              <a:pathLst>
                <a:path w="27883" h="55563">
                  <a:moveTo>
                    <a:pt x="972" y="0"/>
                  </a:moveTo>
                  <a:cubicBezTo>
                    <a:pt x="7220" y="0"/>
                    <a:pt x="12275" y="1194"/>
                    <a:pt x="16186" y="3569"/>
                  </a:cubicBezTo>
                  <a:cubicBezTo>
                    <a:pt x="20047" y="5957"/>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9"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51" name="Shape 1005"/>
            <p:cNvSpPr/>
            <p:nvPr/>
          </p:nvSpPr>
          <p:spPr>
            <a:xfrm>
              <a:off x="1732855" y="3231897"/>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52" name="Shape 1006"/>
            <p:cNvSpPr/>
            <p:nvPr/>
          </p:nvSpPr>
          <p:spPr>
            <a:xfrm>
              <a:off x="1763418" y="3232135"/>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53" name="Shape 1007"/>
            <p:cNvSpPr/>
            <p:nvPr/>
          </p:nvSpPr>
          <p:spPr>
            <a:xfrm>
              <a:off x="1787821" y="32695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54" name="Shape 1008"/>
            <p:cNvSpPr/>
            <p:nvPr/>
          </p:nvSpPr>
          <p:spPr>
            <a:xfrm>
              <a:off x="1787821" y="3231896"/>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55" name="Shape 1009"/>
            <p:cNvSpPr/>
            <p:nvPr/>
          </p:nvSpPr>
          <p:spPr>
            <a:xfrm>
              <a:off x="1820466" y="3255147"/>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56" name="Shape 1010"/>
            <p:cNvSpPr/>
            <p:nvPr/>
          </p:nvSpPr>
          <p:spPr>
            <a:xfrm>
              <a:off x="1823247" y="3232064"/>
              <a:ext cx="19590" cy="17300"/>
            </a:xfrm>
            <a:custGeom>
              <a:avLst/>
              <a:gdLst/>
              <a:ahLst/>
              <a:cxnLst/>
              <a:rect l="0" t="0" r="0" b="0"/>
              <a:pathLst>
                <a:path w="19590" h="17300">
                  <a:moveTo>
                    <a:pt x="19590" y="0"/>
                  </a:moveTo>
                  <a:lnTo>
                    <a:pt x="19590" y="7574"/>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57" name="Shape 1011"/>
            <p:cNvSpPr/>
            <p:nvPr/>
          </p:nvSpPr>
          <p:spPr>
            <a:xfrm>
              <a:off x="1842837" y="3231799"/>
              <a:ext cx="27883" cy="55563"/>
            </a:xfrm>
            <a:custGeom>
              <a:avLst/>
              <a:gdLst/>
              <a:ahLst/>
              <a:cxnLst/>
              <a:rect l="0" t="0" r="0" b="0"/>
              <a:pathLst>
                <a:path w="27883" h="55563">
                  <a:moveTo>
                    <a:pt x="972" y="0"/>
                  </a:moveTo>
                  <a:cubicBezTo>
                    <a:pt x="7220" y="0"/>
                    <a:pt x="12275" y="1194"/>
                    <a:pt x="16186" y="3569"/>
                  </a:cubicBezTo>
                  <a:cubicBezTo>
                    <a:pt x="20047" y="5957"/>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9"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58" name="Shape 149877"/>
            <p:cNvSpPr/>
            <p:nvPr/>
          </p:nvSpPr>
          <p:spPr>
            <a:xfrm>
              <a:off x="0" y="3606444"/>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38" name="Rectangle 1168"/>
          <p:cNvSpPr>
            <a:spLocks noChangeArrowheads="1"/>
          </p:cNvSpPr>
          <p:nvPr/>
        </p:nvSpPr>
        <p:spPr bwMode="auto">
          <a:xfrm>
            <a:off x="3079750" y="9883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Relevant Chapters:  “Develop Your App in the Workspace Window”</a:t>
            </a:r>
            <a:r>
              <a:rPr kumimoji="0" lang="en-US" altLang="en-US" sz="1800" b="0" i="0" u="none" strike="noStrike" cap="none" normalizeH="0" baseline="0">
                <a:ln>
                  <a:noFill/>
                </a:ln>
                <a:solidFill>
                  <a:schemeClr val="tx1"/>
                </a:solidFill>
                <a:effectLst/>
                <a:latin typeface="Arial" charset="0"/>
              </a:rPr>
              <a:t> (page 17), “Maintain Your Code and Other Resources in Projects or Workspaces” (page 28).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160" name="Group 159"/>
          <p:cNvGrpSpPr/>
          <p:nvPr/>
        </p:nvGrpSpPr>
        <p:grpSpPr>
          <a:xfrm>
            <a:off x="3079750" y="3081338"/>
            <a:ext cx="5740400" cy="3175"/>
            <a:chOff x="0" y="0"/>
            <a:chExt cx="5740400" cy="3175"/>
          </a:xfrm>
        </p:grpSpPr>
        <p:sp>
          <p:nvSpPr>
            <p:cNvPr id="161" name="Shape 149889"/>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41" name="Rectangle 1169"/>
          <p:cNvSpPr>
            <a:spLocks noChangeArrowheads="1"/>
          </p:cNvSpPr>
          <p:nvPr/>
        </p:nvSpPr>
        <p:spPr bwMode="auto">
          <a:xfrm>
            <a:off x="3079750" y="1034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769AE"/>
                </a:solidFill>
                <a:effectLst/>
                <a:latin typeface="Arial" charset="0"/>
                <a:ea typeface="Calibri" charset="0"/>
                <a:cs typeface="Calibri" charset="0"/>
              </a:rPr>
              <a:t>Assisted Source Code Editing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Xcode checks your source code as you type it, and when Xcode notices a mistake, the source code editor highlights the error. The source code editor then offers to fix it. Xcode speeds up your typing with intelligent code completion. Xcode reduces your typing by offering ready-to-use code snippets and source file templates. You can easily configure the source editor to display multiple views of the same file or to view multiple related files at once. Search-and-replace and refactoring operations help you make extensive changes to your code quickly and safely. With these and other capabilities, Xcode makes it easier for you to write better code more quickly than you thought possible.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43" name="Picture 116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079750" y="10801350"/>
            <a:ext cx="5511800" cy="314960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170"/>
          <p:cNvSpPr>
            <a:spLocks noChangeArrowheads="1"/>
          </p:cNvSpPr>
          <p:nvPr/>
        </p:nvSpPr>
        <p:spPr bwMode="auto">
          <a:xfrm>
            <a:off x="3079750" y="13950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Relevant Chapter:  “Write Code in the Source Editor”</a:t>
            </a:r>
            <a:r>
              <a:rPr kumimoji="0" lang="en-US" altLang="en-US" sz="1800" b="0" i="0" u="none" strike="noStrike" cap="none" normalizeH="0" baseline="0">
                <a:ln>
                  <a:noFill/>
                </a:ln>
                <a:solidFill>
                  <a:schemeClr val="tx1"/>
                </a:solidFill>
                <a:effectLst/>
                <a:latin typeface="Arial" charset="0"/>
              </a:rPr>
              <a:t> (page 34).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165" name="Group 164"/>
          <p:cNvGrpSpPr/>
          <p:nvPr/>
        </p:nvGrpSpPr>
        <p:grpSpPr>
          <a:xfrm>
            <a:off x="3079750" y="3081338"/>
            <a:ext cx="5740400" cy="3175"/>
            <a:chOff x="0" y="0"/>
            <a:chExt cx="5740400" cy="3175"/>
          </a:xfrm>
        </p:grpSpPr>
        <p:sp>
          <p:nvSpPr>
            <p:cNvPr id="166" name="Shape 149891"/>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43" name="Rectangle 1171"/>
          <p:cNvSpPr>
            <a:spLocks noChangeArrowheads="1"/>
          </p:cNvSpPr>
          <p:nvPr/>
        </p:nvSpPr>
        <p:spPr bwMode="auto">
          <a:xfrm>
            <a:off x="3079750" y="13954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769AE"/>
                </a:solidFill>
                <a:effectLst/>
                <a:latin typeface="Arial" charset="0"/>
                <a:ea typeface="Calibri" charset="0"/>
                <a:cs typeface="Calibri" charset="0"/>
              </a:rPr>
              <a:t>Graphical UI Design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Interface Builder is a visual design editor that’s integrated into Xcode. Use Interface Builder to create the user interfaces of your apps by assembling windows, views, controls, menus, and other elements from a library of configurable objects. Graphically connect these object to your implementation code. With the Auto Layout feature, define rules for your objects so that they automatically adjust to screen size, device orientation, window size, and localization.</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40" name="Picture 1251"/>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079750" y="14411325"/>
            <a:ext cx="5295900" cy="2959100"/>
          </a:xfrm>
          <a:prstGeom prst="rect">
            <a:avLst/>
          </a:prstGeom>
          <a:noFill/>
          <a:extLst>
            <a:ext uri="{909E8E84-426E-40DD-AFC4-6F175D3DCCD1}">
              <a14:hiddenFill xmlns:a14="http://schemas.microsoft.com/office/drawing/2010/main">
                <a:solidFill>
                  <a:srgbClr val="FFFFFF"/>
                </a:solidFill>
              </a14:hiddenFill>
            </a:ext>
          </a:extLst>
        </p:spPr>
      </p:pic>
      <p:sp>
        <p:nvSpPr>
          <p:cNvPr id="1408" name="Rectangle 1172"/>
          <p:cNvSpPr>
            <a:spLocks noChangeArrowheads="1"/>
          </p:cNvSpPr>
          <p:nvPr/>
        </p:nvSpPr>
        <p:spPr bwMode="auto">
          <a:xfrm>
            <a:off x="3079750" y="17370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asset catalog in Xcode helps you manage the many images you’ll use for your app’s user interface—items such as icons, launch images for iOS devices, and custom artwork. With the particle emitter editor in Xcode, you can enhance your iOS or Mac game by adding animation effects involving moving particles such as snow, sparks, and smoke. For Mac apps, the Scene Kit editor helps you work with scenes created in 3D authoring tools and exported as COLLADA Data Asset Exchange (DAE) files.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39" name="Picture 135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079750" y="17827625"/>
            <a:ext cx="5511800" cy="3378200"/>
          </a:xfrm>
          <a:prstGeom prst="rect">
            <a:avLst/>
          </a:prstGeom>
          <a:noFill/>
          <a:extLst>
            <a:ext uri="{909E8E84-426E-40DD-AFC4-6F175D3DCCD1}">
              <a14:hiddenFill xmlns:a14="http://schemas.microsoft.com/office/drawing/2010/main">
                <a:solidFill>
                  <a:srgbClr val="FFFFFF"/>
                </a:solidFill>
              </a14:hiddenFill>
            </a:ext>
          </a:extLst>
        </p:spPr>
      </p:pic>
      <p:sp>
        <p:nvSpPr>
          <p:cNvPr id="1409" name="Rectangle 1173"/>
          <p:cNvSpPr>
            <a:spLocks noChangeArrowheads="1"/>
          </p:cNvSpPr>
          <p:nvPr/>
        </p:nvSpPr>
        <p:spPr bwMode="auto">
          <a:xfrm>
            <a:off x="3079750" y="21205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Relevant Chapters:  “Build a User Interface”</a:t>
            </a:r>
            <a:r>
              <a:rPr kumimoji="0" lang="en-US" altLang="en-US" sz="1800" b="0" i="0" u="none" strike="noStrike" cap="none" normalizeH="0" baseline="0">
                <a:ln>
                  <a:noFill/>
                </a:ln>
                <a:solidFill>
                  <a:schemeClr val="tx1"/>
                </a:solidFill>
                <a:effectLst/>
                <a:latin typeface="Arial" charset="0"/>
              </a:rPr>
              <a:t> (page 55) and “Add Icons, Images, and Effects” (page 73).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172" name="Group 171"/>
          <p:cNvGrpSpPr/>
          <p:nvPr/>
        </p:nvGrpSpPr>
        <p:grpSpPr>
          <a:xfrm>
            <a:off x="3079750" y="3081338"/>
            <a:ext cx="5740400" cy="3175"/>
            <a:chOff x="0" y="0"/>
            <a:chExt cx="5740400" cy="3175"/>
          </a:xfrm>
        </p:grpSpPr>
        <p:sp>
          <p:nvSpPr>
            <p:cNvPr id="173" name="Shape 149893"/>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1410" name="Rectangle 1174"/>
          <p:cNvSpPr>
            <a:spLocks noChangeArrowheads="1"/>
          </p:cNvSpPr>
          <p:nvPr/>
        </p:nvSpPr>
        <p:spPr bwMode="auto">
          <a:xfrm>
            <a:off x="3079750" y="21666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769AE"/>
                </a:solidFill>
                <a:effectLst/>
                <a:latin typeface="Arial" charset="0"/>
                <a:ea typeface="Calibri" charset="0"/>
                <a:cs typeface="Calibri" charset="0"/>
              </a:rPr>
              <a:t>Integrated Debugging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Build your app, and Xcode launches it and immediately starts a debugging session. If you are running an iOS app, Xcode launches it either in iOS Simulator or on an iOS device connected to your Mac. If you are running a Mac app, Xcode launches it directly on your Mac.</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36" name="Picture 1439"/>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079750" y="22123400"/>
            <a:ext cx="5461000" cy="2781300"/>
          </a:xfrm>
          <a:prstGeom prst="rect">
            <a:avLst/>
          </a:prstGeom>
          <a:noFill/>
          <a:extLst>
            <a:ext uri="{909E8E84-426E-40DD-AFC4-6F175D3DCCD1}">
              <a14:hiddenFill xmlns:a14="http://schemas.microsoft.com/office/drawing/2010/main">
                <a:solidFill>
                  <a:srgbClr val="FFFFFF"/>
                </a:solidFill>
              </a14:hiddenFill>
            </a:ext>
          </a:extLst>
        </p:spPr>
      </p:pic>
      <p:sp>
        <p:nvSpPr>
          <p:cNvPr id="1411" name="Rectangle 1175"/>
          <p:cNvSpPr>
            <a:spLocks noChangeArrowheads="1"/>
          </p:cNvSpPr>
          <p:nvPr/>
        </p:nvSpPr>
        <p:spPr bwMode="auto">
          <a:xfrm>
            <a:off x="3079750" y="249047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debug your app directly within the source editor with graphical tools like data tips and the variables Quick Look. The debug area and the debug navigator let you carefully control the execution of your app while you examine the 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35" name="Picture 1498"/>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079750" y="25361900"/>
            <a:ext cx="5448300" cy="2641600"/>
          </a:xfrm>
          <a:prstGeom prst="rect">
            <a:avLst/>
          </a:prstGeom>
          <a:noFill/>
          <a:extLst>
            <a:ext uri="{909E8E84-426E-40DD-AFC4-6F175D3DCCD1}">
              <a14:hiddenFill xmlns:a14="http://schemas.microsoft.com/office/drawing/2010/main">
                <a:solidFill>
                  <a:srgbClr val="FFFFFF"/>
                </a:solidFill>
              </a14:hiddenFill>
            </a:ext>
          </a:extLst>
        </p:spPr>
      </p:pic>
      <p:sp>
        <p:nvSpPr>
          <p:cNvPr id="1412" name="Rectangle 1176"/>
          <p:cNvSpPr>
            <a:spLocks noChangeArrowheads="1"/>
          </p:cNvSpPr>
          <p:nvPr/>
        </p:nvSpPr>
        <p:spPr bwMode="auto">
          <a:xfrm>
            <a:off x="3079750" y="280035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Debug gauges display your app’s resource consumption to help you identify problems before your users do.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34" name="Picture 1516"/>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079750" y="28460700"/>
            <a:ext cx="5537200" cy="3340100"/>
          </a:xfrm>
          <a:prstGeom prst="rect">
            <a:avLst/>
          </a:prstGeom>
          <a:noFill/>
          <a:extLst>
            <a:ext uri="{909E8E84-426E-40DD-AFC4-6F175D3DCCD1}">
              <a14:hiddenFill xmlns:a14="http://schemas.microsoft.com/office/drawing/2010/main">
                <a:solidFill>
                  <a:srgbClr val="FFFFFF"/>
                </a:solidFill>
              </a14:hiddenFill>
            </a:ext>
          </a:extLst>
        </p:spPr>
      </p:pic>
      <p:sp>
        <p:nvSpPr>
          <p:cNvPr id="1413" name="Rectangle 1177"/>
          <p:cNvSpPr>
            <a:spLocks noChangeArrowheads="1"/>
          </p:cNvSpPr>
          <p:nvPr/>
        </p:nvSpPr>
        <p:spPr bwMode="auto">
          <a:xfrm>
            <a:off x="3079750" y="3180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Relevant Chapters:  “Run Your App”</a:t>
            </a:r>
            <a:r>
              <a:rPr kumimoji="0" lang="en-US" altLang="en-US" sz="1800" b="0" i="0" u="none" strike="noStrike" cap="none" normalizeH="0" baseline="0">
                <a:ln>
                  <a:noFill/>
                </a:ln>
                <a:solidFill>
                  <a:schemeClr val="tx1"/>
                </a:solidFill>
                <a:effectLst/>
                <a:latin typeface="Arial" charset="0"/>
              </a:rPr>
              <a:t> (page 79) and “Debug Your App” (page 89).</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181" name="Group 180"/>
          <p:cNvGrpSpPr/>
          <p:nvPr/>
        </p:nvGrpSpPr>
        <p:grpSpPr>
          <a:xfrm>
            <a:off x="3079750" y="3081338"/>
            <a:ext cx="5740400" cy="3175"/>
            <a:chOff x="0" y="0"/>
            <a:chExt cx="5740400" cy="3175"/>
          </a:xfrm>
        </p:grpSpPr>
        <p:sp>
          <p:nvSpPr>
            <p:cNvPr id="182" name="Shape 149895"/>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1415" name="Rectangle 1178"/>
          <p:cNvSpPr>
            <a:spLocks noChangeArrowheads="1"/>
          </p:cNvSpPr>
          <p:nvPr/>
        </p:nvSpPr>
        <p:spPr bwMode="auto">
          <a:xfrm>
            <a:off x="3079750" y="32261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769AE"/>
                </a:solidFill>
                <a:effectLst/>
                <a:latin typeface="Arial" charset="0"/>
                <a:ea typeface="Calibri" charset="0"/>
                <a:cs typeface="Calibri" charset="0"/>
              </a:rPr>
              <a:t>Unit Testing and Continuous Integrations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To help you build a better app, Xcode includes unit testing tools. Unit tests are programs that automatically exercise the features of your application and check the results. You should create unit tests that automatically exercise the features of your application, and then monitor the results of the tests and fix any issues from the Xcode test navigator.</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use the Xcode service, available in OS X Server, to automate the execution of unit tests. From Xcode on your development Mac, you create </a:t>
            </a:r>
            <a:r>
              <a:rPr kumimoji="0" lang="en-US" altLang="en-US" sz="1800" b="1" i="0" u="none" strike="noStrike" cap="none" normalizeH="0" baseline="0">
                <a:ln>
                  <a:noFill/>
                </a:ln>
                <a:solidFill>
                  <a:schemeClr val="tx1"/>
                </a:solidFill>
                <a:effectLst/>
                <a:latin typeface="Arial" charset="0"/>
              </a:rPr>
              <a:t>bots that run on a separate server to execute your unit tests either periodically or on every source code commit.</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31" name="Picture 165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079750" y="32718375"/>
            <a:ext cx="5422900" cy="3352800"/>
          </a:xfrm>
          <a:prstGeom prst="rect">
            <a:avLst/>
          </a:prstGeom>
          <a:noFill/>
          <a:extLst>
            <a:ext uri="{909E8E84-426E-40DD-AFC4-6F175D3DCCD1}">
              <a14:hiddenFill xmlns:a14="http://schemas.microsoft.com/office/drawing/2010/main">
                <a:solidFill>
                  <a:srgbClr val="FFFFFF"/>
                </a:solidFill>
              </a14:hiddenFill>
            </a:ext>
          </a:extLst>
        </p:spPr>
      </p:pic>
      <p:sp>
        <p:nvSpPr>
          <p:cNvPr id="1416" name="Rectangle 1179"/>
          <p:cNvSpPr>
            <a:spLocks noChangeArrowheads="1"/>
          </p:cNvSpPr>
          <p:nvPr/>
        </p:nvSpPr>
        <p:spPr bwMode="auto">
          <a:xfrm>
            <a:off x="3079750" y="36071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 addition to running unit tests, bots automatically perform static analysis on your code, build your app, and archive it for distribution to testers or the App Store. While performing these continuous integrations of your app, bots report build errors and warnings, static analyzer problems, and unit test failures.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Relevant Chapter:  “Unit Test Your App”</a:t>
            </a:r>
            <a:r>
              <a:rPr kumimoji="0" lang="en-US" altLang="en-US" sz="1800" b="0" i="0" u="none" strike="noStrike" cap="none" normalizeH="0" baseline="0">
                <a:ln>
                  <a:noFill/>
                </a:ln>
                <a:solidFill>
                  <a:schemeClr val="tx1"/>
                </a:solidFill>
                <a:effectLst/>
                <a:latin typeface="Arial" charset="0"/>
              </a:rPr>
              <a:t> (page 100).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186" name="Group 185"/>
          <p:cNvGrpSpPr/>
          <p:nvPr/>
        </p:nvGrpSpPr>
        <p:grpSpPr>
          <a:xfrm>
            <a:off x="3079750" y="3081338"/>
            <a:ext cx="5740400" cy="3175"/>
            <a:chOff x="0" y="0"/>
            <a:chExt cx="5740400" cy="3175"/>
          </a:xfrm>
        </p:grpSpPr>
        <p:sp>
          <p:nvSpPr>
            <p:cNvPr id="187" name="Shape 149897"/>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1418" name="Rectangle 1180"/>
          <p:cNvSpPr>
            <a:spLocks noChangeArrowheads="1"/>
          </p:cNvSpPr>
          <p:nvPr/>
        </p:nvSpPr>
        <p:spPr bwMode="auto">
          <a:xfrm>
            <a:off x="3079750" y="3653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769AE"/>
                </a:solidFill>
                <a:effectLst/>
                <a:latin typeface="Arial" charset="0"/>
                <a:ea typeface="Calibri" charset="0"/>
                <a:cs typeface="Calibri" charset="0"/>
              </a:rPr>
              <a:t>Automatic Saves, Project Snapshots, and Source Control Management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sp>
        <p:nvSpPr>
          <p:cNvPr id="1419" name="Rectangle 1181"/>
          <p:cNvSpPr>
            <a:spLocks noChangeArrowheads="1"/>
          </p:cNvSpPr>
          <p:nvPr/>
        </p:nvSpPr>
        <p:spPr bwMode="auto">
          <a:xfrm>
            <a:off x="3079750" y="36988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
            </a:r>
            <a:br>
              <a:rPr kumimoji="0" lang="en-US" altLang="en-US" sz="600" b="1" i="0" u="none" strike="noStrike" cap="none" normalizeH="0" baseline="0">
                <a:ln>
                  <a:noFill/>
                </a:ln>
                <a:effectLst/>
                <a:latin typeface="Arial" charset="0"/>
              </a:rPr>
            </a:br>
            <a:r>
              <a:rPr kumimoji="0" lang="en-US" altLang="en-US" sz="600" b="1" i="0" u="none" strike="noStrike" cap="none" normalizeH="0" baseline="0">
                <a:ln>
                  <a:noFill/>
                </a:ln>
                <a:effectLst/>
                <a:latin typeface="Arial" charset="0"/>
              </a:rPr>
              <a:t>While you work, Xcode automatically saves changes to source and project files. This feature requires no configuration, because Xcode continuously tracks your changes and saves them. You can revert a file to a previous state with Undo and Revert Document commands.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revert an entire project to a previous “snapshot” of a known working version with the Restore Snapshot command. Snapshots provide an easy way to back up the current version of your project. Xcode automatically creates a snapshot before you perform any mass-editing operation, and you can set Xcode to automatically create snapshots in other circumstances. You can also create snapshots manually, such before you add a new feature to your app.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26" name="Picture 1833"/>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079750" y="36988750"/>
            <a:ext cx="6223000" cy="5118100"/>
          </a:xfrm>
          <a:prstGeom prst="rect">
            <a:avLst/>
          </a:prstGeom>
          <a:noFill/>
          <a:extLst>
            <a:ext uri="{909E8E84-426E-40DD-AFC4-6F175D3DCCD1}">
              <a14:hiddenFill xmlns:a14="http://schemas.microsoft.com/office/drawing/2010/main">
                <a:solidFill>
                  <a:srgbClr val="FFFFFF"/>
                </a:solidFill>
              </a14:hiddenFill>
            </a:ext>
          </a:extLst>
        </p:spPr>
      </p:pic>
      <p:sp>
        <p:nvSpPr>
          <p:cNvPr id="1420" name="Rectangle 1182"/>
          <p:cNvSpPr>
            <a:spLocks noChangeArrowheads="1"/>
          </p:cNvSpPr>
          <p:nvPr/>
        </p:nvSpPr>
        <p:spPr bwMode="auto">
          <a:xfrm>
            <a:off x="3079750" y="42106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keep track of changes at a fine-grained level, use the Xcode source control management features. Xcode supports two popular source control systems: Git and Subversion. You can access remote Git and Subversion source code repositories, and you can create local Git repositories. Using the Xcode service, available with OS X Server, you can host Git repositories on your own server.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25" name="Picture 18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0" y="42106850"/>
            <a:ext cx="4457700" cy="876300"/>
          </a:xfrm>
          <a:prstGeom prst="rect">
            <a:avLst/>
          </a:prstGeom>
          <a:noFill/>
          <a:extLst>
            <a:ext uri="{909E8E84-426E-40DD-AFC4-6F175D3DCCD1}">
              <a14:hiddenFill xmlns:a14="http://schemas.microsoft.com/office/drawing/2010/main">
                <a:solidFill>
                  <a:srgbClr val="FFFFFF"/>
                </a:solidFill>
              </a14:hiddenFill>
            </a:ext>
          </a:extLst>
        </p:spPr>
      </p:pic>
      <p:sp>
        <p:nvSpPr>
          <p:cNvPr id="1421" name="Rectangle 1183"/>
          <p:cNvSpPr>
            <a:spLocks noChangeArrowheads="1"/>
          </p:cNvSpPr>
          <p:nvPr/>
        </p:nvSpPr>
        <p:spPr bwMode="auto">
          <a:xfrm>
            <a:off x="3079750" y="42983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94" name="Group 193"/>
          <p:cNvGrpSpPr/>
          <p:nvPr/>
        </p:nvGrpSpPr>
        <p:grpSpPr>
          <a:xfrm>
            <a:off x="3079750" y="3081338"/>
            <a:ext cx="5740400" cy="3175"/>
            <a:chOff x="0" y="0"/>
            <a:chExt cx="5740400" cy="3175"/>
          </a:xfrm>
        </p:grpSpPr>
        <p:sp>
          <p:nvSpPr>
            <p:cNvPr id="195" name="Shape 149901"/>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1422" name="Rectangle 1184"/>
          <p:cNvSpPr>
            <a:spLocks noChangeArrowheads="1"/>
          </p:cNvSpPr>
          <p:nvPr/>
        </p:nvSpPr>
        <p:spPr bwMode="auto">
          <a:xfrm>
            <a:off x="3079750" y="43443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Relevant Chapter:  “Save and Revert Changes”</a:t>
            </a:r>
            <a:r>
              <a:rPr kumimoji="0" lang="en-US" altLang="en-US" sz="1800" b="0" i="0" u="none" strike="noStrike" cap="none" normalizeH="0" baseline="0">
                <a:ln>
                  <a:noFill/>
                </a:ln>
                <a:solidFill>
                  <a:schemeClr val="tx1"/>
                </a:solidFill>
                <a:effectLst/>
                <a:latin typeface="Arial" charset="0"/>
              </a:rPr>
              <a:t> (page 106).</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197" name="Group 196"/>
          <p:cNvGrpSpPr/>
          <p:nvPr/>
        </p:nvGrpSpPr>
        <p:grpSpPr>
          <a:xfrm>
            <a:off x="3079750" y="3081338"/>
            <a:ext cx="5740400" cy="3175"/>
            <a:chOff x="0" y="0"/>
            <a:chExt cx="5740400" cy="3175"/>
          </a:xfrm>
        </p:grpSpPr>
        <p:sp>
          <p:nvSpPr>
            <p:cNvPr id="198" name="Shape 149903"/>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1423" name="Rectangle 1185"/>
          <p:cNvSpPr>
            <a:spLocks noChangeArrowheads="1"/>
          </p:cNvSpPr>
          <p:nvPr/>
        </p:nvSpPr>
        <p:spPr bwMode="auto">
          <a:xfrm>
            <a:off x="3079750" y="43903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769AE"/>
                </a:solidFill>
                <a:effectLst/>
                <a:latin typeface="Arial" charset="0"/>
                <a:ea typeface="Calibri" charset="0"/>
                <a:cs typeface="Calibri" charset="0"/>
              </a:rPr>
              <a:t>Integrated Documentation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While you’re coding, Xcode makes detailed technical information available at your fingertips. When you want it, Quick Help keeps concise API information always in view, and Xcode application help is always close at hand with step-by-step instructions for performing common Xcode tasks. Xcode includes extensive documentation for using Xcode, and it provides comprehensive SDK documentation, including programming guides, tutorials,</a:t>
            </a:r>
            <a:br>
              <a:rPr kumimoji="0" lang="en-US" altLang="en-US" sz="600" b="1" i="0" u="none" strike="noStrike" cap="none" normalizeH="0" baseline="0">
                <a:ln>
                  <a:noFill/>
                </a:ln>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sample code, detailed framework API references, and video presentations by Apple engineers, all viewable from the Xcode documentation viewer. As updated documentation becomes available, it downloads automatically in the background.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20" name="Picture 195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079750" y="44361100"/>
            <a:ext cx="5410200" cy="3670300"/>
          </a:xfrm>
          <a:prstGeom prst="rect">
            <a:avLst/>
          </a:prstGeom>
          <a:noFill/>
          <a:extLst>
            <a:ext uri="{909E8E84-426E-40DD-AFC4-6F175D3DCCD1}">
              <a14:hiddenFill xmlns:a14="http://schemas.microsoft.com/office/drawing/2010/main">
                <a:solidFill>
                  <a:srgbClr val="FFFFFF"/>
                </a:solidFill>
              </a14:hiddenFill>
            </a:ext>
          </a:extLst>
        </p:spPr>
      </p:pic>
      <p:sp>
        <p:nvSpPr>
          <p:cNvPr id="1424" name="Rectangle 1186"/>
          <p:cNvSpPr>
            <a:spLocks noChangeArrowheads="1"/>
          </p:cNvSpPr>
          <p:nvPr/>
        </p:nvSpPr>
        <p:spPr bwMode="auto">
          <a:xfrm>
            <a:off x="3079750" y="48031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02" name="Group 201"/>
          <p:cNvGrpSpPr/>
          <p:nvPr/>
        </p:nvGrpSpPr>
        <p:grpSpPr>
          <a:xfrm>
            <a:off x="3079750" y="3081338"/>
            <a:ext cx="5740400" cy="3175"/>
            <a:chOff x="0" y="0"/>
            <a:chExt cx="5740400" cy="3175"/>
          </a:xfrm>
        </p:grpSpPr>
        <p:sp>
          <p:nvSpPr>
            <p:cNvPr id="203" name="Shape 149905"/>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1425" name="Rectangle 1187"/>
          <p:cNvSpPr>
            <a:spLocks noChangeArrowheads="1"/>
          </p:cNvSpPr>
          <p:nvPr/>
        </p:nvSpPr>
        <p:spPr bwMode="auto">
          <a:xfrm>
            <a:off x="3079750" y="48491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Relevant Chapter:  “Learn More About Xcode”</a:t>
            </a:r>
            <a:r>
              <a:rPr kumimoji="0" lang="en-US" altLang="en-US" sz="1800" b="0" i="0" u="none" strike="noStrike" cap="none" normalizeH="0" baseline="0">
                <a:ln>
                  <a:noFill/>
                </a:ln>
                <a:solidFill>
                  <a:schemeClr val="tx1"/>
                </a:solidFill>
                <a:effectLst/>
                <a:latin typeface="Arial" charset="0"/>
              </a:rPr>
              <a:t> (page 113).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205" name="Group 204"/>
          <p:cNvGrpSpPr/>
          <p:nvPr/>
        </p:nvGrpSpPr>
        <p:grpSpPr>
          <a:xfrm>
            <a:off x="3079750" y="3081338"/>
            <a:ext cx="5740400" cy="3175"/>
            <a:chOff x="0" y="0"/>
            <a:chExt cx="5740400" cy="3175"/>
          </a:xfrm>
        </p:grpSpPr>
        <p:sp>
          <p:nvSpPr>
            <p:cNvPr id="206" name="Shape 149907"/>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1426" name="Rectangle 1188"/>
          <p:cNvSpPr>
            <a:spLocks noChangeArrowheads="1"/>
          </p:cNvSpPr>
          <p:nvPr/>
        </p:nvSpPr>
        <p:spPr bwMode="auto">
          <a:xfrm>
            <a:off x="3079750" y="48952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769AE"/>
                </a:solidFill>
                <a:effectLst/>
                <a:latin typeface="Arial" charset="0"/>
                <a:ea typeface="Calibri" charset="0"/>
                <a:cs typeface="Calibri" charset="0"/>
              </a:rPr>
              <a:t>App Distribution to Testers and the App Store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Most of your development time is spent on coding tasks, but to develop for the App Store, you need to perform a number of administrative tasks throughout the lifetime of your app. In addition to using Xcode, you’ll use the Member Center web tool to manage developer program accounts and entitlements, and you’ll use the iTunes Connect web tool to check the status of your contracts, set up tax and banking information, obtain sales and finance reports, and manage metadata about the app.</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project configurations help prepare your app for distribution to beta testers and for submission to the App Store. Submitting your app is a multistep process that begins when you sign into iTunes Connect and supply necessary product information. In Xcode, you create an archive of your project and submit it to the store. When your app is approved, you use iTunes Connect to release it by setting the date. (If you are distributing your Mac app outside the store, you follow a slightly different process.)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See Also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208" name="Group 207"/>
          <p:cNvGrpSpPr/>
          <p:nvPr/>
        </p:nvGrpSpPr>
        <p:grpSpPr>
          <a:xfrm>
            <a:off x="3079750" y="3081338"/>
            <a:ext cx="5740400" cy="3175"/>
            <a:chOff x="0" y="0"/>
            <a:chExt cx="5740400" cy="3175"/>
          </a:xfrm>
        </p:grpSpPr>
        <p:sp>
          <p:nvSpPr>
            <p:cNvPr id="209" name="Shape 149909"/>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1427" name="Rectangle 1189"/>
          <p:cNvSpPr>
            <a:spLocks noChangeArrowheads="1"/>
          </p:cNvSpPr>
          <p:nvPr/>
        </p:nvSpPr>
        <p:spPr bwMode="auto">
          <a:xfrm>
            <a:off x="3079750" y="49412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Relevant Guide:  </a:t>
            </a:r>
            <a:r>
              <a:rPr kumimoji="0" lang="en-US" altLang="en-US" sz="1800" b="1" i="1" u="none" strike="noStrike" cap="none" normalizeH="0" baseline="0">
                <a:ln>
                  <a:noFill/>
                </a:ln>
                <a:solidFill>
                  <a:schemeClr val="tx1"/>
                </a:solidFill>
                <a:effectLst/>
                <a:latin typeface="Arial" charset="0"/>
              </a:rPr>
              <a:t>App Distribution Guide</a:t>
            </a:r>
            <a:r>
              <a:rPr kumimoji="0" lang="en-US" altLang="en-US" sz="1800" b="0" i="0" u="none" strike="noStrike" cap="none" normalizeH="0" baseline="0">
                <a:ln>
                  <a:noFill/>
                </a:ln>
                <a:solidFill>
                  <a:schemeClr val="tx1"/>
                </a:solidFill>
                <a:effectLst/>
                <a:latin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211" name="Group 210"/>
          <p:cNvGrpSpPr/>
          <p:nvPr/>
        </p:nvGrpSpPr>
        <p:grpSpPr>
          <a:xfrm>
            <a:off x="3079750" y="3081338"/>
            <a:ext cx="5740400" cy="3175"/>
            <a:chOff x="0" y="0"/>
            <a:chExt cx="5740400" cy="3175"/>
          </a:xfrm>
        </p:grpSpPr>
        <p:sp>
          <p:nvSpPr>
            <p:cNvPr id="212" name="Shape 149911"/>
            <p:cNvSpPr/>
            <p:nvPr/>
          </p:nvSpPr>
          <p:spPr>
            <a:xfrm>
              <a:off x="0" y="0"/>
              <a:ext cx="5740400" cy="9144"/>
            </a:xfrm>
            <a:custGeom>
              <a:avLst/>
              <a:gdLst/>
              <a:ahLst/>
              <a:cxnLst/>
              <a:rect l="0" t="0" r="0" b="0"/>
              <a:pathLst>
                <a:path w="5740400" h="9144">
                  <a:moveTo>
                    <a:pt x="0" y="0"/>
                  </a:moveTo>
                  <a:lnTo>
                    <a:pt x="5740400" y="0"/>
                  </a:lnTo>
                  <a:lnTo>
                    <a:pt x="5740400" y="9144"/>
                  </a:lnTo>
                  <a:lnTo>
                    <a:pt x="0" y="9144"/>
                  </a:lnTo>
                  <a:lnTo>
                    <a:pt x="0" y="0"/>
                  </a:lnTo>
                </a:path>
              </a:pathLst>
            </a:custGeom>
            <a:ln w="0" cap="flat">
              <a:miter lim="127000"/>
            </a:ln>
          </p:spPr>
          <p:style>
            <a:lnRef idx="0">
              <a:srgbClr val="000000">
                <a:alpha val="0"/>
              </a:srgbClr>
            </a:lnRef>
            <a:fillRef idx="1">
              <a:srgbClr val="7CA1B3"/>
            </a:fillRef>
            <a:effectRef idx="0">
              <a:scrgbClr r="0" g="0" b="0"/>
            </a:effectRef>
            <a:fontRef idx="none"/>
          </p:style>
          <p:txBody>
            <a:bodyPr/>
            <a:lstStyle/>
            <a:p>
              <a:endParaRPr lang="en-US"/>
            </a:p>
          </p:txBody>
        </p:sp>
      </p:grpSp>
      <p:sp>
        <p:nvSpPr>
          <p:cNvPr id="1428" name="Rectangle 1190"/>
          <p:cNvSpPr>
            <a:spLocks noChangeArrowheads="1"/>
          </p:cNvSpPr>
          <p:nvPr/>
        </p:nvSpPr>
        <p:spPr bwMode="auto">
          <a:xfrm>
            <a:off x="3079750" y="49872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See Also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Manyofthescreenshotsusedtoillustratethisdocumentaretakenfromthe </a:t>
            </a:r>
            <a:r>
              <a:rPr kumimoji="0" lang="en-US" altLang="en-US" sz="1800" b="0" i="1" u="none" strike="noStrike" cap="none" normalizeH="0" baseline="0">
                <a:ln>
                  <a:noFill/>
                </a:ln>
                <a:solidFill>
                  <a:schemeClr val="tx1"/>
                </a:solidFill>
                <a:effectLst/>
                <a:latin typeface="Arial" charset="0"/>
              </a:rPr>
              <a:t>Adventure </a:t>
            </a:r>
            <a:r>
              <a:rPr kumimoji="0" lang="en-US" altLang="en-US" sz="1800" b="0" i="0" u="none" strike="noStrike" cap="none" normalizeH="0" baseline="0">
                <a:ln>
                  <a:noFill/>
                </a:ln>
                <a:solidFill>
                  <a:schemeClr val="tx1"/>
                </a:solidFill>
                <a:effectLst/>
                <a:latin typeface="Arial" charset="0"/>
              </a:rPr>
              <a:t>Xcodeprojectdescribed in </a:t>
            </a:r>
            <a:r>
              <a:rPr kumimoji="0" lang="en-US" altLang="en-US" sz="1800" b="0" i="1" u="none" strike="noStrike" cap="none" normalizeH="0" baseline="0">
                <a:ln>
                  <a:noFill/>
                </a:ln>
                <a:solidFill>
                  <a:schemeClr val="tx1"/>
                </a:solidFill>
                <a:effectLst/>
                <a:latin typeface="Arial" charset="0"/>
              </a:rPr>
              <a:t>code:Explained Adventure</a:t>
            </a:r>
            <a:r>
              <a:rPr kumimoji="0" lang="en-US" altLang="en-US" sz="1800" b="0" i="0" u="none" strike="noStrike" cap="none" normalizeH="0" baseline="0">
                <a:ln>
                  <a:noFill/>
                </a:ln>
                <a:solidFill>
                  <a:schemeClr val="tx1"/>
                </a:solidFill>
                <a:effectLst/>
                <a:latin typeface="Arial" charset="0"/>
              </a:rPr>
              <a:t>. To explore the Xcode features described in this guide on your Mac, obtain Xcode from the App Store, then download the Adventure project by clicking either link in this paragraph.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This guide introduces you to the major features and capabilities of Xcode. For a hands-on introduction to using Xcode, read either </a:t>
            </a:r>
            <a:r>
              <a:rPr kumimoji="0" lang="en-US" altLang="en-US" sz="1800" b="0" i="1" u="none" strike="noStrike" cap="none" normalizeH="0" baseline="0">
                <a:ln>
                  <a:noFill/>
                </a:ln>
                <a:solidFill>
                  <a:schemeClr val="tx1"/>
                </a:solidFill>
                <a:effectLst/>
                <a:latin typeface="Arial" charset="0"/>
              </a:rPr>
              <a:t>Start Developing iOS Apps Today </a:t>
            </a:r>
            <a:r>
              <a:rPr kumimoji="0" lang="en-US" altLang="en-US" sz="1800" b="0" i="0" u="none" strike="noStrike" cap="none" normalizeH="0" baseline="0">
                <a:ln>
                  <a:noFill/>
                </a:ln>
                <a:solidFill>
                  <a:schemeClr val="tx1"/>
                </a:solidFill>
                <a:effectLst/>
                <a:latin typeface="Arial" charset="0"/>
              </a:rPr>
              <a:t>or </a:t>
            </a:r>
            <a:r>
              <a:rPr kumimoji="0" lang="en-US" altLang="en-US" sz="1800" b="0" i="1" u="none" strike="noStrike" cap="none" normalizeH="0" baseline="0">
                <a:ln>
                  <a:noFill/>
                </a:ln>
                <a:solidFill>
                  <a:schemeClr val="tx1"/>
                </a:solidFill>
                <a:effectLst/>
                <a:latin typeface="Arial" charset="0"/>
              </a:rPr>
              <a:t>Start Developing Mac Apps Today</a:t>
            </a:r>
            <a:r>
              <a:rPr kumimoji="0" lang="en-US" altLang="en-US" sz="1800" b="0" i="0" u="none" strike="noStrike" cap="none" normalizeH="0" baseline="0">
                <a:ln>
                  <a:noFill/>
                </a:ln>
                <a:solidFill>
                  <a:schemeClr val="tx1"/>
                </a:solidFill>
                <a:effectLst/>
                <a:latin typeface="Arial" charset="0"/>
              </a:rPr>
              <a:t>. In each document, you use Xcode to create a simple app, and you learn the basics of programming with Objective-C.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Develop Your App in the Workspace Window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Perform your core development tasks in the Xcode workspace window. The workspace window is your primary interface for creating and managing projects. The workspace window automatically adapts itself to the task at hand, and you can further configure the window to fit your work style. You can open as many workspace windows as you need.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214" name="Group 213"/>
          <p:cNvGrpSpPr/>
          <p:nvPr/>
        </p:nvGrpSpPr>
        <p:grpSpPr>
          <a:xfrm>
            <a:off x="3079750" y="3081338"/>
            <a:ext cx="5664200" cy="3619500"/>
            <a:chOff x="0" y="0"/>
            <a:chExt cx="5664193" cy="3619247"/>
          </a:xfrm>
        </p:grpSpPr>
        <p:sp>
          <p:nvSpPr>
            <p:cNvPr id="215" name="Rectangle 214"/>
            <p:cNvSpPr/>
            <p:nvPr/>
          </p:nvSpPr>
          <p:spPr>
            <a:xfrm>
              <a:off x="0" y="0"/>
              <a:ext cx="281860" cy="17799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100">
                  <a:solidFill>
                    <a:srgbClr val="000000"/>
                  </a:solidFill>
                  <a:effectLst/>
                  <a:latin typeface="Calibri" charset="0"/>
                  <a:ea typeface="Calibri" charset="0"/>
                  <a:cs typeface="Calibri" charset="0"/>
                </a:rPr>
                <a:t>The</a:t>
              </a:r>
            </a:p>
          </p:txBody>
        </p:sp>
        <p:sp>
          <p:nvSpPr>
            <p:cNvPr id="216" name="Rectangle 215"/>
            <p:cNvSpPr/>
            <p:nvPr/>
          </p:nvSpPr>
          <p:spPr>
            <a:xfrm>
              <a:off x="245313" y="0"/>
              <a:ext cx="813251" cy="17799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100">
                  <a:solidFill>
                    <a:srgbClr val="000000"/>
                  </a:solidFill>
                  <a:effectLst/>
                  <a:latin typeface="Calibri" charset="0"/>
                  <a:ea typeface="Calibri" charset="0"/>
                  <a:cs typeface="Calibri" charset="0"/>
                </a:rPr>
                <a:t>workspace</a:t>
              </a:r>
            </a:p>
          </p:txBody>
        </p:sp>
        <p:sp>
          <p:nvSpPr>
            <p:cNvPr id="217" name="Rectangle 216"/>
            <p:cNvSpPr/>
            <p:nvPr/>
          </p:nvSpPr>
          <p:spPr>
            <a:xfrm>
              <a:off x="890168" y="0"/>
              <a:ext cx="615187" cy="17799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100">
                  <a:solidFill>
                    <a:srgbClr val="000000"/>
                  </a:solidFill>
                  <a:effectLst/>
                  <a:latin typeface="Calibri" charset="0"/>
                  <a:ea typeface="Calibri" charset="0"/>
                  <a:cs typeface="Calibri" charset="0"/>
                </a:rPr>
                <a:t>window</a:t>
              </a:r>
            </a:p>
          </p:txBody>
        </p:sp>
        <p:sp>
          <p:nvSpPr>
            <p:cNvPr id="218" name="Rectangle 217"/>
            <p:cNvSpPr/>
            <p:nvPr/>
          </p:nvSpPr>
          <p:spPr>
            <a:xfrm>
              <a:off x="1386103" y="0"/>
              <a:ext cx="261608" cy="17799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100">
                  <a:solidFill>
                    <a:srgbClr val="000000"/>
                  </a:solidFill>
                  <a:effectLst/>
                  <a:latin typeface="Calibri" charset="0"/>
                  <a:ea typeface="Calibri" charset="0"/>
                  <a:cs typeface="Calibri" charset="0"/>
                </a:rPr>
                <a:t>has</a:t>
              </a:r>
            </a:p>
          </p:txBody>
        </p:sp>
        <p:sp>
          <p:nvSpPr>
            <p:cNvPr id="219" name="Rectangle 218"/>
            <p:cNvSpPr/>
            <p:nvPr/>
          </p:nvSpPr>
          <p:spPr>
            <a:xfrm>
              <a:off x="1616189" y="0"/>
              <a:ext cx="273499" cy="17799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100">
                  <a:solidFill>
                    <a:srgbClr val="000000"/>
                  </a:solidFill>
                  <a:effectLst/>
                  <a:latin typeface="Calibri" charset="0"/>
                  <a:ea typeface="Calibri" charset="0"/>
                  <a:cs typeface="Calibri" charset="0"/>
                </a:rPr>
                <a:t>five</a:t>
              </a:r>
            </a:p>
          </p:txBody>
        </p:sp>
        <p:sp>
          <p:nvSpPr>
            <p:cNvPr id="220" name="Rectangle 219"/>
            <p:cNvSpPr/>
            <p:nvPr/>
          </p:nvSpPr>
          <p:spPr>
            <a:xfrm>
              <a:off x="1855216" y="0"/>
              <a:ext cx="384608" cy="17799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100">
                  <a:solidFill>
                    <a:srgbClr val="000000"/>
                  </a:solidFill>
                  <a:effectLst/>
                  <a:latin typeface="Calibri" charset="0"/>
                  <a:ea typeface="Calibri" charset="0"/>
                  <a:cs typeface="Calibri" charset="0"/>
                </a:rPr>
                <a:t>main</a:t>
              </a:r>
            </a:p>
          </p:txBody>
        </p:sp>
        <p:sp>
          <p:nvSpPr>
            <p:cNvPr id="221" name="Rectangle 220"/>
            <p:cNvSpPr/>
            <p:nvPr/>
          </p:nvSpPr>
          <p:spPr>
            <a:xfrm>
              <a:off x="2177783" y="0"/>
              <a:ext cx="998494" cy="17799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100">
                  <a:solidFill>
                    <a:srgbClr val="000000"/>
                  </a:solidFill>
                  <a:effectLst/>
                  <a:latin typeface="Calibri" charset="0"/>
                  <a:ea typeface="Calibri" charset="0"/>
                  <a:cs typeface="Calibri" charset="0"/>
                </a:rPr>
                <a:t>components.</a:t>
              </a:r>
            </a:p>
          </p:txBody>
        </p:sp>
        <p:pic>
          <p:nvPicPr>
            <p:cNvPr id="222" name="Picture 221"/>
            <p:cNvPicPr/>
            <p:nvPr/>
          </p:nvPicPr>
          <p:blipFill>
            <a:blip r:embed="rId41"/>
            <a:stretch>
              <a:fillRect/>
            </a:stretch>
          </p:blipFill>
          <p:spPr>
            <a:xfrm>
              <a:off x="584200" y="675777"/>
              <a:ext cx="5079993" cy="2768604"/>
            </a:xfrm>
            <a:prstGeom prst="rect">
              <a:avLst/>
            </a:prstGeom>
          </p:spPr>
        </p:pic>
        <p:sp>
          <p:nvSpPr>
            <p:cNvPr id="223" name="Shape 2260"/>
            <p:cNvSpPr/>
            <p:nvPr/>
          </p:nvSpPr>
          <p:spPr>
            <a:xfrm>
              <a:off x="850900" y="1082180"/>
              <a:ext cx="1168400" cy="2006600"/>
            </a:xfrm>
            <a:custGeom>
              <a:avLst/>
              <a:gdLst/>
              <a:ahLst/>
              <a:cxnLst/>
              <a:rect l="0" t="0" r="0" b="0"/>
              <a:pathLst>
                <a:path w="1168400" h="2006600">
                  <a:moveTo>
                    <a:pt x="0" y="2006600"/>
                  </a:moveTo>
                  <a:lnTo>
                    <a:pt x="1168400" y="2006600"/>
                  </a:lnTo>
                  <a:lnTo>
                    <a:pt x="11684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224" name="Shape 2261"/>
            <p:cNvSpPr/>
            <p:nvPr/>
          </p:nvSpPr>
          <p:spPr>
            <a:xfrm>
              <a:off x="2019300" y="1082180"/>
              <a:ext cx="2209800" cy="1460500"/>
            </a:xfrm>
            <a:custGeom>
              <a:avLst/>
              <a:gdLst/>
              <a:ahLst/>
              <a:cxnLst/>
              <a:rect l="0" t="0" r="0" b="0"/>
              <a:pathLst>
                <a:path w="2209800" h="1460500">
                  <a:moveTo>
                    <a:pt x="0" y="1460500"/>
                  </a:moveTo>
                  <a:lnTo>
                    <a:pt x="2209800" y="1460500"/>
                  </a:lnTo>
                  <a:lnTo>
                    <a:pt x="22098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225" name="Shape 2262"/>
            <p:cNvSpPr/>
            <p:nvPr/>
          </p:nvSpPr>
          <p:spPr>
            <a:xfrm>
              <a:off x="2019300" y="2542680"/>
              <a:ext cx="2209800" cy="546100"/>
            </a:xfrm>
            <a:custGeom>
              <a:avLst/>
              <a:gdLst/>
              <a:ahLst/>
              <a:cxnLst/>
              <a:rect l="0" t="0" r="0" b="0"/>
              <a:pathLst>
                <a:path w="2209800" h="546100">
                  <a:moveTo>
                    <a:pt x="0" y="546100"/>
                  </a:moveTo>
                  <a:lnTo>
                    <a:pt x="2209800" y="546100"/>
                  </a:lnTo>
                  <a:lnTo>
                    <a:pt x="22098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226" name="Shape 2263"/>
            <p:cNvSpPr/>
            <p:nvPr/>
          </p:nvSpPr>
          <p:spPr>
            <a:xfrm>
              <a:off x="4229100" y="1082180"/>
              <a:ext cx="1181100" cy="2006600"/>
            </a:xfrm>
            <a:custGeom>
              <a:avLst/>
              <a:gdLst/>
              <a:ahLst/>
              <a:cxnLst/>
              <a:rect l="0" t="0" r="0" b="0"/>
              <a:pathLst>
                <a:path w="1181100" h="2006600">
                  <a:moveTo>
                    <a:pt x="0" y="2006600"/>
                  </a:moveTo>
                  <a:lnTo>
                    <a:pt x="1181100" y="2006600"/>
                  </a:lnTo>
                  <a:lnTo>
                    <a:pt x="11811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227" name="Shape 2264"/>
            <p:cNvSpPr/>
            <p:nvPr/>
          </p:nvSpPr>
          <p:spPr>
            <a:xfrm>
              <a:off x="850900" y="828180"/>
              <a:ext cx="4559300" cy="254000"/>
            </a:xfrm>
            <a:custGeom>
              <a:avLst/>
              <a:gdLst/>
              <a:ahLst/>
              <a:cxnLst/>
              <a:rect l="0" t="0" r="0" b="0"/>
              <a:pathLst>
                <a:path w="4559300" h="254000">
                  <a:moveTo>
                    <a:pt x="0" y="254000"/>
                  </a:moveTo>
                  <a:lnTo>
                    <a:pt x="4559300" y="254000"/>
                  </a:lnTo>
                  <a:lnTo>
                    <a:pt x="45593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228" name="Shape 2265"/>
            <p:cNvSpPr/>
            <p:nvPr/>
          </p:nvSpPr>
          <p:spPr>
            <a:xfrm>
              <a:off x="3162300" y="358276"/>
              <a:ext cx="0" cy="723900"/>
            </a:xfrm>
            <a:custGeom>
              <a:avLst/>
              <a:gdLst/>
              <a:ahLst/>
              <a:cxnLst/>
              <a:rect l="0" t="0" r="0" b="0"/>
              <a:pathLst>
                <a:path h="723900">
                  <a:moveTo>
                    <a:pt x="0" y="0"/>
                  </a:moveTo>
                  <a:lnTo>
                    <a:pt x="0" y="72390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229" name="Shape 2266"/>
            <p:cNvSpPr/>
            <p:nvPr/>
          </p:nvSpPr>
          <p:spPr>
            <a:xfrm>
              <a:off x="3162300" y="358276"/>
              <a:ext cx="0" cy="723900"/>
            </a:xfrm>
            <a:custGeom>
              <a:avLst/>
              <a:gdLst/>
              <a:ahLst/>
              <a:cxnLst/>
              <a:rect l="0" t="0" r="0" b="0"/>
              <a:pathLst>
                <a:path h="723900">
                  <a:moveTo>
                    <a:pt x="0" y="0"/>
                  </a:moveTo>
                  <a:lnTo>
                    <a:pt x="0" y="7239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230" name="Shape 2267"/>
            <p:cNvSpPr/>
            <p:nvPr/>
          </p:nvSpPr>
          <p:spPr>
            <a:xfrm>
              <a:off x="3196382" y="310801"/>
              <a:ext cx="53632" cy="72873"/>
            </a:xfrm>
            <a:custGeom>
              <a:avLst/>
              <a:gdLst/>
              <a:ahLst/>
              <a:cxnLst/>
              <a:rect l="0" t="0" r="0" b="0"/>
              <a:pathLst>
                <a:path w="53632" h="72873">
                  <a:moveTo>
                    <a:pt x="0" y="0"/>
                  </a:moveTo>
                  <a:lnTo>
                    <a:pt x="52883" y="0"/>
                  </a:lnTo>
                  <a:lnTo>
                    <a:pt x="52883" y="8928"/>
                  </a:lnTo>
                  <a:lnTo>
                    <a:pt x="9627" y="8928"/>
                  </a:lnTo>
                  <a:lnTo>
                    <a:pt x="9627" y="31052"/>
                  </a:lnTo>
                  <a:lnTo>
                    <a:pt x="49606" y="31052"/>
                  </a:lnTo>
                  <a:lnTo>
                    <a:pt x="49606" y="39484"/>
                  </a:lnTo>
                  <a:lnTo>
                    <a:pt x="9627" y="39484"/>
                  </a:lnTo>
                  <a:lnTo>
                    <a:pt x="9627" y="64198"/>
                  </a:lnTo>
                  <a:lnTo>
                    <a:pt x="53632" y="64198"/>
                  </a:lnTo>
                  <a:lnTo>
                    <a:pt x="53632"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31" name="Shape 2268"/>
            <p:cNvSpPr/>
            <p:nvPr/>
          </p:nvSpPr>
          <p:spPr>
            <a:xfrm>
              <a:off x="3258243" y="329601"/>
              <a:ext cx="24060" cy="55956"/>
            </a:xfrm>
            <a:custGeom>
              <a:avLst/>
              <a:gdLst/>
              <a:ahLst/>
              <a:cxnLst/>
              <a:rect l="0" t="0" r="0" b="0"/>
              <a:pathLst>
                <a:path w="24060" h="55956">
                  <a:moveTo>
                    <a:pt x="22784" y="0"/>
                  </a:moveTo>
                  <a:lnTo>
                    <a:pt x="24060" y="324"/>
                  </a:lnTo>
                  <a:lnTo>
                    <a:pt x="24060" y="7987"/>
                  </a:lnTo>
                  <a:lnTo>
                    <a:pt x="13589" y="12954"/>
                  </a:lnTo>
                  <a:cubicBezTo>
                    <a:pt x="10820" y="16396"/>
                    <a:pt x="9423" y="21450"/>
                    <a:pt x="9423" y="28130"/>
                  </a:cubicBezTo>
                  <a:cubicBezTo>
                    <a:pt x="9423" y="33820"/>
                    <a:pt x="10630" y="38583"/>
                    <a:pt x="13030" y="42418"/>
                  </a:cubicBezTo>
                  <a:lnTo>
                    <a:pt x="24060" y="47909"/>
                  </a:lnTo>
                  <a:lnTo>
                    <a:pt x="24060" y="55451"/>
                  </a:lnTo>
                  <a:lnTo>
                    <a:pt x="21793" y="55956"/>
                  </a:lnTo>
                  <a:cubicBezTo>
                    <a:pt x="15901" y="55956"/>
                    <a:pt x="10795" y="53480"/>
                    <a:pt x="6477" y="48501"/>
                  </a:cubicBezTo>
                  <a:cubicBezTo>
                    <a:pt x="2159" y="43510"/>
                    <a:pt x="0" y="36893"/>
                    <a:pt x="0" y="28626"/>
                  </a:cubicBezTo>
                  <a:cubicBezTo>
                    <a:pt x="0" y="20891"/>
                    <a:pt x="1968" y="14186"/>
                    <a:pt x="5905" y="8509"/>
                  </a:cubicBezTo>
                  <a:cubicBezTo>
                    <a:pt x="9842" y="2832"/>
                    <a:pt x="15468" y="0"/>
                    <a:pt x="2278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32" name="Shape 2269"/>
            <p:cNvSpPr/>
            <p:nvPr/>
          </p:nvSpPr>
          <p:spPr>
            <a:xfrm>
              <a:off x="3282304" y="310553"/>
              <a:ext cx="22866" cy="74499"/>
            </a:xfrm>
            <a:custGeom>
              <a:avLst/>
              <a:gdLst/>
              <a:ahLst/>
              <a:cxnLst/>
              <a:rect l="0" t="0" r="0" b="0"/>
              <a:pathLst>
                <a:path w="22866" h="74499">
                  <a:moveTo>
                    <a:pt x="14294" y="0"/>
                  </a:moveTo>
                  <a:lnTo>
                    <a:pt x="22866" y="0"/>
                  </a:lnTo>
                  <a:lnTo>
                    <a:pt x="22866" y="73124"/>
                  </a:lnTo>
                  <a:lnTo>
                    <a:pt x="14840" y="73124"/>
                  </a:lnTo>
                  <a:lnTo>
                    <a:pt x="14840" y="65733"/>
                  </a:lnTo>
                  <a:cubicBezTo>
                    <a:pt x="12757" y="69009"/>
                    <a:pt x="10306" y="71372"/>
                    <a:pt x="7474" y="72832"/>
                  </a:cubicBezTo>
                  <a:lnTo>
                    <a:pt x="0" y="74499"/>
                  </a:lnTo>
                  <a:lnTo>
                    <a:pt x="0" y="66956"/>
                  </a:lnTo>
                  <a:lnTo>
                    <a:pt x="527" y="67219"/>
                  </a:lnTo>
                  <a:cubicBezTo>
                    <a:pt x="4629" y="67219"/>
                    <a:pt x="8020" y="65441"/>
                    <a:pt x="10662" y="61885"/>
                  </a:cubicBezTo>
                  <a:cubicBezTo>
                    <a:pt x="13316" y="58329"/>
                    <a:pt x="14637" y="53236"/>
                    <a:pt x="14637" y="46581"/>
                  </a:cubicBezTo>
                  <a:cubicBezTo>
                    <a:pt x="14637" y="39863"/>
                    <a:pt x="13278" y="34897"/>
                    <a:pt x="10535" y="31671"/>
                  </a:cubicBezTo>
                  <a:cubicBezTo>
                    <a:pt x="7804" y="28446"/>
                    <a:pt x="4438" y="26833"/>
                    <a:pt x="426" y="26833"/>
                  </a:cubicBezTo>
                  <a:lnTo>
                    <a:pt x="0" y="27035"/>
                  </a:lnTo>
                  <a:lnTo>
                    <a:pt x="0" y="19371"/>
                  </a:lnTo>
                  <a:lnTo>
                    <a:pt x="8896" y="21626"/>
                  </a:lnTo>
                  <a:cubicBezTo>
                    <a:pt x="10484" y="22616"/>
                    <a:pt x="12274" y="24356"/>
                    <a:pt x="14294" y="26833"/>
                  </a:cubicBezTo>
                  <a:lnTo>
                    <a:pt x="14294"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33" name="Shape 149927"/>
            <p:cNvSpPr/>
            <p:nvPr/>
          </p:nvSpPr>
          <p:spPr>
            <a:xfrm>
              <a:off x="3318523" y="330797"/>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34" name="Shape 149928"/>
            <p:cNvSpPr/>
            <p:nvPr/>
          </p:nvSpPr>
          <p:spPr>
            <a:xfrm>
              <a:off x="3318523" y="310795"/>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35" name="Shape 2272"/>
            <p:cNvSpPr/>
            <p:nvPr/>
          </p:nvSpPr>
          <p:spPr>
            <a:xfrm>
              <a:off x="3335689" y="315712"/>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36" name="Shape 2273"/>
            <p:cNvSpPr/>
            <p:nvPr/>
          </p:nvSpPr>
          <p:spPr>
            <a:xfrm>
              <a:off x="3365697" y="329166"/>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37" name="Shape 2274"/>
            <p:cNvSpPr/>
            <p:nvPr/>
          </p:nvSpPr>
          <p:spPr>
            <a:xfrm>
              <a:off x="3390208" y="329005"/>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69"/>
                  </a:lnTo>
                  <a:cubicBezTo>
                    <a:pt x="5880" y="48869"/>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38" name="Shape 2275"/>
            <p:cNvSpPr/>
            <p:nvPr/>
          </p:nvSpPr>
          <p:spPr>
            <a:xfrm>
              <a:off x="3426073" y="329350"/>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39" name="Shape 2276"/>
            <p:cNvSpPr/>
            <p:nvPr/>
          </p:nvSpPr>
          <p:spPr>
            <a:xfrm>
              <a:off x="3485406" y="352600"/>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40" name="Shape 2277"/>
            <p:cNvSpPr/>
            <p:nvPr/>
          </p:nvSpPr>
          <p:spPr>
            <a:xfrm>
              <a:off x="3488187" y="3295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41" name="Shape 2278"/>
            <p:cNvSpPr/>
            <p:nvPr/>
          </p:nvSpPr>
          <p:spPr>
            <a:xfrm>
              <a:off x="3507777" y="329252"/>
              <a:ext cx="27883" cy="55563"/>
            </a:xfrm>
            <a:custGeom>
              <a:avLst/>
              <a:gdLst/>
              <a:ahLst/>
              <a:cxnLst/>
              <a:rect l="0" t="0" r="0" b="0"/>
              <a:pathLst>
                <a:path w="27883" h="55563">
                  <a:moveTo>
                    <a:pt x="972"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42" name="Shape 2279"/>
            <p:cNvSpPr/>
            <p:nvPr/>
          </p:nvSpPr>
          <p:spPr>
            <a:xfrm>
              <a:off x="3544640" y="329350"/>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43" name="Shape 2280"/>
            <p:cNvSpPr/>
            <p:nvPr/>
          </p:nvSpPr>
          <p:spPr>
            <a:xfrm>
              <a:off x="3575201" y="329588"/>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44" name="Shape 2281"/>
            <p:cNvSpPr/>
            <p:nvPr/>
          </p:nvSpPr>
          <p:spPr>
            <a:xfrm>
              <a:off x="3599604" y="367005"/>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45" name="Shape 2282"/>
            <p:cNvSpPr/>
            <p:nvPr/>
          </p:nvSpPr>
          <p:spPr>
            <a:xfrm>
              <a:off x="3599604" y="329349"/>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46" name="Shape 2283"/>
            <p:cNvSpPr/>
            <p:nvPr/>
          </p:nvSpPr>
          <p:spPr>
            <a:xfrm>
              <a:off x="3632250" y="352600"/>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47" name="Shape 2284"/>
            <p:cNvSpPr/>
            <p:nvPr/>
          </p:nvSpPr>
          <p:spPr>
            <a:xfrm>
              <a:off x="3635031" y="3295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48" name="Shape 2285"/>
            <p:cNvSpPr/>
            <p:nvPr/>
          </p:nvSpPr>
          <p:spPr>
            <a:xfrm>
              <a:off x="3654621" y="329252"/>
              <a:ext cx="27883" cy="55563"/>
            </a:xfrm>
            <a:custGeom>
              <a:avLst/>
              <a:gdLst/>
              <a:ahLst/>
              <a:cxnLst/>
              <a:rect l="0" t="0" r="0" b="0"/>
              <a:pathLst>
                <a:path w="27883" h="55563">
                  <a:moveTo>
                    <a:pt x="972"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49" name="Shape 2287"/>
            <p:cNvSpPr/>
            <p:nvPr/>
          </p:nvSpPr>
          <p:spPr>
            <a:xfrm>
              <a:off x="1435100" y="358276"/>
              <a:ext cx="0" cy="469900"/>
            </a:xfrm>
            <a:custGeom>
              <a:avLst/>
              <a:gdLst/>
              <a:ahLst/>
              <a:cxnLst/>
              <a:rect l="0" t="0" r="0" b="0"/>
              <a:pathLst>
                <a:path h="469900">
                  <a:moveTo>
                    <a:pt x="0" y="0"/>
                  </a:moveTo>
                  <a:lnTo>
                    <a:pt x="0" y="4699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250" name="Shape 2288"/>
            <p:cNvSpPr/>
            <p:nvPr/>
          </p:nvSpPr>
          <p:spPr>
            <a:xfrm>
              <a:off x="1462142" y="310801"/>
              <a:ext cx="59080" cy="72873"/>
            </a:xfrm>
            <a:custGeom>
              <a:avLst/>
              <a:gdLst/>
              <a:ahLst/>
              <a:cxnLst/>
              <a:rect l="0" t="0" r="0" b="0"/>
              <a:pathLst>
                <a:path w="59080" h="72873">
                  <a:moveTo>
                    <a:pt x="0" y="0"/>
                  </a:moveTo>
                  <a:lnTo>
                    <a:pt x="59080" y="0"/>
                  </a:lnTo>
                  <a:lnTo>
                    <a:pt x="59080" y="8687"/>
                  </a:lnTo>
                  <a:lnTo>
                    <a:pt x="34518" y="8687"/>
                  </a:lnTo>
                  <a:lnTo>
                    <a:pt x="34518" y="72873"/>
                  </a:lnTo>
                  <a:lnTo>
                    <a:pt x="24549" y="72873"/>
                  </a:lnTo>
                  <a:lnTo>
                    <a:pt x="24549" y="8687"/>
                  </a:lnTo>
                  <a:lnTo>
                    <a:pt x="0" y="868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51" name="Shape 2289"/>
            <p:cNvSpPr/>
            <p:nvPr/>
          </p:nvSpPr>
          <p:spPr>
            <a:xfrm>
              <a:off x="1514226" y="329166"/>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52" name="Shape 2290"/>
            <p:cNvSpPr/>
            <p:nvPr/>
          </p:nvSpPr>
          <p:spPr>
            <a:xfrm>
              <a:off x="1538737" y="329005"/>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69"/>
                  </a:lnTo>
                  <a:cubicBezTo>
                    <a:pt x="5880" y="48869"/>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53" name="Shape 2291"/>
            <p:cNvSpPr/>
            <p:nvPr/>
          </p:nvSpPr>
          <p:spPr>
            <a:xfrm>
              <a:off x="1570731" y="329166"/>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54" name="Shape 2292"/>
            <p:cNvSpPr/>
            <p:nvPr/>
          </p:nvSpPr>
          <p:spPr>
            <a:xfrm>
              <a:off x="1595242" y="329005"/>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69"/>
                  </a:lnTo>
                  <a:cubicBezTo>
                    <a:pt x="5880" y="48869"/>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55" name="Shape 149929"/>
            <p:cNvSpPr/>
            <p:nvPr/>
          </p:nvSpPr>
          <p:spPr>
            <a:xfrm>
              <a:off x="1631112" y="310795"/>
              <a:ext cx="9144" cy="72873"/>
            </a:xfrm>
            <a:custGeom>
              <a:avLst/>
              <a:gdLst/>
              <a:ahLst/>
              <a:cxnLst/>
              <a:rect l="0" t="0" r="0" b="0"/>
              <a:pathLst>
                <a:path w="9144" h="72873">
                  <a:moveTo>
                    <a:pt x="0" y="0"/>
                  </a:moveTo>
                  <a:lnTo>
                    <a:pt x="9144" y="0"/>
                  </a:lnTo>
                  <a:lnTo>
                    <a:pt x="9144" y="72873"/>
                  </a:lnTo>
                  <a:lnTo>
                    <a:pt x="0" y="7287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56" name="Shape 2294"/>
            <p:cNvSpPr/>
            <p:nvPr/>
          </p:nvSpPr>
          <p:spPr>
            <a:xfrm>
              <a:off x="1652693" y="310557"/>
              <a:ext cx="22962" cy="74557"/>
            </a:xfrm>
            <a:custGeom>
              <a:avLst/>
              <a:gdLst/>
              <a:ahLst/>
              <a:cxnLst/>
              <a:rect l="0" t="0" r="0" b="0"/>
              <a:pathLst>
                <a:path w="22962" h="74557">
                  <a:moveTo>
                    <a:pt x="0" y="0"/>
                  </a:moveTo>
                  <a:lnTo>
                    <a:pt x="8674" y="0"/>
                  </a:lnTo>
                  <a:lnTo>
                    <a:pt x="8674" y="26441"/>
                  </a:lnTo>
                  <a:cubicBezTo>
                    <a:pt x="10630" y="23889"/>
                    <a:pt x="12967" y="21946"/>
                    <a:pt x="15697" y="20612"/>
                  </a:cubicBezTo>
                  <a:lnTo>
                    <a:pt x="22962" y="18958"/>
                  </a:lnTo>
                  <a:lnTo>
                    <a:pt x="22962" y="26812"/>
                  </a:lnTo>
                  <a:lnTo>
                    <a:pt x="12776" y="31102"/>
                  </a:lnTo>
                  <a:cubicBezTo>
                    <a:pt x="9715" y="34112"/>
                    <a:pt x="8179" y="39065"/>
                    <a:pt x="8179" y="45987"/>
                  </a:cubicBezTo>
                  <a:cubicBezTo>
                    <a:pt x="8179" y="50978"/>
                    <a:pt x="8814" y="55029"/>
                    <a:pt x="10071" y="58141"/>
                  </a:cubicBezTo>
                  <a:lnTo>
                    <a:pt x="22962" y="66714"/>
                  </a:lnTo>
                  <a:lnTo>
                    <a:pt x="22962" y="74557"/>
                  </a:lnTo>
                  <a:lnTo>
                    <a:pt x="13551" y="71882"/>
                  </a:lnTo>
                  <a:cubicBezTo>
                    <a:pt x="11900" y="70714"/>
                    <a:pt x="10122" y="68872"/>
                    <a:pt x="8230" y="66320"/>
                  </a:cubicBezTo>
                  <a:lnTo>
                    <a:pt x="8230"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57" name="Shape 2295"/>
            <p:cNvSpPr/>
            <p:nvPr/>
          </p:nvSpPr>
          <p:spPr>
            <a:xfrm>
              <a:off x="1675654" y="329150"/>
              <a:ext cx="23965" cy="56210"/>
            </a:xfrm>
            <a:custGeom>
              <a:avLst/>
              <a:gdLst/>
              <a:ahLst/>
              <a:cxnLst/>
              <a:rect l="0" t="0" r="0" b="0"/>
              <a:pathLst>
                <a:path w="23965" h="56210">
                  <a:moveTo>
                    <a:pt x="1600" y="0"/>
                  </a:moveTo>
                  <a:cubicBezTo>
                    <a:pt x="8242" y="0"/>
                    <a:pt x="13627" y="2286"/>
                    <a:pt x="17767" y="6833"/>
                  </a:cubicBezTo>
                  <a:cubicBezTo>
                    <a:pt x="21895" y="11366"/>
                    <a:pt x="23965" y="18085"/>
                    <a:pt x="23965" y="26949"/>
                  </a:cubicBezTo>
                  <a:cubicBezTo>
                    <a:pt x="23965" y="35344"/>
                    <a:pt x="21920" y="42316"/>
                    <a:pt x="17831" y="47879"/>
                  </a:cubicBezTo>
                  <a:cubicBezTo>
                    <a:pt x="13754" y="53429"/>
                    <a:pt x="8090" y="56210"/>
                    <a:pt x="864" y="56210"/>
                  </a:cubicBezTo>
                  <a:lnTo>
                    <a:pt x="0" y="55964"/>
                  </a:lnTo>
                  <a:lnTo>
                    <a:pt x="0" y="48121"/>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2"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58" name="Shape 2296"/>
            <p:cNvSpPr/>
            <p:nvPr/>
          </p:nvSpPr>
          <p:spPr>
            <a:xfrm>
              <a:off x="1707455" y="35260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59" name="Shape 2297"/>
            <p:cNvSpPr/>
            <p:nvPr/>
          </p:nvSpPr>
          <p:spPr>
            <a:xfrm>
              <a:off x="1710237" y="329517"/>
              <a:ext cx="19590" cy="17300"/>
            </a:xfrm>
            <a:custGeom>
              <a:avLst/>
              <a:gdLst/>
              <a:ahLst/>
              <a:cxnLst/>
              <a:rect l="0" t="0" r="0" b="0"/>
              <a:pathLst>
                <a:path w="19590" h="17300">
                  <a:moveTo>
                    <a:pt x="19590" y="0"/>
                  </a:moveTo>
                  <a:lnTo>
                    <a:pt x="19590" y="7574"/>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60" name="Shape 2298"/>
            <p:cNvSpPr/>
            <p:nvPr/>
          </p:nvSpPr>
          <p:spPr>
            <a:xfrm>
              <a:off x="1729826" y="329252"/>
              <a:ext cx="27883" cy="55563"/>
            </a:xfrm>
            <a:custGeom>
              <a:avLst/>
              <a:gdLst/>
              <a:ahLst/>
              <a:cxnLst/>
              <a:rect l="0" t="0" r="0" b="0"/>
              <a:pathLst>
                <a:path w="27883" h="55563">
                  <a:moveTo>
                    <a:pt x="972" y="0"/>
                  </a:moveTo>
                  <a:cubicBezTo>
                    <a:pt x="7220" y="0"/>
                    <a:pt x="12275" y="1194"/>
                    <a:pt x="16186" y="3569"/>
                  </a:cubicBezTo>
                  <a:cubicBezTo>
                    <a:pt x="20047" y="5957"/>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9"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61" name="Shape 2299"/>
            <p:cNvSpPr/>
            <p:nvPr/>
          </p:nvSpPr>
          <p:spPr>
            <a:xfrm>
              <a:off x="1766690" y="329350"/>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62" name="Shape 2300"/>
            <p:cNvSpPr/>
            <p:nvPr/>
          </p:nvSpPr>
          <p:spPr>
            <a:xfrm>
              <a:off x="4728636" y="3088776"/>
              <a:ext cx="0" cy="474129"/>
            </a:xfrm>
            <a:custGeom>
              <a:avLst/>
              <a:gdLst/>
              <a:ahLst/>
              <a:cxnLst/>
              <a:rect l="0" t="0" r="0" b="0"/>
              <a:pathLst>
                <a:path h="474129">
                  <a:moveTo>
                    <a:pt x="0" y="0"/>
                  </a:moveTo>
                  <a:lnTo>
                    <a:pt x="0" y="474129"/>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263" name="Shape 2301"/>
            <p:cNvSpPr/>
            <p:nvPr/>
          </p:nvSpPr>
          <p:spPr>
            <a:xfrm>
              <a:off x="4728636" y="3088776"/>
              <a:ext cx="0" cy="474129"/>
            </a:xfrm>
            <a:custGeom>
              <a:avLst/>
              <a:gdLst/>
              <a:ahLst/>
              <a:cxnLst/>
              <a:rect l="0" t="0" r="0" b="0"/>
              <a:pathLst>
                <a:path h="474129">
                  <a:moveTo>
                    <a:pt x="0" y="0"/>
                  </a:moveTo>
                  <a:lnTo>
                    <a:pt x="0" y="474129"/>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264" name="Shape 2302"/>
            <p:cNvSpPr/>
            <p:nvPr/>
          </p:nvSpPr>
          <p:spPr>
            <a:xfrm>
              <a:off x="4762471" y="3523901"/>
              <a:ext cx="57595" cy="74816"/>
            </a:xfrm>
            <a:custGeom>
              <a:avLst/>
              <a:gdLst/>
              <a:ahLst/>
              <a:cxnLst/>
              <a:rect l="0" t="0" r="0" b="0"/>
              <a:pathLst>
                <a:path w="57595" h="74816">
                  <a:moveTo>
                    <a:pt x="0" y="0"/>
                  </a:moveTo>
                  <a:lnTo>
                    <a:pt x="9970" y="0"/>
                  </a:lnTo>
                  <a:lnTo>
                    <a:pt x="9970" y="45047"/>
                  </a:lnTo>
                  <a:cubicBezTo>
                    <a:pt x="9970" y="50330"/>
                    <a:pt x="10973" y="54737"/>
                    <a:pt x="12967" y="58242"/>
                  </a:cubicBezTo>
                  <a:cubicBezTo>
                    <a:pt x="15939" y="63526"/>
                    <a:pt x="20943" y="66180"/>
                    <a:pt x="27965" y="66180"/>
                  </a:cubicBezTo>
                  <a:cubicBezTo>
                    <a:pt x="36411" y="66180"/>
                    <a:pt x="42139" y="63322"/>
                    <a:pt x="45174" y="57594"/>
                  </a:cubicBezTo>
                  <a:cubicBezTo>
                    <a:pt x="46799" y="54496"/>
                    <a:pt x="47625" y="50305"/>
                    <a:pt x="47625" y="45047"/>
                  </a:cubicBezTo>
                  <a:lnTo>
                    <a:pt x="47625" y="0"/>
                  </a:lnTo>
                  <a:lnTo>
                    <a:pt x="57595" y="0"/>
                  </a:lnTo>
                  <a:lnTo>
                    <a:pt x="57595" y="40932"/>
                  </a:lnTo>
                  <a:cubicBezTo>
                    <a:pt x="57595" y="49885"/>
                    <a:pt x="56388" y="56782"/>
                    <a:pt x="53962" y="61620"/>
                  </a:cubicBezTo>
                  <a:cubicBezTo>
                    <a:pt x="49518" y="70409"/>
                    <a:pt x="41123" y="74816"/>
                    <a:pt x="28766" y="74816"/>
                  </a:cubicBezTo>
                  <a:cubicBezTo>
                    <a:pt x="16421" y="74816"/>
                    <a:pt x="8052" y="70409"/>
                    <a:pt x="3632" y="61620"/>
                  </a:cubicBezTo>
                  <a:cubicBezTo>
                    <a:pt x="1207" y="56782"/>
                    <a:pt x="0" y="49885"/>
                    <a:pt x="0" y="40932"/>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65" name="Shape 2303"/>
            <p:cNvSpPr/>
            <p:nvPr/>
          </p:nvSpPr>
          <p:spPr>
            <a:xfrm>
              <a:off x="4828554" y="3528812"/>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2"/>
                    <a:pt x="16840" y="59893"/>
                    <a:pt x="18098" y="60528"/>
                  </a:cubicBezTo>
                  <a:cubicBezTo>
                    <a:pt x="18796" y="60884"/>
                    <a:pt x="19952" y="61075"/>
                    <a:pt x="21577" y="61075"/>
                  </a:cubicBezTo>
                  <a:cubicBezTo>
                    <a:pt x="22009" y="61075"/>
                    <a:pt x="22466" y="61061"/>
                    <a:pt x="22962" y="61037"/>
                  </a:cubicBezTo>
                  <a:cubicBezTo>
                    <a:pt x="23457" y="61011"/>
                    <a:pt x="24041" y="60960"/>
                    <a:pt x="24702" y="60871"/>
                  </a:cubicBezTo>
                  <a:lnTo>
                    <a:pt x="24702" y="67970"/>
                  </a:lnTo>
                  <a:cubicBezTo>
                    <a:pt x="23673" y="68263"/>
                    <a:pt x="22606" y="68479"/>
                    <a:pt x="21501" y="68605"/>
                  </a:cubicBezTo>
                  <a:cubicBezTo>
                    <a:pt x="20396" y="68745"/>
                    <a:pt x="19190" y="68809"/>
                    <a:pt x="17907" y="68809"/>
                  </a:cubicBezTo>
                  <a:cubicBezTo>
                    <a:pt x="13741" y="68809"/>
                    <a:pt x="10909" y="67742"/>
                    <a:pt x="9423" y="65608"/>
                  </a:cubicBezTo>
                  <a:cubicBezTo>
                    <a:pt x="7938" y="63474"/>
                    <a:pt x="7188" y="60706"/>
                    <a:pt x="7188" y="57303"/>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66" name="Shape 149930"/>
            <p:cNvSpPr/>
            <p:nvPr/>
          </p:nvSpPr>
          <p:spPr>
            <a:xfrm>
              <a:off x="4862183" y="3543897"/>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67" name="Shape 149931"/>
            <p:cNvSpPr/>
            <p:nvPr/>
          </p:nvSpPr>
          <p:spPr>
            <a:xfrm>
              <a:off x="4862183" y="3523894"/>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68" name="Shape 149932"/>
            <p:cNvSpPr/>
            <p:nvPr/>
          </p:nvSpPr>
          <p:spPr>
            <a:xfrm>
              <a:off x="4885004" y="3523894"/>
              <a:ext cx="9144" cy="72873"/>
            </a:xfrm>
            <a:custGeom>
              <a:avLst/>
              <a:gdLst/>
              <a:ahLst/>
              <a:cxnLst/>
              <a:rect l="0" t="0" r="0" b="0"/>
              <a:pathLst>
                <a:path w="9144" h="72873">
                  <a:moveTo>
                    <a:pt x="0" y="0"/>
                  </a:moveTo>
                  <a:lnTo>
                    <a:pt x="9144" y="0"/>
                  </a:lnTo>
                  <a:lnTo>
                    <a:pt x="9144" y="72873"/>
                  </a:lnTo>
                  <a:lnTo>
                    <a:pt x="0" y="7287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69" name="Shape 149933"/>
            <p:cNvSpPr/>
            <p:nvPr/>
          </p:nvSpPr>
          <p:spPr>
            <a:xfrm>
              <a:off x="4907331" y="3543897"/>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70" name="Shape 149934"/>
            <p:cNvSpPr/>
            <p:nvPr/>
          </p:nvSpPr>
          <p:spPr>
            <a:xfrm>
              <a:off x="4907331" y="3523894"/>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71" name="Shape 2309"/>
            <p:cNvSpPr/>
            <p:nvPr/>
          </p:nvSpPr>
          <p:spPr>
            <a:xfrm>
              <a:off x="4924499" y="3528812"/>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2"/>
                    <a:pt x="16840" y="59893"/>
                    <a:pt x="18098" y="60528"/>
                  </a:cubicBezTo>
                  <a:cubicBezTo>
                    <a:pt x="18796" y="60884"/>
                    <a:pt x="19952" y="61075"/>
                    <a:pt x="21577" y="61075"/>
                  </a:cubicBezTo>
                  <a:cubicBezTo>
                    <a:pt x="22009" y="61075"/>
                    <a:pt x="22466" y="61061"/>
                    <a:pt x="22962" y="61037"/>
                  </a:cubicBezTo>
                  <a:cubicBezTo>
                    <a:pt x="23457" y="61011"/>
                    <a:pt x="24041" y="60960"/>
                    <a:pt x="24702" y="60871"/>
                  </a:cubicBezTo>
                  <a:lnTo>
                    <a:pt x="24702" y="67970"/>
                  </a:lnTo>
                  <a:cubicBezTo>
                    <a:pt x="23673" y="68263"/>
                    <a:pt x="22606" y="68479"/>
                    <a:pt x="21501" y="68605"/>
                  </a:cubicBezTo>
                  <a:cubicBezTo>
                    <a:pt x="20396" y="68745"/>
                    <a:pt x="19190" y="68809"/>
                    <a:pt x="17907" y="68809"/>
                  </a:cubicBezTo>
                  <a:cubicBezTo>
                    <a:pt x="13741" y="68809"/>
                    <a:pt x="10909" y="67742"/>
                    <a:pt x="9423" y="65608"/>
                  </a:cubicBezTo>
                  <a:cubicBezTo>
                    <a:pt x="7938" y="63474"/>
                    <a:pt x="7188" y="60706"/>
                    <a:pt x="7188" y="57303"/>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72" name="Shape 2310"/>
            <p:cNvSpPr/>
            <p:nvPr/>
          </p:nvSpPr>
          <p:spPr>
            <a:xfrm>
              <a:off x="4952645" y="3543644"/>
              <a:ext cx="48565" cy="74905"/>
            </a:xfrm>
            <a:custGeom>
              <a:avLst/>
              <a:gdLst/>
              <a:ahLst/>
              <a:cxnLst/>
              <a:rect l="0" t="0" r="0" b="0"/>
              <a:pathLst>
                <a:path w="48565" h="74905">
                  <a:moveTo>
                    <a:pt x="0" y="0"/>
                  </a:moveTo>
                  <a:lnTo>
                    <a:pt x="10122" y="0"/>
                  </a:lnTo>
                  <a:lnTo>
                    <a:pt x="24359" y="43282"/>
                  </a:lnTo>
                  <a:lnTo>
                    <a:pt x="38697" y="0"/>
                  </a:lnTo>
                  <a:lnTo>
                    <a:pt x="48565" y="0"/>
                  </a:lnTo>
                  <a:cubicBezTo>
                    <a:pt x="47308" y="3416"/>
                    <a:pt x="44514" y="11188"/>
                    <a:pt x="40183" y="23330"/>
                  </a:cubicBezTo>
                  <a:cubicBezTo>
                    <a:pt x="36944" y="32462"/>
                    <a:pt x="34227" y="39904"/>
                    <a:pt x="32055" y="45656"/>
                  </a:cubicBezTo>
                  <a:cubicBezTo>
                    <a:pt x="26899" y="59207"/>
                    <a:pt x="23266" y="67475"/>
                    <a:pt x="21146" y="70447"/>
                  </a:cubicBezTo>
                  <a:cubicBezTo>
                    <a:pt x="19037" y="73419"/>
                    <a:pt x="15392" y="74905"/>
                    <a:pt x="10236" y="74905"/>
                  </a:cubicBezTo>
                  <a:cubicBezTo>
                    <a:pt x="8992" y="74905"/>
                    <a:pt x="8014" y="74867"/>
                    <a:pt x="7341" y="74765"/>
                  </a:cubicBezTo>
                  <a:cubicBezTo>
                    <a:pt x="6667" y="74664"/>
                    <a:pt x="5829" y="74485"/>
                    <a:pt x="4839" y="74219"/>
                  </a:cubicBezTo>
                  <a:lnTo>
                    <a:pt x="4839" y="66078"/>
                  </a:lnTo>
                  <a:cubicBezTo>
                    <a:pt x="6388" y="66510"/>
                    <a:pt x="7506" y="66777"/>
                    <a:pt x="8204" y="66878"/>
                  </a:cubicBezTo>
                  <a:cubicBezTo>
                    <a:pt x="8903" y="66967"/>
                    <a:pt x="9512" y="67018"/>
                    <a:pt x="10046" y="67018"/>
                  </a:cubicBezTo>
                  <a:cubicBezTo>
                    <a:pt x="11697" y="67018"/>
                    <a:pt x="12903" y="66751"/>
                    <a:pt x="13678" y="66205"/>
                  </a:cubicBezTo>
                  <a:cubicBezTo>
                    <a:pt x="14453" y="65659"/>
                    <a:pt x="15113" y="64998"/>
                    <a:pt x="15634" y="64198"/>
                  </a:cubicBezTo>
                  <a:cubicBezTo>
                    <a:pt x="15799" y="63932"/>
                    <a:pt x="16396" y="62585"/>
                    <a:pt x="17412" y="60134"/>
                  </a:cubicBezTo>
                  <a:cubicBezTo>
                    <a:pt x="18440" y="57696"/>
                    <a:pt x="19177" y="55880"/>
                    <a:pt x="19647" y="5469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73" name="Shape 2311"/>
            <p:cNvSpPr/>
            <p:nvPr/>
          </p:nvSpPr>
          <p:spPr>
            <a:xfrm>
              <a:off x="5034677" y="3565700"/>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5"/>
                    <a:pt x="4686" y="28380"/>
                  </a:cubicBezTo>
                  <a:cubicBezTo>
                    <a:pt x="1562" y="25395"/>
                    <a:pt x="0" y="21649"/>
                    <a:pt x="0" y="17153"/>
                  </a:cubicBezTo>
                  <a:cubicBezTo>
                    <a:pt x="0" y="12238"/>
                    <a:pt x="1537" y="8416"/>
                    <a:pt x="4610" y="5711"/>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74" name="Shape 2312"/>
            <p:cNvSpPr/>
            <p:nvPr/>
          </p:nvSpPr>
          <p:spPr>
            <a:xfrm>
              <a:off x="5037458" y="35426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75" name="Shape 2313"/>
            <p:cNvSpPr/>
            <p:nvPr/>
          </p:nvSpPr>
          <p:spPr>
            <a:xfrm>
              <a:off x="5057048" y="3542353"/>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9"/>
                  </a:cubicBezTo>
                  <a:cubicBezTo>
                    <a:pt x="26791" y="48247"/>
                    <a:pt x="27324" y="48171"/>
                    <a:pt x="27883" y="48070"/>
                  </a:cubicBezTo>
                  <a:lnTo>
                    <a:pt x="27883" y="54673"/>
                  </a:lnTo>
                  <a:cubicBezTo>
                    <a:pt x="26498" y="55067"/>
                    <a:pt x="25432" y="55321"/>
                    <a:pt x="24708" y="55411"/>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5"/>
                  </a:lnTo>
                  <a:lnTo>
                    <a:pt x="0" y="23347"/>
                  </a:lnTo>
                  <a:lnTo>
                    <a:pt x="8579" y="22276"/>
                  </a:lnTo>
                  <a:cubicBezTo>
                    <a:pt x="10636" y="22010"/>
                    <a:pt x="12008" y="21146"/>
                    <a:pt x="12706" y="19698"/>
                  </a:cubicBezTo>
                  <a:cubicBezTo>
                    <a:pt x="13100" y="18898"/>
                    <a:pt x="13303" y="17755"/>
                    <a:pt x="13303" y="16256"/>
                  </a:cubicBezTo>
                  <a:cubicBezTo>
                    <a:pt x="13303" y="13208"/>
                    <a:pt x="12224" y="10985"/>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76" name="Shape 2314"/>
            <p:cNvSpPr/>
            <p:nvPr/>
          </p:nvSpPr>
          <p:spPr>
            <a:xfrm>
              <a:off x="5093909" y="3542451"/>
              <a:ext cx="25845" cy="54331"/>
            </a:xfrm>
            <a:custGeom>
              <a:avLst/>
              <a:gdLst/>
              <a:ahLst/>
              <a:cxnLst/>
              <a:rect l="0" t="0" r="0" b="0"/>
              <a:pathLst>
                <a:path w="25845" h="54331">
                  <a:moveTo>
                    <a:pt x="22974" y="0"/>
                  </a:moveTo>
                  <a:cubicBezTo>
                    <a:pt x="23139" y="0"/>
                    <a:pt x="23419" y="26"/>
                    <a:pt x="23813" y="50"/>
                  </a:cubicBezTo>
                  <a:cubicBezTo>
                    <a:pt x="24206" y="89"/>
                    <a:pt x="24879" y="153"/>
                    <a:pt x="25845" y="254"/>
                  </a:cubicBezTo>
                  <a:lnTo>
                    <a:pt x="25845" y="9678"/>
                  </a:lnTo>
                  <a:cubicBezTo>
                    <a:pt x="25324" y="9575"/>
                    <a:pt x="24828" y="9513"/>
                    <a:pt x="24384" y="9474"/>
                  </a:cubicBezTo>
                  <a:cubicBezTo>
                    <a:pt x="23940" y="9449"/>
                    <a:pt x="23444" y="9423"/>
                    <a:pt x="22923" y="9423"/>
                  </a:cubicBezTo>
                  <a:cubicBezTo>
                    <a:pt x="18428" y="9423"/>
                    <a:pt x="14961" y="10871"/>
                    <a:pt x="12548" y="13767"/>
                  </a:cubicBezTo>
                  <a:cubicBezTo>
                    <a:pt x="10135" y="16663"/>
                    <a:pt x="8928" y="19989"/>
                    <a:pt x="8928" y="23761"/>
                  </a:cubicBezTo>
                  <a:lnTo>
                    <a:pt x="8928" y="54331"/>
                  </a:lnTo>
                  <a:lnTo>
                    <a:pt x="0" y="54331"/>
                  </a:lnTo>
                  <a:lnTo>
                    <a:pt x="0" y="1194"/>
                  </a:lnTo>
                  <a:lnTo>
                    <a:pt x="8484" y="1194"/>
                  </a:lnTo>
                  <a:lnTo>
                    <a:pt x="8484" y="10376"/>
                  </a:lnTo>
                  <a:cubicBezTo>
                    <a:pt x="9182" y="8585"/>
                    <a:pt x="10884" y="6414"/>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77" name="Shape 2315"/>
            <p:cNvSpPr/>
            <p:nvPr/>
          </p:nvSpPr>
          <p:spPr>
            <a:xfrm>
              <a:off x="5124472" y="3542689"/>
              <a:ext cx="24403" cy="55971"/>
            </a:xfrm>
            <a:custGeom>
              <a:avLst/>
              <a:gdLst/>
              <a:ahLst/>
              <a:cxnLst/>
              <a:rect l="0" t="0" r="0" b="0"/>
              <a:pathLst>
                <a:path w="24403" h="55971">
                  <a:moveTo>
                    <a:pt x="24403" y="0"/>
                  </a:moveTo>
                  <a:lnTo>
                    <a:pt x="24403" y="7569"/>
                  </a:lnTo>
                  <a:lnTo>
                    <a:pt x="24384" y="7559"/>
                  </a:lnTo>
                  <a:cubicBezTo>
                    <a:pt x="20307" y="7559"/>
                    <a:pt x="16904" y="9032"/>
                    <a:pt x="14148" y="11992"/>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50"/>
                    <a:pt x="19380" y="48288"/>
                    <a:pt x="24333" y="48288"/>
                  </a:cubicBezTo>
                  <a:lnTo>
                    <a:pt x="24403" y="48258"/>
                  </a:lnTo>
                  <a:lnTo>
                    <a:pt x="24403" y="55880"/>
                  </a:lnTo>
                  <a:lnTo>
                    <a:pt x="23559" y="55971"/>
                  </a:lnTo>
                  <a:cubicBezTo>
                    <a:pt x="16993" y="55971"/>
                    <a:pt x="11418" y="53571"/>
                    <a:pt x="6845" y="48757"/>
                  </a:cubicBezTo>
                  <a:cubicBezTo>
                    <a:pt x="2274" y="43945"/>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78" name="Shape 2316"/>
            <p:cNvSpPr/>
            <p:nvPr/>
          </p:nvSpPr>
          <p:spPr>
            <a:xfrm>
              <a:off x="5148875" y="3580105"/>
              <a:ext cx="23070" cy="18463"/>
            </a:xfrm>
            <a:custGeom>
              <a:avLst/>
              <a:gdLst/>
              <a:ahLst/>
              <a:cxnLst/>
              <a:rect l="0" t="0" r="0" b="0"/>
              <a:pathLst>
                <a:path w="23070" h="18463">
                  <a:moveTo>
                    <a:pt x="14294" y="0"/>
                  </a:moveTo>
                  <a:lnTo>
                    <a:pt x="23070" y="0"/>
                  </a:lnTo>
                  <a:cubicBezTo>
                    <a:pt x="22841" y="1956"/>
                    <a:pt x="22066" y="4128"/>
                    <a:pt x="20758" y="6528"/>
                  </a:cubicBezTo>
                  <a:cubicBezTo>
                    <a:pt x="19450" y="8928"/>
                    <a:pt x="18002" y="10884"/>
                    <a:pt x="16389" y="12409"/>
                  </a:cubicBezTo>
                  <a:cubicBezTo>
                    <a:pt x="13697" y="15049"/>
                    <a:pt x="10370" y="16841"/>
                    <a:pt x="6395" y="17768"/>
                  </a:cubicBezTo>
                  <a:lnTo>
                    <a:pt x="0" y="18463"/>
                  </a:lnTo>
                  <a:lnTo>
                    <a:pt x="0" y="10842"/>
                  </a:lnTo>
                  <a:lnTo>
                    <a:pt x="11004" y="6236"/>
                  </a:lnTo>
                  <a:cubicBezTo>
                    <a:pt x="12554" y="4432"/>
                    <a:pt x="13646" y="2363"/>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79" name="Shape 2317"/>
            <p:cNvSpPr/>
            <p:nvPr/>
          </p:nvSpPr>
          <p:spPr>
            <a:xfrm>
              <a:off x="5148875" y="3542450"/>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80" name="Shape 2318"/>
            <p:cNvSpPr/>
            <p:nvPr/>
          </p:nvSpPr>
          <p:spPr>
            <a:xfrm>
              <a:off x="5181520" y="3565700"/>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5"/>
                    <a:pt x="4686" y="28380"/>
                  </a:cubicBezTo>
                  <a:cubicBezTo>
                    <a:pt x="1562" y="25395"/>
                    <a:pt x="0" y="21649"/>
                    <a:pt x="0" y="17153"/>
                  </a:cubicBezTo>
                  <a:cubicBezTo>
                    <a:pt x="0" y="12238"/>
                    <a:pt x="1537" y="8416"/>
                    <a:pt x="4610" y="5711"/>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81" name="Shape 2319"/>
            <p:cNvSpPr/>
            <p:nvPr/>
          </p:nvSpPr>
          <p:spPr>
            <a:xfrm>
              <a:off x="5184302" y="35426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82" name="Shape 2320"/>
            <p:cNvSpPr/>
            <p:nvPr/>
          </p:nvSpPr>
          <p:spPr>
            <a:xfrm>
              <a:off x="5203892" y="3542353"/>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9"/>
                  </a:cubicBezTo>
                  <a:cubicBezTo>
                    <a:pt x="26791" y="48247"/>
                    <a:pt x="27324" y="48171"/>
                    <a:pt x="27883" y="48070"/>
                  </a:cubicBezTo>
                  <a:lnTo>
                    <a:pt x="27883" y="54673"/>
                  </a:lnTo>
                  <a:cubicBezTo>
                    <a:pt x="26498" y="55067"/>
                    <a:pt x="25432" y="55321"/>
                    <a:pt x="24708" y="55411"/>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5"/>
                  </a:lnTo>
                  <a:lnTo>
                    <a:pt x="0" y="23347"/>
                  </a:lnTo>
                  <a:lnTo>
                    <a:pt x="8579" y="22276"/>
                  </a:lnTo>
                  <a:cubicBezTo>
                    <a:pt x="10636" y="22010"/>
                    <a:pt x="12008" y="21146"/>
                    <a:pt x="12706" y="19698"/>
                  </a:cubicBezTo>
                  <a:cubicBezTo>
                    <a:pt x="13100" y="18898"/>
                    <a:pt x="13303" y="17755"/>
                    <a:pt x="13303" y="16256"/>
                  </a:cubicBezTo>
                  <a:cubicBezTo>
                    <a:pt x="13303" y="13208"/>
                    <a:pt x="12224" y="10985"/>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83" name="Shape 2321"/>
            <p:cNvSpPr/>
            <p:nvPr/>
          </p:nvSpPr>
          <p:spPr>
            <a:xfrm>
              <a:off x="3073400" y="3088776"/>
              <a:ext cx="0" cy="474129"/>
            </a:xfrm>
            <a:custGeom>
              <a:avLst/>
              <a:gdLst/>
              <a:ahLst/>
              <a:cxnLst/>
              <a:rect l="0" t="0" r="0" b="0"/>
              <a:pathLst>
                <a:path h="474129">
                  <a:moveTo>
                    <a:pt x="0" y="0"/>
                  </a:moveTo>
                  <a:lnTo>
                    <a:pt x="0" y="474129"/>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284" name="Shape 2322"/>
            <p:cNvSpPr/>
            <p:nvPr/>
          </p:nvSpPr>
          <p:spPr>
            <a:xfrm>
              <a:off x="3073400" y="3088776"/>
              <a:ext cx="0" cy="474129"/>
            </a:xfrm>
            <a:custGeom>
              <a:avLst/>
              <a:gdLst/>
              <a:ahLst/>
              <a:cxnLst/>
              <a:rect l="0" t="0" r="0" b="0"/>
              <a:pathLst>
                <a:path h="474129">
                  <a:moveTo>
                    <a:pt x="0" y="0"/>
                  </a:moveTo>
                  <a:lnTo>
                    <a:pt x="0" y="474129"/>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285" name="Shape 2323"/>
            <p:cNvSpPr/>
            <p:nvPr/>
          </p:nvSpPr>
          <p:spPr>
            <a:xfrm>
              <a:off x="3106986" y="3523904"/>
              <a:ext cx="29642" cy="72872"/>
            </a:xfrm>
            <a:custGeom>
              <a:avLst/>
              <a:gdLst/>
              <a:ahLst/>
              <a:cxnLst/>
              <a:rect l="0" t="0" r="0" b="0"/>
              <a:pathLst>
                <a:path w="29642" h="72872">
                  <a:moveTo>
                    <a:pt x="0" y="0"/>
                  </a:moveTo>
                  <a:lnTo>
                    <a:pt x="29121" y="0"/>
                  </a:lnTo>
                  <a:lnTo>
                    <a:pt x="29642" y="105"/>
                  </a:lnTo>
                  <a:lnTo>
                    <a:pt x="29642" y="9611"/>
                  </a:lnTo>
                  <a:lnTo>
                    <a:pt x="27089" y="8483"/>
                  </a:lnTo>
                  <a:lnTo>
                    <a:pt x="9970" y="8483"/>
                  </a:lnTo>
                  <a:lnTo>
                    <a:pt x="9970" y="64439"/>
                  </a:lnTo>
                  <a:lnTo>
                    <a:pt x="27191" y="64439"/>
                  </a:lnTo>
                  <a:lnTo>
                    <a:pt x="29642" y="64122"/>
                  </a:lnTo>
                  <a:lnTo>
                    <a:pt x="29642" y="72712"/>
                  </a:lnTo>
                  <a:lnTo>
                    <a:pt x="29032" y="72872"/>
                  </a:lnTo>
                  <a:lnTo>
                    <a:pt x="0" y="72872"/>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86" name="Shape 2324"/>
            <p:cNvSpPr/>
            <p:nvPr/>
          </p:nvSpPr>
          <p:spPr>
            <a:xfrm>
              <a:off x="3136628" y="3524009"/>
              <a:ext cx="29794" cy="72606"/>
            </a:xfrm>
            <a:custGeom>
              <a:avLst/>
              <a:gdLst/>
              <a:ahLst/>
              <a:cxnLst/>
              <a:rect l="0" t="0" r="0" b="0"/>
              <a:pathLst>
                <a:path w="29794" h="72606">
                  <a:moveTo>
                    <a:pt x="0" y="0"/>
                  </a:moveTo>
                  <a:lnTo>
                    <a:pt x="12652" y="2561"/>
                  </a:lnTo>
                  <a:cubicBezTo>
                    <a:pt x="16488" y="4339"/>
                    <a:pt x="19768" y="7006"/>
                    <a:pt x="22492" y="10562"/>
                  </a:cubicBezTo>
                  <a:cubicBezTo>
                    <a:pt x="27356" y="16976"/>
                    <a:pt x="29794" y="25193"/>
                    <a:pt x="29794" y="35213"/>
                  </a:cubicBezTo>
                  <a:cubicBezTo>
                    <a:pt x="29794" y="42947"/>
                    <a:pt x="28346" y="49945"/>
                    <a:pt x="25476" y="56193"/>
                  </a:cubicBezTo>
                  <a:cubicBezTo>
                    <a:pt x="22949" y="61718"/>
                    <a:pt x="19510" y="65861"/>
                    <a:pt x="15162" y="68624"/>
                  </a:cubicBezTo>
                  <a:lnTo>
                    <a:pt x="0" y="72606"/>
                  </a:lnTo>
                  <a:lnTo>
                    <a:pt x="0" y="64017"/>
                  </a:lnTo>
                  <a:lnTo>
                    <a:pt x="5601" y="63293"/>
                  </a:lnTo>
                  <a:cubicBezTo>
                    <a:pt x="9347" y="61997"/>
                    <a:pt x="12421" y="59520"/>
                    <a:pt x="14821" y="55850"/>
                  </a:cubicBezTo>
                  <a:cubicBezTo>
                    <a:pt x="16726" y="52904"/>
                    <a:pt x="18098" y="49132"/>
                    <a:pt x="18948" y="44534"/>
                  </a:cubicBezTo>
                  <a:cubicBezTo>
                    <a:pt x="19431" y="41791"/>
                    <a:pt x="19672" y="39252"/>
                    <a:pt x="19672" y="36902"/>
                  </a:cubicBezTo>
                  <a:cubicBezTo>
                    <a:pt x="19672" y="27873"/>
                    <a:pt x="17920" y="20862"/>
                    <a:pt x="14402" y="15871"/>
                  </a:cubicBezTo>
                  <a:lnTo>
                    <a:pt x="0" y="9506"/>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87" name="Shape 2325"/>
            <p:cNvSpPr/>
            <p:nvPr/>
          </p:nvSpPr>
          <p:spPr>
            <a:xfrm>
              <a:off x="3175697" y="3542689"/>
              <a:ext cx="24403" cy="55971"/>
            </a:xfrm>
            <a:custGeom>
              <a:avLst/>
              <a:gdLst/>
              <a:ahLst/>
              <a:cxnLst/>
              <a:rect l="0" t="0" r="0" b="0"/>
              <a:pathLst>
                <a:path w="24403" h="55971">
                  <a:moveTo>
                    <a:pt x="24403" y="0"/>
                  </a:moveTo>
                  <a:lnTo>
                    <a:pt x="24403" y="7569"/>
                  </a:lnTo>
                  <a:lnTo>
                    <a:pt x="24384" y="7559"/>
                  </a:lnTo>
                  <a:cubicBezTo>
                    <a:pt x="20307" y="7559"/>
                    <a:pt x="16904" y="9032"/>
                    <a:pt x="14148" y="11992"/>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50"/>
                    <a:pt x="19380" y="48288"/>
                    <a:pt x="24333" y="48288"/>
                  </a:cubicBezTo>
                  <a:lnTo>
                    <a:pt x="24403" y="48258"/>
                  </a:lnTo>
                  <a:lnTo>
                    <a:pt x="24403" y="55880"/>
                  </a:lnTo>
                  <a:lnTo>
                    <a:pt x="23559" y="55971"/>
                  </a:lnTo>
                  <a:cubicBezTo>
                    <a:pt x="16993" y="55971"/>
                    <a:pt x="11418" y="53571"/>
                    <a:pt x="6845" y="48757"/>
                  </a:cubicBezTo>
                  <a:cubicBezTo>
                    <a:pt x="2274" y="43945"/>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88" name="Shape 2326"/>
            <p:cNvSpPr/>
            <p:nvPr/>
          </p:nvSpPr>
          <p:spPr>
            <a:xfrm>
              <a:off x="3200101" y="3580105"/>
              <a:ext cx="23070" cy="18463"/>
            </a:xfrm>
            <a:custGeom>
              <a:avLst/>
              <a:gdLst/>
              <a:ahLst/>
              <a:cxnLst/>
              <a:rect l="0" t="0" r="0" b="0"/>
              <a:pathLst>
                <a:path w="23070" h="18463">
                  <a:moveTo>
                    <a:pt x="14294" y="0"/>
                  </a:moveTo>
                  <a:lnTo>
                    <a:pt x="23070" y="0"/>
                  </a:lnTo>
                  <a:cubicBezTo>
                    <a:pt x="22841" y="1956"/>
                    <a:pt x="22066" y="4128"/>
                    <a:pt x="20758" y="6528"/>
                  </a:cubicBezTo>
                  <a:cubicBezTo>
                    <a:pt x="19450" y="8928"/>
                    <a:pt x="18002" y="10884"/>
                    <a:pt x="16389" y="12409"/>
                  </a:cubicBezTo>
                  <a:cubicBezTo>
                    <a:pt x="13697" y="15049"/>
                    <a:pt x="10370" y="16841"/>
                    <a:pt x="6395" y="17768"/>
                  </a:cubicBezTo>
                  <a:lnTo>
                    <a:pt x="0" y="18463"/>
                  </a:lnTo>
                  <a:lnTo>
                    <a:pt x="0" y="10842"/>
                  </a:lnTo>
                  <a:lnTo>
                    <a:pt x="11004" y="6236"/>
                  </a:lnTo>
                  <a:cubicBezTo>
                    <a:pt x="12554" y="4432"/>
                    <a:pt x="13646" y="2363"/>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89" name="Shape 2327"/>
            <p:cNvSpPr/>
            <p:nvPr/>
          </p:nvSpPr>
          <p:spPr>
            <a:xfrm>
              <a:off x="3200101" y="3542450"/>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90" name="Shape 2328"/>
            <p:cNvSpPr/>
            <p:nvPr/>
          </p:nvSpPr>
          <p:spPr>
            <a:xfrm>
              <a:off x="3234488" y="3523657"/>
              <a:ext cx="22961" cy="74557"/>
            </a:xfrm>
            <a:custGeom>
              <a:avLst/>
              <a:gdLst/>
              <a:ahLst/>
              <a:cxnLst/>
              <a:rect l="0" t="0" r="0" b="0"/>
              <a:pathLst>
                <a:path w="22961" h="74557">
                  <a:moveTo>
                    <a:pt x="0" y="0"/>
                  </a:moveTo>
                  <a:lnTo>
                    <a:pt x="8674" y="0"/>
                  </a:lnTo>
                  <a:lnTo>
                    <a:pt x="8674" y="26441"/>
                  </a:lnTo>
                  <a:cubicBezTo>
                    <a:pt x="10630" y="23888"/>
                    <a:pt x="12967" y="21945"/>
                    <a:pt x="15697" y="20612"/>
                  </a:cubicBezTo>
                  <a:lnTo>
                    <a:pt x="22961" y="18957"/>
                  </a:lnTo>
                  <a:lnTo>
                    <a:pt x="22961" y="26811"/>
                  </a:lnTo>
                  <a:lnTo>
                    <a:pt x="12776" y="31102"/>
                  </a:lnTo>
                  <a:cubicBezTo>
                    <a:pt x="9715" y="34112"/>
                    <a:pt x="8179" y="39065"/>
                    <a:pt x="8179" y="45986"/>
                  </a:cubicBezTo>
                  <a:cubicBezTo>
                    <a:pt x="8179" y="50978"/>
                    <a:pt x="8814" y="55029"/>
                    <a:pt x="10071" y="58141"/>
                  </a:cubicBezTo>
                  <a:lnTo>
                    <a:pt x="22961" y="66713"/>
                  </a:lnTo>
                  <a:lnTo>
                    <a:pt x="22961" y="74557"/>
                  </a:lnTo>
                  <a:lnTo>
                    <a:pt x="13551" y="71882"/>
                  </a:lnTo>
                  <a:cubicBezTo>
                    <a:pt x="11900" y="70714"/>
                    <a:pt x="10122" y="68872"/>
                    <a:pt x="8229" y="66319"/>
                  </a:cubicBezTo>
                  <a:lnTo>
                    <a:pt x="8229" y="73113"/>
                  </a:lnTo>
                  <a:lnTo>
                    <a:pt x="0" y="7311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91" name="Shape 2329"/>
            <p:cNvSpPr/>
            <p:nvPr/>
          </p:nvSpPr>
          <p:spPr>
            <a:xfrm>
              <a:off x="3257450" y="3542250"/>
              <a:ext cx="23965" cy="56210"/>
            </a:xfrm>
            <a:custGeom>
              <a:avLst/>
              <a:gdLst/>
              <a:ahLst/>
              <a:cxnLst/>
              <a:rect l="0" t="0" r="0" b="0"/>
              <a:pathLst>
                <a:path w="23965" h="56210">
                  <a:moveTo>
                    <a:pt x="1600" y="0"/>
                  </a:moveTo>
                  <a:cubicBezTo>
                    <a:pt x="8243" y="0"/>
                    <a:pt x="13627" y="2286"/>
                    <a:pt x="17768" y="6832"/>
                  </a:cubicBezTo>
                  <a:cubicBezTo>
                    <a:pt x="21895" y="11367"/>
                    <a:pt x="23965" y="18085"/>
                    <a:pt x="23965" y="26950"/>
                  </a:cubicBezTo>
                  <a:cubicBezTo>
                    <a:pt x="23965" y="35344"/>
                    <a:pt x="21920" y="42316"/>
                    <a:pt x="17831" y="47879"/>
                  </a:cubicBezTo>
                  <a:cubicBezTo>
                    <a:pt x="13754" y="53429"/>
                    <a:pt x="8090" y="56210"/>
                    <a:pt x="864" y="56210"/>
                  </a:cubicBezTo>
                  <a:lnTo>
                    <a:pt x="0" y="55964"/>
                  </a:lnTo>
                  <a:lnTo>
                    <a:pt x="0" y="48120"/>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3" y="7988"/>
                    <a:pt x="546" y="7988"/>
                  </a:cubicBezTo>
                  <a:lnTo>
                    <a:pt x="0" y="8218"/>
                  </a:lnTo>
                  <a:lnTo>
                    <a:pt x="0" y="364"/>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92" name="Shape 2330"/>
            <p:cNvSpPr/>
            <p:nvPr/>
          </p:nvSpPr>
          <p:spPr>
            <a:xfrm>
              <a:off x="3291529" y="3543644"/>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6"/>
                    <a:pt x="19037" y="46686"/>
                  </a:cubicBezTo>
                  <a:cubicBezTo>
                    <a:pt x="25095" y="46686"/>
                    <a:pt x="29210" y="43904"/>
                    <a:pt x="31407" y="38354"/>
                  </a:cubicBezTo>
                  <a:cubicBezTo>
                    <a:pt x="32601" y="35369"/>
                    <a:pt x="33198" y="31280"/>
                    <a:pt x="33198" y="26098"/>
                  </a:cubicBezTo>
                  <a:lnTo>
                    <a:pt x="33198" y="0"/>
                  </a:lnTo>
                  <a:lnTo>
                    <a:pt x="42126" y="0"/>
                  </a:lnTo>
                  <a:lnTo>
                    <a:pt x="42126" y="53137"/>
                  </a:lnTo>
                  <a:lnTo>
                    <a:pt x="33693" y="53137"/>
                  </a:lnTo>
                  <a:lnTo>
                    <a:pt x="33782" y="45288"/>
                  </a:lnTo>
                  <a:cubicBezTo>
                    <a:pt x="32651" y="47307"/>
                    <a:pt x="31242" y="49009"/>
                    <a:pt x="29553" y="50406"/>
                  </a:cubicBezTo>
                  <a:cubicBezTo>
                    <a:pt x="26213" y="53175"/>
                    <a:pt x="22149" y="54572"/>
                    <a:pt x="17373" y="54572"/>
                  </a:cubicBezTo>
                  <a:cubicBezTo>
                    <a:pt x="9944" y="54572"/>
                    <a:pt x="4889" y="52045"/>
                    <a:pt x="2197" y="46977"/>
                  </a:cubicBezTo>
                  <a:cubicBezTo>
                    <a:pt x="736"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93" name="Shape 2331"/>
            <p:cNvSpPr/>
            <p:nvPr/>
          </p:nvSpPr>
          <p:spPr>
            <a:xfrm>
              <a:off x="3346351" y="3603372"/>
              <a:ext cx="22054" cy="15875"/>
            </a:xfrm>
            <a:custGeom>
              <a:avLst/>
              <a:gdLst/>
              <a:ahLst/>
              <a:cxnLst/>
              <a:rect l="0" t="0" r="0" b="0"/>
              <a:pathLst>
                <a:path w="22054" h="15875">
                  <a:moveTo>
                    <a:pt x="0" y="0"/>
                  </a:moveTo>
                  <a:lnTo>
                    <a:pt x="9080" y="0"/>
                  </a:lnTo>
                  <a:cubicBezTo>
                    <a:pt x="9499" y="2387"/>
                    <a:pt x="10363" y="4216"/>
                    <a:pt x="11646" y="5512"/>
                  </a:cubicBezTo>
                  <a:cubicBezTo>
                    <a:pt x="13653" y="7493"/>
                    <a:pt x="16802" y="8483"/>
                    <a:pt x="21120" y="8483"/>
                  </a:cubicBezTo>
                  <a:lnTo>
                    <a:pt x="22054" y="7978"/>
                  </a:lnTo>
                  <a:lnTo>
                    <a:pt x="22054" y="15638"/>
                  </a:lnTo>
                  <a:lnTo>
                    <a:pt x="20917" y="15875"/>
                  </a:lnTo>
                  <a:cubicBezTo>
                    <a:pt x="15215" y="15875"/>
                    <a:pt x="10414" y="14592"/>
                    <a:pt x="6528" y="12040"/>
                  </a:cubicBezTo>
                  <a:cubicBezTo>
                    <a:pt x="2642" y="9474"/>
                    <a:pt x="470" y="5461"/>
                    <a:pt x="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94" name="Shape 2332"/>
            <p:cNvSpPr/>
            <p:nvPr/>
          </p:nvSpPr>
          <p:spPr>
            <a:xfrm>
              <a:off x="3344713" y="3542704"/>
              <a:ext cx="23692" cy="54724"/>
            </a:xfrm>
            <a:custGeom>
              <a:avLst/>
              <a:gdLst/>
              <a:ahLst/>
              <a:cxnLst/>
              <a:rect l="0" t="0" r="0" b="0"/>
              <a:pathLst>
                <a:path w="23692" h="54724">
                  <a:moveTo>
                    <a:pt x="22187" y="0"/>
                  </a:moveTo>
                  <a:lnTo>
                    <a:pt x="23692" y="426"/>
                  </a:lnTo>
                  <a:lnTo>
                    <a:pt x="23692" y="7986"/>
                  </a:lnTo>
                  <a:lnTo>
                    <a:pt x="10998" y="16713"/>
                  </a:lnTo>
                  <a:cubicBezTo>
                    <a:pt x="9792" y="19862"/>
                    <a:pt x="9182" y="23978"/>
                    <a:pt x="9182" y="29070"/>
                  </a:cubicBezTo>
                  <a:cubicBezTo>
                    <a:pt x="9182" y="35051"/>
                    <a:pt x="10389" y="39611"/>
                    <a:pt x="12802" y="42735"/>
                  </a:cubicBezTo>
                  <a:cubicBezTo>
                    <a:pt x="15227" y="45859"/>
                    <a:pt x="18478" y="47421"/>
                    <a:pt x="22555" y="47421"/>
                  </a:cubicBezTo>
                  <a:lnTo>
                    <a:pt x="23692" y="46689"/>
                  </a:lnTo>
                  <a:lnTo>
                    <a:pt x="23692" y="54282"/>
                  </a:lnTo>
                  <a:lnTo>
                    <a:pt x="21488" y="54724"/>
                  </a:lnTo>
                  <a:cubicBezTo>
                    <a:pt x="15761" y="54724"/>
                    <a:pt x="10744" y="52679"/>
                    <a:pt x="6452" y="48590"/>
                  </a:cubicBezTo>
                  <a:cubicBezTo>
                    <a:pt x="2146" y="44500"/>
                    <a:pt x="0" y="37757"/>
                    <a:pt x="0" y="28321"/>
                  </a:cubicBezTo>
                  <a:cubicBezTo>
                    <a:pt x="0" y="19431"/>
                    <a:pt x="2159" y="12484"/>
                    <a:pt x="6502" y="7493"/>
                  </a:cubicBezTo>
                  <a:cubicBezTo>
                    <a:pt x="10833" y="2501"/>
                    <a:pt x="16065" y="0"/>
                    <a:pt x="2218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95" name="Shape 2333"/>
            <p:cNvSpPr/>
            <p:nvPr/>
          </p:nvSpPr>
          <p:spPr>
            <a:xfrm>
              <a:off x="3368405" y="3543130"/>
              <a:ext cx="22739" cy="75880"/>
            </a:xfrm>
            <a:custGeom>
              <a:avLst/>
              <a:gdLst/>
              <a:ahLst/>
              <a:cxnLst/>
              <a:rect l="0" t="0" r="0" b="0"/>
              <a:pathLst>
                <a:path w="22739" h="75880">
                  <a:moveTo>
                    <a:pt x="0" y="0"/>
                  </a:moveTo>
                  <a:lnTo>
                    <a:pt x="9366" y="2647"/>
                  </a:lnTo>
                  <a:cubicBezTo>
                    <a:pt x="11042" y="3803"/>
                    <a:pt x="12757" y="5492"/>
                    <a:pt x="14510" y="7715"/>
                  </a:cubicBezTo>
                  <a:lnTo>
                    <a:pt x="14510" y="1009"/>
                  </a:lnTo>
                  <a:lnTo>
                    <a:pt x="22739" y="1009"/>
                  </a:lnTo>
                  <a:lnTo>
                    <a:pt x="22739" y="49333"/>
                  </a:lnTo>
                  <a:cubicBezTo>
                    <a:pt x="22739" y="56076"/>
                    <a:pt x="21749" y="61410"/>
                    <a:pt x="19780" y="65309"/>
                  </a:cubicBezTo>
                  <a:cubicBezTo>
                    <a:pt x="17932" y="68916"/>
                    <a:pt x="15265" y="71618"/>
                    <a:pt x="11779" y="73418"/>
                  </a:cubicBezTo>
                  <a:lnTo>
                    <a:pt x="0" y="75880"/>
                  </a:lnTo>
                  <a:lnTo>
                    <a:pt x="0" y="68220"/>
                  </a:lnTo>
                  <a:lnTo>
                    <a:pt x="12440" y="61487"/>
                  </a:lnTo>
                  <a:cubicBezTo>
                    <a:pt x="13684" y="58642"/>
                    <a:pt x="14256" y="53562"/>
                    <a:pt x="14167" y="46259"/>
                  </a:cubicBezTo>
                  <a:cubicBezTo>
                    <a:pt x="12376" y="48964"/>
                    <a:pt x="10242" y="50984"/>
                    <a:pt x="7741" y="52305"/>
                  </a:cubicBezTo>
                  <a:lnTo>
                    <a:pt x="0" y="53856"/>
                  </a:lnTo>
                  <a:lnTo>
                    <a:pt x="0" y="46264"/>
                  </a:lnTo>
                  <a:lnTo>
                    <a:pt x="12338" y="38322"/>
                  </a:lnTo>
                  <a:cubicBezTo>
                    <a:pt x="13786" y="35045"/>
                    <a:pt x="14510" y="31222"/>
                    <a:pt x="14510" y="26853"/>
                  </a:cubicBezTo>
                  <a:cubicBezTo>
                    <a:pt x="14510" y="20275"/>
                    <a:pt x="13151" y="15398"/>
                    <a:pt x="10458" y="12223"/>
                  </a:cubicBezTo>
                  <a:cubicBezTo>
                    <a:pt x="7766" y="9048"/>
                    <a:pt x="4324" y="7461"/>
                    <a:pt x="146" y="7461"/>
                  </a:cubicBezTo>
                  <a:lnTo>
                    <a:pt x="0" y="7561"/>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96" name="Shape 2334"/>
            <p:cNvSpPr/>
            <p:nvPr/>
          </p:nvSpPr>
          <p:spPr>
            <a:xfrm>
              <a:off x="3430489" y="3565700"/>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5"/>
                    <a:pt x="4686" y="28380"/>
                  </a:cubicBezTo>
                  <a:cubicBezTo>
                    <a:pt x="1562" y="25395"/>
                    <a:pt x="0" y="21649"/>
                    <a:pt x="0" y="17153"/>
                  </a:cubicBezTo>
                  <a:cubicBezTo>
                    <a:pt x="0" y="12238"/>
                    <a:pt x="1537" y="8416"/>
                    <a:pt x="4610" y="5711"/>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97" name="Shape 2335"/>
            <p:cNvSpPr/>
            <p:nvPr/>
          </p:nvSpPr>
          <p:spPr>
            <a:xfrm>
              <a:off x="3433270" y="35426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98" name="Shape 2336"/>
            <p:cNvSpPr/>
            <p:nvPr/>
          </p:nvSpPr>
          <p:spPr>
            <a:xfrm>
              <a:off x="3452860" y="3542353"/>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9"/>
                  </a:cubicBezTo>
                  <a:cubicBezTo>
                    <a:pt x="26791" y="48247"/>
                    <a:pt x="27324" y="48171"/>
                    <a:pt x="27883" y="48070"/>
                  </a:cubicBezTo>
                  <a:lnTo>
                    <a:pt x="27883" y="54673"/>
                  </a:lnTo>
                  <a:cubicBezTo>
                    <a:pt x="26498" y="55067"/>
                    <a:pt x="25432" y="55321"/>
                    <a:pt x="24708" y="55411"/>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5"/>
                  </a:lnTo>
                  <a:lnTo>
                    <a:pt x="0" y="23347"/>
                  </a:lnTo>
                  <a:lnTo>
                    <a:pt x="8579" y="22276"/>
                  </a:lnTo>
                  <a:cubicBezTo>
                    <a:pt x="10636" y="22010"/>
                    <a:pt x="12008" y="21146"/>
                    <a:pt x="12706" y="19698"/>
                  </a:cubicBezTo>
                  <a:cubicBezTo>
                    <a:pt x="13100" y="18898"/>
                    <a:pt x="13303" y="17755"/>
                    <a:pt x="13303" y="16256"/>
                  </a:cubicBezTo>
                  <a:cubicBezTo>
                    <a:pt x="13303" y="13208"/>
                    <a:pt x="12224" y="10985"/>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299" name="Shape 2337"/>
            <p:cNvSpPr/>
            <p:nvPr/>
          </p:nvSpPr>
          <p:spPr>
            <a:xfrm>
              <a:off x="3489721" y="3542451"/>
              <a:ext cx="25845" cy="54331"/>
            </a:xfrm>
            <a:custGeom>
              <a:avLst/>
              <a:gdLst/>
              <a:ahLst/>
              <a:cxnLst/>
              <a:rect l="0" t="0" r="0" b="0"/>
              <a:pathLst>
                <a:path w="25845" h="54331">
                  <a:moveTo>
                    <a:pt x="22974" y="0"/>
                  </a:moveTo>
                  <a:cubicBezTo>
                    <a:pt x="23139" y="0"/>
                    <a:pt x="23419" y="26"/>
                    <a:pt x="23813" y="50"/>
                  </a:cubicBezTo>
                  <a:cubicBezTo>
                    <a:pt x="24206" y="89"/>
                    <a:pt x="24879" y="153"/>
                    <a:pt x="25845" y="254"/>
                  </a:cubicBezTo>
                  <a:lnTo>
                    <a:pt x="25845" y="9678"/>
                  </a:lnTo>
                  <a:cubicBezTo>
                    <a:pt x="25324" y="9575"/>
                    <a:pt x="24828" y="9513"/>
                    <a:pt x="24384" y="9474"/>
                  </a:cubicBezTo>
                  <a:cubicBezTo>
                    <a:pt x="23940" y="9449"/>
                    <a:pt x="23444" y="9423"/>
                    <a:pt x="22923" y="9423"/>
                  </a:cubicBezTo>
                  <a:cubicBezTo>
                    <a:pt x="18428" y="9423"/>
                    <a:pt x="14961" y="10871"/>
                    <a:pt x="12548" y="13767"/>
                  </a:cubicBezTo>
                  <a:cubicBezTo>
                    <a:pt x="10135" y="16663"/>
                    <a:pt x="8928" y="19989"/>
                    <a:pt x="8928" y="23761"/>
                  </a:cubicBezTo>
                  <a:lnTo>
                    <a:pt x="8928" y="54331"/>
                  </a:lnTo>
                  <a:lnTo>
                    <a:pt x="0" y="54331"/>
                  </a:lnTo>
                  <a:lnTo>
                    <a:pt x="0" y="1194"/>
                  </a:lnTo>
                  <a:lnTo>
                    <a:pt x="8484" y="1194"/>
                  </a:lnTo>
                  <a:lnTo>
                    <a:pt x="8484" y="10376"/>
                  </a:lnTo>
                  <a:cubicBezTo>
                    <a:pt x="9182" y="8585"/>
                    <a:pt x="10884" y="6414"/>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00" name="Shape 2338"/>
            <p:cNvSpPr/>
            <p:nvPr/>
          </p:nvSpPr>
          <p:spPr>
            <a:xfrm>
              <a:off x="3520284" y="3542689"/>
              <a:ext cx="24403" cy="55971"/>
            </a:xfrm>
            <a:custGeom>
              <a:avLst/>
              <a:gdLst/>
              <a:ahLst/>
              <a:cxnLst/>
              <a:rect l="0" t="0" r="0" b="0"/>
              <a:pathLst>
                <a:path w="24403" h="55971">
                  <a:moveTo>
                    <a:pt x="24403" y="0"/>
                  </a:moveTo>
                  <a:lnTo>
                    <a:pt x="24403" y="7569"/>
                  </a:lnTo>
                  <a:lnTo>
                    <a:pt x="24384" y="7559"/>
                  </a:lnTo>
                  <a:cubicBezTo>
                    <a:pt x="20307" y="7559"/>
                    <a:pt x="16904" y="9032"/>
                    <a:pt x="14148" y="11992"/>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50"/>
                    <a:pt x="19380" y="48288"/>
                    <a:pt x="24333" y="48288"/>
                  </a:cubicBezTo>
                  <a:lnTo>
                    <a:pt x="24403" y="48258"/>
                  </a:lnTo>
                  <a:lnTo>
                    <a:pt x="24403" y="55880"/>
                  </a:lnTo>
                  <a:lnTo>
                    <a:pt x="23559" y="55971"/>
                  </a:lnTo>
                  <a:cubicBezTo>
                    <a:pt x="16993" y="55971"/>
                    <a:pt x="11418" y="53571"/>
                    <a:pt x="6845" y="48757"/>
                  </a:cubicBezTo>
                  <a:cubicBezTo>
                    <a:pt x="2274" y="43945"/>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01" name="Shape 2339"/>
            <p:cNvSpPr/>
            <p:nvPr/>
          </p:nvSpPr>
          <p:spPr>
            <a:xfrm>
              <a:off x="3544687" y="3580105"/>
              <a:ext cx="23070" cy="18463"/>
            </a:xfrm>
            <a:custGeom>
              <a:avLst/>
              <a:gdLst/>
              <a:ahLst/>
              <a:cxnLst/>
              <a:rect l="0" t="0" r="0" b="0"/>
              <a:pathLst>
                <a:path w="23070" h="18463">
                  <a:moveTo>
                    <a:pt x="14294" y="0"/>
                  </a:moveTo>
                  <a:lnTo>
                    <a:pt x="23070" y="0"/>
                  </a:lnTo>
                  <a:cubicBezTo>
                    <a:pt x="22841" y="1956"/>
                    <a:pt x="22066" y="4128"/>
                    <a:pt x="20758" y="6528"/>
                  </a:cubicBezTo>
                  <a:cubicBezTo>
                    <a:pt x="19450" y="8928"/>
                    <a:pt x="18002" y="10884"/>
                    <a:pt x="16389" y="12409"/>
                  </a:cubicBezTo>
                  <a:cubicBezTo>
                    <a:pt x="13697" y="15049"/>
                    <a:pt x="10370" y="16841"/>
                    <a:pt x="6395" y="17768"/>
                  </a:cubicBezTo>
                  <a:lnTo>
                    <a:pt x="0" y="18463"/>
                  </a:lnTo>
                  <a:lnTo>
                    <a:pt x="0" y="10842"/>
                  </a:lnTo>
                  <a:lnTo>
                    <a:pt x="11004" y="6236"/>
                  </a:lnTo>
                  <a:cubicBezTo>
                    <a:pt x="12554" y="4432"/>
                    <a:pt x="13646" y="2363"/>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02" name="Shape 2340"/>
            <p:cNvSpPr/>
            <p:nvPr/>
          </p:nvSpPr>
          <p:spPr>
            <a:xfrm>
              <a:off x="3544687" y="3542450"/>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03" name="Shape 2341"/>
            <p:cNvSpPr/>
            <p:nvPr/>
          </p:nvSpPr>
          <p:spPr>
            <a:xfrm>
              <a:off x="3577333" y="3565700"/>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5"/>
                    <a:pt x="4686" y="28380"/>
                  </a:cubicBezTo>
                  <a:cubicBezTo>
                    <a:pt x="1562" y="25395"/>
                    <a:pt x="0" y="21649"/>
                    <a:pt x="0" y="17153"/>
                  </a:cubicBezTo>
                  <a:cubicBezTo>
                    <a:pt x="0" y="12238"/>
                    <a:pt x="1537" y="8416"/>
                    <a:pt x="4610" y="5711"/>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04" name="Shape 2342"/>
            <p:cNvSpPr/>
            <p:nvPr/>
          </p:nvSpPr>
          <p:spPr>
            <a:xfrm>
              <a:off x="3580114" y="35426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05" name="Shape 2343"/>
            <p:cNvSpPr/>
            <p:nvPr/>
          </p:nvSpPr>
          <p:spPr>
            <a:xfrm>
              <a:off x="3599704" y="3542353"/>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9"/>
                  </a:cubicBezTo>
                  <a:cubicBezTo>
                    <a:pt x="26791" y="48247"/>
                    <a:pt x="27324" y="48171"/>
                    <a:pt x="27883" y="48070"/>
                  </a:cubicBezTo>
                  <a:lnTo>
                    <a:pt x="27883" y="54673"/>
                  </a:lnTo>
                  <a:cubicBezTo>
                    <a:pt x="26498" y="55067"/>
                    <a:pt x="25432" y="55321"/>
                    <a:pt x="24708" y="55411"/>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5"/>
                  </a:lnTo>
                  <a:lnTo>
                    <a:pt x="0" y="23347"/>
                  </a:lnTo>
                  <a:lnTo>
                    <a:pt x="8579" y="22276"/>
                  </a:lnTo>
                  <a:cubicBezTo>
                    <a:pt x="10636" y="22010"/>
                    <a:pt x="12008" y="21146"/>
                    <a:pt x="12706" y="19698"/>
                  </a:cubicBezTo>
                  <a:cubicBezTo>
                    <a:pt x="13100" y="18898"/>
                    <a:pt x="13303" y="17755"/>
                    <a:pt x="13303" y="16256"/>
                  </a:cubicBezTo>
                  <a:cubicBezTo>
                    <a:pt x="13303" y="13208"/>
                    <a:pt x="12224" y="10985"/>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06" name="Shape 2344"/>
            <p:cNvSpPr/>
            <p:nvPr/>
          </p:nvSpPr>
          <p:spPr>
            <a:xfrm>
              <a:off x="1435100" y="3088776"/>
              <a:ext cx="0" cy="474129"/>
            </a:xfrm>
            <a:custGeom>
              <a:avLst/>
              <a:gdLst/>
              <a:ahLst/>
              <a:cxnLst/>
              <a:rect l="0" t="0" r="0" b="0"/>
              <a:pathLst>
                <a:path h="474129">
                  <a:moveTo>
                    <a:pt x="0" y="0"/>
                  </a:moveTo>
                  <a:lnTo>
                    <a:pt x="0" y="474129"/>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307" name="Shape 2345"/>
            <p:cNvSpPr/>
            <p:nvPr/>
          </p:nvSpPr>
          <p:spPr>
            <a:xfrm>
              <a:off x="1435100" y="3088776"/>
              <a:ext cx="0" cy="474129"/>
            </a:xfrm>
            <a:custGeom>
              <a:avLst/>
              <a:gdLst/>
              <a:ahLst/>
              <a:cxnLst/>
              <a:rect l="0" t="0" r="0" b="0"/>
              <a:pathLst>
                <a:path h="474129">
                  <a:moveTo>
                    <a:pt x="0" y="0"/>
                  </a:moveTo>
                  <a:lnTo>
                    <a:pt x="0" y="474129"/>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308" name="Shape 2346"/>
            <p:cNvSpPr/>
            <p:nvPr/>
          </p:nvSpPr>
          <p:spPr>
            <a:xfrm>
              <a:off x="1468240" y="3523901"/>
              <a:ext cx="57404" cy="72872"/>
            </a:xfrm>
            <a:custGeom>
              <a:avLst/>
              <a:gdLst/>
              <a:ahLst/>
              <a:cxnLst/>
              <a:rect l="0" t="0" r="0" b="0"/>
              <a:pathLst>
                <a:path w="57404" h="72872">
                  <a:moveTo>
                    <a:pt x="0" y="0"/>
                  </a:moveTo>
                  <a:lnTo>
                    <a:pt x="11633" y="0"/>
                  </a:lnTo>
                  <a:lnTo>
                    <a:pt x="47968" y="58877"/>
                  </a:lnTo>
                  <a:lnTo>
                    <a:pt x="47968" y="0"/>
                  </a:lnTo>
                  <a:lnTo>
                    <a:pt x="57404" y="0"/>
                  </a:lnTo>
                  <a:lnTo>
                    <a:pt x="57404" y="72872"/>
                  </a:lnTo>
                  <a:lnTo>
                    <a:pt x="46304" y="72872"/>
                  </a:lnTo>
                  <a:lnTo>
                    <a:pt x="9423" y="14059"/>
                  </a:lnTo>
                  <a:lnTo>
                    <a:pt x="9423" y="72872"/>
                  </a:lnTo>
                  <a:lnTo>
                    <a:pt x="0" y="72872"/>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09" name="Shape 2347"/>
            <p:cNvSpPr/>
            <p:nvPr/>
          </p:nvSpPr>
          <p:spPr>
            <a:xfrm>
              <a:off x="1537941" y="356570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2"/>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5"/>
                    <a:pt x="4686" y="28380"/>
                  </a:cubicBezTo>
                  <a:cubicBezTo>
                    <a:pt x="1562" y="25395"/>
                    <a:pt x="0" y="21649"/>
                    <a:pt x="0" y="17153"/>
                  </a:cubicBezTo>
                  <a:cubicBezTo>
                    <a:pt x="0" y="12238"/>
                    <a:pt x="1537" y="8416"/>
                    <a:pt x="4610" y="5711"/>
                  </a:cubicBezTo>
                  <a:cubicBezTo>
                    <a:pt x="7683"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0" name="Shape 2348"/>
            <p:cNvSpPr/>
            <p:nvPr/>
          </p:nvSpPr>
          <p:spPr>
            <a:xfrm>
              <a:off x="1540722" y="35426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1" name="Shape 2349"/>
            <p:cNvSpPr/>
            <p:nvPr/>
          </p:nvSpPr>
          <p:spPr>
            <a:xfrm>
              <a:off x="1560312" y="3542353"/>
              <a:ext cx="27883" cy="55563"/>
            </a:xfrm>
            <a:custGeom>
              <a:avLst/>
              <a:gdLst/>
              <a:ahLst/>
              <a:cxnLst/>
              <a:rect l="0" t="0" r="0" b="0"/>
              <a:pathLst>
                <a:path w="27883" h="55563">
                  <a:moveTo>
                    <a:pt x="972" y="0"/>
                  </a:moveTo>
                  <a:cubicBezTo>
                    <a:pt x="7220" y="0"/>
                    <a:pt x="12275" y="1194"/>
                    <a:pt x="16186" y="3569"/>
                  </a:cubicBezTo>
                  <a:cubicBezTo>
                    <a:pt x="20047" y="5956"/>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9"/>
                  </a:cubicBezTo>
                  <a:cubicBezTo>
                    <a:pt x="26791" y="48247"/>
                    <a:pt x="27324" y="48171"/>
                    <a:pt x="27883" y="48070"/>
                  </a:cubicBezTo>
                  <a:lnTo>
                    <a:pt x="27883" y="54673"/>
                  </a:lnTo>
                  <a:cubicBezTo>
                    <a:pt x="26499" y="55067"/>
                    <a:pt x="25432" y="55321"/>
                    <a:pt x="24708" y="55411"/>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5"/>
                  </a:lnTo>
                  <a:lnTo>
                    <a:pt x="0" y="23347"/>
                  </a:lnTo>
                  <a:lnTo>
                    <a:pt x="8579" y="22276"/>
                  </a:lnTo>
                  <a:cubicBezTo>
                    <a:pt x="10636" y="22010"/>
                    <a:pt x="12008" y="21146"/>
                    <a:pt x="12706" y="19698"/>
                  </a:cubicBezTo>
                  <a:cubicBezTo>
                    <a:pt x="13100" y="18898"/>
                    <a:pt x="13303" y="17755"/>
                    <a:pt x="13303" y="16256"/>
                  </a:cubicBezTo>
                  <a:cubicBezTo>
                    <a:pt x="13303" y="13208"/>
                    <a:pt x="12224" y="10985"/>
                    <a:pt x="10052" y="9614"/>
                  </a:cubicBezTo>
                  <a:cubicBezTo>
                    <a:pt x="7893" y="8230"/>
                    <a:pt x="4794" y="7544"/>
                    <a:pt x="769"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2" name="Shape 2350"/>
            <p:cNvSpPr/>
            <p:nvPr/>
          </p:nvSpPr>
          <p:spPr>
            <a:xfrm>
              <a:off x="1590953" y="3543644"/>
              <a:ext cx="49111" cy="53137"/>
            </a:xfrm>
            <a:custGeom>
              <a:avLst/>
              <a:gdLst/>
              <a:ahLst/>
              <a:cxnLst/>
              <a:rect l="0" t="0" r="0" b="0"/>
              <a:pathLst>
                <a:path w="49111" h="53137">
                  <a:moveTo>
                    <a:pt x="0" y="0"/>
                  </a:moveTo>
                  <a:lnTo>
                    <a:pt x="10363" y="0"/>
                  </a:lnTo>
                  <a:lnTo>
                    <a:pt x="24549" y="43256"/>
                  </a:lnTo>
                  <a:lnTo>
                    <a:pt x="39332" y="0"/>
                  </a:lnTo>
                  <a:lnTo>
                    <a:pt x="49111" y="0"/>
                  </a:lnTo>
                  <a:lnTo>
                    <a:pt x="29108" y="53137"/>
                  </a:lnTo>
                  <a:lnTo>
                    <a:pt x="19596" y="5313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3" name="Shape 149935"/>
            <p:cNvSpPr/>
            <p:nvPr/>
          </p:nvSpPr>
          <p:spPr>
            <a:xfrm>
              <a:off x="1647724" y="3543897"/>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4" name="Shape 149936"/>
            <p:cNvSpPr/>
            <p:nvPr/>
          </p:nvSpPr>
          <p:spPr>
            <a:xfrm>
              <a:off x="1647724" y="3523894"/>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5" name="Shape 2353"/>
            <p:cNvSpPr/>
            <p:nvPr/>
          </p:nvSpPr>
          <p:spPr>
            <a:xfrm>
              <a:off x="1668414" y="3603372"/>
              <a:ext cx="22053" cy="15875"/>
            </a:xfrm>
            <a:custGeom>
              <a:avLst/>
              <a:gdLst/>
              <a:ahLst/>
              <a:cxnLst/>
              <a:rect l="0" t="0" r="0" b="0"/>
              <a:pathLst>
                <a:path w="22053" h="15875">
                  <a:moveTo>
                    <a:pt x="0" y="0"/>
                  </a:moveTo>
                  <a:lnTo>
                    <a:pt x="9080" y="0"/>
                  </a:lnTo>
                  <a:cubicBezTo>
                    <a:pt x="9500" y="2387"/>
                    <a:pt x="10363" y="4216"/>
                    <a:pt x="11646" y="5512"/>
                  </a:cubicBezTo>
                  <a:cubicBezTo>
                    <a:pt x="13652" y="7493"/>
                    <a:pt x="16802" y="8483"/>
                    <a:pt x="21120" y="8483"/>
                  </a:cubicBezTo>
                  <a:lnTo>
                    <a:pt x="22053" y="7978"/>
                  </a:lnTo>
                  <a:lnTo>
                    <a:pt x="22053" y="15638"/>
                  </a:lnTo>
                  <a:lnTo>
                    <a:pt x="20917" y="15875"/>
                  </a:lnTo>
                  <a:cubicBezTo>
                    <a:pt x="15215" y="15875"/>
                    <a:pt x="10414" y="14592"/>
                    <a:pt x="6528" y="12040"/>
                  </a:cubicBezTo>
                  <a:cubicBezTo>
                    <a:pt x="2642" y="9474"/>
                    <a:pt x="470" y="5461"/>
                    <a:pt x="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6" name="Shape 2354"/>
            <p:cNvSpPr/>
            <p:nvPr/>
          </p:nvSpPr>
          <p:spPr>
            <a:xfrm>
              <a:off x="1666776" y="3542704"/>
              <a:ext cx="23692" cy="54724"/>
            </a:xfrm>
            <a:custGeom>
              <a:avLst/>
              <a:gdLst/>
              <a:ahLst/>
              <a:cxnLst/>
              <a:rect l="0" t="0" r="0" b="0"/>
              <a:pathLst>
                <a:path w="23692" h="54724">
                  <a:moveTo>
                    <a:pt x="22187" y="0"/>
                  </a:moveTo>
                  <a:lnTo>
                    <a:pt x="23692" y="426"/>
                  </a:lnTo>
                  <a:lnTo>
                    <a:pt x="23692" y="7987"/>
                  </a:lnTo>
                  <a:lnTo>
                    <a:pt x="10998" y="16713"/>
                  </a:lnTo>
                  <a:cubicBezTo>
                    <a:pt x="9792" y="19862"/>
                    <a:pt x="9182" y="23978"/>
                    <a:pt x="9182" y="29070"/>
                  </a:cubicBezTo>
                  <a:cubicBezTo>
                    <a:pt x="9182" y="35051"/>
                    <a:pt x="10389" y="39611"/>
                    <a:pt x="12802" y="42735"/>
                  </a:cubicBezTo>
                  <a:cubicBezTo>
                    <a:pt x="15227" y="45859"/>
                    <a:pt x="18479" y="47421"/>
                    <a:pt x="22555" y="47421"/>
                  </a:cubicBezTo>
                  <a:lnTo>
                    <a:pt x="23692" y="46689"/>
                  </a:lnTo>
                  <a:lnTo>
                    <a:pt x="23692" y="54282"/>
                  </a:lnTo>
                  <a:lnTo>
                    <a:pt x="21488" y="54724"/>
                  </a:lnTo>
                  <a:cubicBezTo>
                    <a:pt x="15761" y="54724"/>
                    <a:pt x="10744" y="52679"/>
                    <a:pt x="6452" y="48590"/>
                  </a:cubicBezTo>
                  <a:cubicBezTo>
                    <a:pt x="2146" y="44500"/>
                    <a:pt x="0" y="37757"/>
                    <a:pt x="0" y="28321"/>
                  </a:cubicBezTo>
                  <a:cubicBezTo>
                    <a:pt x="0" y="19431"/>
                    <a:pt x="2159" y="12484"/>
                    <a:pt x="6502" y="7493"/>
                  </a:cubicBezTo>
                  <a:cubicBezTo>
                    <a:pt x="10833" y="2501"/>
                    <a:pt x="16065" y="0"/>
                    <a:pt x="2218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7" name="Shape 2355"/>
            <p:cNvSpPr/>
            <p:nvPr/>
          </p:nvSpPr>
          <p:spPr>
            <a:xfrm>
              <a:off x="1690468" y="3543130"/>
              <a:ext cx="22739" cy="75880"/>
            </a:xfrm>
            <a:custGeom>
              <a:avLst/>
              <a:gdLst/>
              <a:ahLst/>
              <a:cxnLst/>
              <a:rect l="0" t="0" r="0" b="0"/>
              <a:pathLst>
                <a:path w="22739" h="75880">
                  <a:moveTo>
                    <a:pt x="0" y="0"/>
                  </a:moveTo>
                  <a:lnTo>
                    <a:pt x="9366" y="2647"/>
                  </a:lnTo>
                  <a:cubicBezTo>
                    <a:pt x="11043" y="3803"/>
                    <a:pt x="12757" y="5492"/>
                    <a:pt x="14510" y="7715"/>
                  </a:cubicBezTo>
                  <a:lnTo>
                    <a:pt x="14510" y="1009"/>
                  </a:lnTo>
                  <a:lnTo>
                    <a:pt x="22739" y="1009"/>
                  </a:lnTo>
                  <a:lnTo>
                    <a:pt x="22739" y="49333"/>
                  </a:lnTo>
                  <a:cubicBezTo>
                    <a:pt x="22739" y="56076"/>
                    <a:pt x="21749" y="61410"/>
                    <a:pt x="19780" y="65309"/>
                  </a:cubicBezTo>
                  <a:cubicBezTo>
                    <a:pt x="17932" y="68916"/>
                    <a:pt x="15265" y="71618"/>
                    <a:pt x="11779" y="73418"/>
                  </a:cubicBezTo>
                  <a:lnTo>
                    <a:pt x="0" y="75880"/>
                  </a:lnTo>
                  <a:lnTo>
                    <a:pt x="0" y="68220"/>
                  </a:lnTo>
                  <a:lnTo>
                    <a:pt x="12440" y="61487"/>
                  </a:lnTo>
                  <a:cubicBezTo>
                    <a:pt x="13684" y="58642"/>
                    <a:pt x="14256" y="53562"/>
                    <a:pt x="14167" y="46259"/>
                  </a:cubicBezTo>
                  <a:cubicBezTo>
                    <a:pt x="12376" y="48964"/>
                    <a:pt x="10243" y="50984"/>
                    <a:pt x="7741" y="52305"/>
                  </a:cubicBezTo>
                  <a:lnTo>
                    <a:pt x="0" y="53856"/>
                  </a:lnTo>
                  <a:lnTo>
                    <a:pt x="0" y="46264"/>
                  </a:lnTo>
                  <a:lnTo>
                    <a:pt x="12338" y="38322"/>
                  </a:lnTo>
                  <a:cubicBezTo>
                    <a:pt x="13786" y="35045"/>
                    <a:pt x="14510" y="31222"/>
                    <a:pt x="14510" y="26853"/>
                  </a:cubicBezTo>
                  <a:cubicBezTo>
                    <a:pt x="14510" y="20275"/>
                    <a:pt x="13151" y="15398"/>
                    <a:pt x="10458" y="12223"/>
                  </a:cubicBezTo>
                  <a:cubicBezTo>
                    <a:pt x="7766" y="9048"/>
                    <a:pt x="4324" y="7461"/>
                    <a:pt x="146" y="7461"/>
                  </a:cubicBezTo>
                  <a:lnTo>
                    <a:pt x="0" y="7562"/>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8" name="Shape 2356"/>
            <p:cNvSpPr/>
            <p:nvPr/>
          </p:nvSpPr>
          <p:spPr>
            <a:xfrm>
              <a:off x="1724323" y="356570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2"/>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5"/>
                    <a:pt x="4686" y="28380"/>
                  </a:cubicBezTo>
                  <a:cubicBezTo>
                    <a:pt x="1562" y="25395"/>
                    <a:pt x="0" y="21649"/>
                    <a:pt x="0" y="17153"/>
                  </a:cubicBezTo>
                  <a:cubicBezTo>
                    <a:pt x="0" y="12238"/>
                    <a:pt x="1537" y="8416"/>
                    <a:pt x="4610" y="5711"/>
                  </a:cubicBezTo>
                  <a:cubicBezTo>
                    <a:pt x="7683"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9" name="Shape 2357"/>
            <p:cNvSpPr/>
            <p:nvPr/>
          </p:nvSpPr>
          <p:spPr>
            <a:xfrm>
              <a:off x="1727105" y="35426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20" name="Shape 2358"/>
            <p:cNvSpPr/>
            <p:nvPr/>
          </p:nvSpPr>
          <p:spPr>
            <a:xfrm>
              <a:off x="1746695" y="3542353"/>
              <a:ext cx="27883" cy="55563"/>
            </a:xfrm>
            <a:custGeom>
              <a:avLst/>
              <a:gdLst/>
              <a:ahLst/>
              <a:cxnLst/>
              <a:rect l="0" t="0" r="0" b="0"/>
              <a:pathLst>
                <a:path w="27883" h="55563">
                  <a:moveTo>
                    <a:pt x="971"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9"/>
                  </a:cubicBezTo>
                  <a:cubicBezTo>
                    <a:pt x="26791" y="48247"/>
                    <a:pt x="27324" y="48171"/>
                    <a:pt x="27883" y="48070"/>
                  </a:cubicBezTo>
                  <a:lnTo>
                    <a:pt x="27883" y="54673"/>
                  </a:lnTo>
                  <a:cubicBezTo>
                    <a:pt x="26499" y="55067"/>
                    <a:pt x="25432" y="55321"/>
                    <a:pt x="24708" y="55411"/>
                  </a:cubicBezTo>
                  <a:cubicBezTo>
                    <a:pt x="23984" y="55512"/>
                    <a:pt x="22993" y="55563"/>
                    <a:pt x="21736" y="55563"/>
                  </a:cubicBezTo>
                  <a:cubicBezTo>
                    <a:pt x="18650" y="55563"/>
                    <a:pt x="16427" y="54470"/>
                    <a:pt x="15030" y="52286"/>
                  </a:cubicBezTo>
                  <a:cubicBezTo>
                    <a:pt x="14306" y="51143"/>
                    <a:pt x="13799"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5"/>
                  </a:lnTo>
                  <a:lnTo>
                    <a:pt x="0" y="23347"/>
                  </a:lnTo>
                  <a:lnTo>
                    <a:pt x="8579" y="22276"/>
                  </a:lnTo>
                  <a:cubicBezTo>
                    <a:pt x="10636" y="22010"/>
                    <a:pt x="12008" y="21146"/>
                    <a:pt x="12706" y="19698"/>
                  </a:cubicBezTo>
                  <a:cubicBezTo>
                    <a:pt x="13100" y="18898"/>
                    <a:pt x="13303" y="17755"/>
                    <a:pt x="13303" y="16256"/>
                  </a:cubicBezTo>
                  <a:cubicBezTo>
                    <a:pt x="13303" y="13208"/>
                    <a:pt x="12224" y="10985"/>
                    <a:pt x="10052" y="9614"/>
                  </a:cubicBezTo>
                  <a:cubicBezTo>
                    <a:pt x="7893" y="8230"/>
                    <a:pt x="4794" y="7544"/>
                    <a:pt x="768" y="7544"/>
                  </a:cubicBezTo>
                  <a:lnTo>
                    <a:pt x="0" y="7838"/>
                  </a:lnTo>
                  <a:lnTo>
                    <a:pt x="0" y="264"/>
                  </a:lnTo>
                  <a:lnTo>
                    <a:pt x="9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21" name="Shape 2359"/>
            <p:cNvSpPr/>
            <p:nvPr/>
          </p:nvSpPr>
          <p:spPr>
            <a:xfrm>
              <a:off x="1777906" y="3528812"/>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2"/>
                    <a:pt x="16840" y="59893"/>
                    <a:pt x="18097" y="60528"/>
                  </a:cubicBezTo>
                  <a:cubicBezTo>
                    <a:pt x="18796" y="60884"/>
                    <a:pt x="19952" y="61075"/>
                    <a:pt x="21577" y="61075"/>
                  </a:cubicBezTo>
                  <a:cubicBezTo>
                    <a:pt x="22009" y="61075"/>
                    <a:pt x="22466" y="61061"/>
                    <a:pt x="22962" y="61037"/>
                  </a:cubicBezTo>
                  <a:cubicBezTo>
                    <a:pt x="23457" y="61011"/>
                    <a:pt x="24041" y="60960"/>
                    <a:pt x="24701" y="60871"/>
                  </a:cubicBezTo>
                  <a:lnTo>
                    <a:pt x="24701" y="67970"/>
                  </a:lnTo>
                  <a:cubicBezTo>
                    <a:pt x="23673" y="68263"/>
                    <a:pt x="22606" y="68479"/>
                    <a:pt x="21501" y="68605"/>
                  </a:cubicBezTo>
                  <a:cubicBezTo>
                    <a:pt x="20396" y="68745"/>
                    <a:pt x="19190" y="68809"/>
                    <a:pt x="17907" y="68809"/>
                  </a:cubicBezTo>
                  <a:cubicBezTo>
                    <a:pt x="13741" y="68809"/>
                    <a:pt x="10909" y="67742"/>
                    <a:pt x="9423" y="65608"/>
                  </a:cubicBezTo>
                  <a:cubicBezTo>
                    <a:pt x="7938" y="63474"/>
                    <a:pt x="7188" y="60706"/>
                    <a:pt x="7188" y="57303"/>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22" name="Shape 2360"/>
            <p:cNvSpPr/>
            <p:nvPr/>
          </p:nvSpPr>
          <p:spPr>
            <a:xfrm>
              <a:off x="1807914" y="3542267"/>
              <a:ext cx="24511" cy="56391"/>
            </a:xfrm>
            <a:custGeom>
              <a:avLst/>
              <a:gdLst/>
              <a:ahLst/>
              <a:cxnLst/>
              <a:rect l="0" t="0" r="0" b="0"/>
              <a:pathLst>
                <a:path w="24511" h="56391">
                  <a:moveTo>
                    <a:pt x="24511" y="0"/>
                  </a:moveTo>
                  <a:lnTo>
                    <a:pt x="24511" y="7691"/>
                  </a:lnTo>
                  <a:lnTo>
                    <a:pt x="12853" y="13872"/>
                  </a:lnTo>
                  <a:cubicBezTo>
                    <a:pt x="10401" y="18038"/>
                    <a:pt x="9182" y="23054"/>
                    <a:pt x="9182" y="28934"/>
                  </a:cubicBezTo>
                  <a:cubicBezTo>
                    <a:pt x="9182" y="34585"/>
                    <a:pt x="10401" y="39298"/>
                    <a:pt x="12853" y="43056"/>
                  </a:cubicBezTo>
                  <a:lnTo>
                    <a:pt x="24511" y="48695"/>
                  </a:lnTo>
                  <a:lnTo>
                    <a:pt x="24511" y="56038"/>
                  </a:lnTo>
                  <a:lnTo>
                    <a:pt x="23698" y="56391"/>
                  </a:lnTo>
                  <a:cubicBezTo>
                    <a:pt x="16434" y="56391"/>
                    <a:pt x="10668" y="53928"/>
                    <a:pt x="6414" y="48988"/>
                  </a:cubicBezTo>
                  <a:cubicBezTo>
                    <a:pt x="2134" y="44047"/>
                    <a:pt x="0" y="37418"/>
                    <a:pt x="0" y="29087"/>
                  </a:cubicBezTo>
                  <a:cubicBezTo>
                    <a:pt x="0" y="20158"/>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23" name="Shape 2361"/>
            <p:cNvSpPr/>
            <p:nvPr/>
          </p:nvSpPr>
          <p:spPr>
            <a:xfrm>
              <a:off x="1832425" y="3542106"/>
              <a:ext cx="24651" cy="56199"/>
            </a:xfrm>
            <a:custGeom>
              <a:avLst/>
              <a:gdLst/>
              <a:ahLst/>
              <a:cxnLst/>
              <a:rect l="0" t="0" r="0" b="0"/>
              <a:pathLst>
                <a:path w="24651" h="56199">
                  <a:moveTo>
                    <a:pt x="368" y="0"/>
                  </a:moveTo>
                  <a:cubicBezTo>
                    <a:pt x="7163" y="0"/>
                    <a:pt x="12916" y="2286"/>
                    <a:pt x="17615" y="6845"/>
                  </a:cubicBezTo>
                  <a:cubicBezTo>
                    <a:pt x="22301" y="11404"/>
                    <a:pt x="24651" y="18110"/>
                    <a:pt x="24651" y="26962"/>
                  </a:cubicBezTo>
                  <a:cubicBezTo>
                    <a:pt x="24651" y="35522"/>
                    <a:pt x="22581" y="42595"/>
                    <a:pt x="18440" y="48183"/>
                  </a:cubicBezTo>
                  <a:lnTo>
                    <a:pt x="0" y="56199"/>
                  </a:lnTo>
                  <a:lnTo>
                    <a:pt x="0" y="48857"/>
                  </a:lnTo>
                  <a:lnTo>
                    <a:pt x="25" y="48869"/>
                  </a:lnTo>
                  <a:cubicBezTo>
                    <a:pt x="5880" y="48869"/>
                    <a:pt x="9893" y="46634"/>
                    <a:pt x="12065" y="42151"/>
                  </a:cubicBezTo>
                  <a:cubicBezTo>
                    <a:pt x="14237" y="37681"/>
                    <a:pt x="15329" y="32689"/>
                    <a:pt x="15329" y="27215"/>
                  </a:cubicBezTo>
                  <a:cubicBezTo>
                    <a:pt x="15329" y="22263"/>
                    <a:pt x="14542" y="18224"/>
                    <a:pt x="12967" y="15125"/>
                  </a:cubicBezTo>
                  <a:cubicBezTo>
                    <a:pt x="10490" y="10236"/>
                    <a:pt x="6210" y="7785"/>
                    <a:pt x="127" y="7785"/>
                  </a:cubicBezTo>
                  <a:lnTo>
                    <a:pt x="0" y="7852"/>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24" name="Shape 2362"/>
            <p:cNvSpPr/>
            <p:nvPr/>
          </p:nvSpPr>
          <p:spPr>
            <a:xfrm>
              <a:off x="1868290" y="3542451"/>
              <a:ext cx="25845" cy="54331"/>
            </a:xfrm>
            <a:custGeom>
              <a:avLst/>
              <a:gdLst/>
              <a:ahLst/>
              <a:cxnLst/>
              <a:rect l="0" t="0" r="0" b="0"/>
              <a:pathLst>
                <a:path w="25845" h="54331">
                  <a:moveTo>
                    <a:pt x="22974" y="0"/>
                  </a:moveTo>
                  <a:cubicBezTo>
                    <a:pt x="23139" y="0"/>
                    <a:pt x="23419" y="26"/>
                    <a:pt x="23813" y="50"/>
                  </a:cubicBezTo>
                  <a:cubicBezTo>
                    <a:pt x="24206" y="89"/>
                    <a:pt x="24879" y="153"/>
                    <a:pt x="25845" y="254"/>
                  </a:cubicBezTo>
                  <a:lnTo>
                    <a:pt x="25845" y="9678"/>
                  </a:lnTo>
                  <a:cubicBezTo>
                    <a:pt x="25324" y="9575"/>
                    <a:pt x="24829" y="9513"/>
                    <a:pt x="24384" y="9474"/>
                  </a:cubicBezTo>
                  <a:cubicBezTo>
                    <a:pt x="23939" y="9449"/>
                    <a:pt x="23444" y="9423"/>
                    <a:pt x="22923" y="9423"/>
                  </a:cubicBezTo>
                  <a:cubicBezTo>
                    <a:pt x="18428" y="9423"/>
                    <a:pt x="14961" y="10871"/>
                    <a:pt x="12548" y="13767"/>
                  </a:cubicBezTo>
                  <a:cubicBezTo>
                    <a:pt x="10135" y="16663"/>
                    <a:pt x="8928" y="19989"/>
                    <a:pt x="8928" y="23761"/>
                  </a:cubicBezTo>
                  <a:lnTo>
                    <a:pt x="8928" y="54331"/>
                  </a:lnTo>
                  <a:lnTo>
                    <a:pt x="0" y="54331"/>
                  </a:lnTo>
                  <a:lnTo>
                    <a:pt x="0" y="1194"/>
                  </a:lnTo>
                  <a:lnTo>
                    <a:pt x="8484" y="1194"/>
                  </a:lnTo>
                  <a:lnTo>
                    <a:pt x="8484" y="10376"/>
                  </a:lnTo>
                  <a:cubicBezTo>
                    <a:pt x="9182" y="8585"/>
                    <a:pt x="10884" y="6414"/>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25" name="Shape 2363"/>
            <p:cNvSpPr/>
            <p:nvPr/>
          </p:nvSpPr>
          <p:spPr>
            <a:xfrm>
              <a:off x="1927623" y="356570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2"/>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5"/>
                    <a:pt x="4686" y="28380"/>
                  </a:cubicBezTo>
                  <a:cubicBezTo>
                    <a:pt x="1562" y="25395"/>
                    <a:pt x="0" y="21649"/>
                    <a:pt x="0" y="17153"/>
                  </a:cubicBezTo>
                  <a:cubicBezTo>
                    <a:pt x="0" y="12238"/>
                    <a:pt x="1537" y="8416"/>
                    <a:pt x="4610" y="5711"/>
                  </a:cubicBezTo>
                  <a:cubicBezTo>
                    <a:pt x="7683"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26" name="Shape 2364"/>
            <p:cNvSpPr/>
            <p:nvPr/>
          </p:nvSpPr>
          <p:spPr>
            <a:xfrm>
              <a:off x="1930404" y="35426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27" name="Shape 2365"/>
            <p:cNvSpPr/>
            <p:nvPr/>
          </p:nvSpPr>
          <p:spPr>
            <a:xfrm>
              <a:off x="1949993" y="3542353"/>
              <a:ext cx="27883" cy="55563"/>
            </a:xfrm>
            <a:custGeom>
              <a:avLst/>
              <a:gdLst/>
              <a:ahLst/>
              <a:cxnLst/>
              <a:rect l="0" t="0" r="0" b="0"/>
              <a:pathLst>
                <a:path w="27883" h="55563">
                  <a:moveTo>
                    <a:pt x="972" y="0"/>
                  </a:moveTo>
                  <a:cubicBezTo>
                    <a:pt x="7220" y="0"/>
                    <a:pt x="12275" y="1194"/>
                    <a:pt x="16186" y="3569"/>
                  </a:cubicBezTo>
                  <a:cubicBezTo>
                    <a:pt x="20047" y="5956"/>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9"/>
                  </a:cubicBezTo>
                  <a:cubicBezTo>
                    <a:pt x="26791" y="48247"/>
                    <a:pt x="27324" y="48171"/>
                    <a:pt x="27883" y="48070"/>
                  </a:cubicBezTo>
                  <a:lnTo>
                    <a:pt x="27883" y="54673"/>
                  </a:lnTo>
                  <a:cubicBezTo>
                    <a:pt x="26499" y="55067"/>
                    <a:pt x="25432" y="55321"/>
                    <a:pt x="24708" y="55411"/>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5"/>
                  </a:lnTo>
                  <a:lnTo>
                    <a:pt x="0" y="23347"/>
                  </a:lnTo>
                  <a:lnTo>
                    <a:pt x="8579" y="22276"/>
                  </a:lnTo>
                  <a:cubicBezTo>
                    <a:pt x="10636" y="22010"/>
                    <a:pt x="12008" y="21146"/>
                    <a:pt x="12706" y="19698"/>
                  </a:cubicBezTo>
                  <a:cubicBezTo>
                    <a:pt x="13100" y="18898"/>
                    <a:pt x="13303" y="17755"/>
                    <a:pt x="13303" y="16256"/>
                  </a:cubicBezTo>
                  <a:cubicBezTo>
                    <a:pt x="13303" y="13208"/>
                    <a:pt x="12224" y="10985"/>
                    <a:pt x="10052" y="9614"/>
                  </a:cubicBezTo>
                  <a:cubicBezTo>
                    <a:pt x="7893" y="8230"/>
                    <a:pt x="4794" y="7544"/>
                    <a:pt x="769"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28" name="Shape 2366"/>
            <p:cNvSpPr/>
            <p:nvPr/>
          </p:nvSpPr>
          <p:spPr>
            <a:xfrm>
              <a:off x="1986855" y="3542451"/>
              <a:ext cx="25845" cy="54331"/>
            </a:xfrm>
            <a:custGeom>
              <a:avLst/>
              <a:gdLst/>
              <a:ahLst/>
              <a:cxnLst/>
              <a:rect l="0" t="0" r="0" b="0"/>
              <a:pathLst>
                <a:path w="25845" h="54331">
                  <a:moveTo>
                    <a:pt x="22974" y="0"/>
                  </a:moveTo>
                  <a:cubicBezTo>
                    <a:pt x="23139" y="0"/>
                    <a:pt x="23419" y="26"/>
                    <a:pt x="23813" y="50"/>
                  </a:cubicBezTo>
                  <a:cubicBezTo>
                    <a:pt x="24206" y="89"/>
                    <a:pt x="24879" y="153"/>
                    <a:pt x="25845" y="254"/>
                  </a:cubicBezTo>
                  <a:lnTo>
                    <a:pt x="25845" y="9678"/>
                  </a:lnTo>
                  <a:cubicBezTo>
                    <a:pt x="25324" y="9575"/>
                    <a:pt x="24829" y="9513"/>
                    <a:pt x="24384" y="9474"/>
                  </a:cubicBezTo>
                  <a:cubicBezTo>
                    <a:pt x="23939" y="9449"/>
                    <a:pt x="23444" y="9423"/>
                    <a:pt x="22923" y="9423"/>
                  </a:cubicBezTo>
                  <a:cubicBezTo>
                    <a:pt x="18428" y="9423"/>
                    <a:pt x="14961" y="10871"/>
                    <a:pt x="12548" y="13767"/>
                  </a:cubicBezTo>
                  <a:cubicBezTo>
                    <a:pt x="10135" y="16663"/>
                    <a:pt x="8928" y="19989"/>
                    <a:pt x="8928" y="23761"/>
                  </a:cubicBezTo>
                  <a:lnTo>
                    <a:pt x="8928" y="54331"/>
                  </a:lnTo>
                  <a:lnTo>
                    <a:pt x="0" y="54331"/>
                  </a:lnTo>
                  <a:lnTo>
                    <a:pt x="0" y="1194"/>
                  </a:lnTo>
                  <a:lnTo>
                    <a:pt x="8484" y="1194"/>
                  </a:lnTo>
                  <a:lnTo>
                    <a:pt x="8484" y="10376"/>
                  </a:lnTo>
                  <a:cubicBezTo>
                    <a:pt x="9182" y="8585"/>
                    <a:pt x="10884" y="6414"/>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29" name="Shape 2367"/>
            <p:cNvSpPr/>
            <p:nvPr/>
          </p:nvSpPr>
          <p:spPr>
            <a:xfrm>
              <a:off x="2017418" y="3542689"/>
              <a:ext cx="24403" cy="55971"/>
            </a:xfrm>
            <a:custGeom>
              <a:avLst/>
              <a:gdLst/>
              <a:ahLst/>
              <a:cxnLst/>
              <a:rect l="0" t="0" r="0" b="0"/>
              <a:pathLst>
                <a:path w="24403" h="55971">
                  <a:moveTo>
                    <a:pt x="24403" y="0"/>
                  </a:moveTo>
                  <a:lnTo>
                    <a:pt x="24403" y="7569"/>
                  </a:lnTo>
                  <a:lnTo>
                    <a:pt x="24384" y="7559"/>
                  </a:lnTo>
                  <a:cubicBezTo>
                    <a:pt x="20307" y="7559"/>
                    <a:pt x="16904" y="9032"/>
                    <a:pt x="14148" y="11992"/>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50"/>
                    <a:pt x="19380" y="48288"/>
                    <a:pt x="24333" y="48288"/>
                  </a:cubicBezTo>
                  <a:lnTo>
                    <a:pt x="24403" y="48258"/>
                  </a:lnTo>
                  <a:lnTo>
                    <a:pt x="24403" y="55880"/>
                  </a:lnTo>
                  <a:lnTo>
                    <a:pt x="23559" y="55971"/>
                  </a:lnTo>
                  <a:cubicBezTo>
                    <a:pt x="16993" y="55971"/>
                    <a:pt x="11417" y="53571"/>
                    <a:pt x="6845" y="48757"/>
                  </a:cubicBezTo>
                  <a:cubicBezTo>
                    <a:pt x="2273" y="43945"/>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30" name="Shape 2368"/>
            <p:cNvSpPr/>
            <p:nvPr/>
          </p:nvSpPr>
          <p:spPr>
            <a:xfrm>
              <a:off x="2041821" y="3580105"/>
              <a:ext cx="23070" cy="18463"/>
            </a:xfrm>
            <a:custGeom>
              <a:avLst/>
              <a:gdLst/>
              <a:ahLst/>
              <a:cxnLst/>
              <a:rect l="0" t="0" r="0" b="0"/>
              <a:pathLst>
                <a:path w="23070" h="18463">
                  <a:moveTo>
                    <a:pt x="14294" y="0"/>
                  </a:moveTo>
                  <a:lnTo>
                    <a:pt x="23070" y="0"/>
                  </a:lnTo>
                  <a:cubicBezTo>
                    <a:pt x="22841" y="1956"/>
                    <a:pt x="22066" y="4128"/>
                    <a:pt x="20758" y="6528"/>
                  </a:cubicBezTo>
                  <a:cubicBezTo>
                    <a:pt x="19450" y="8928"/>
                    <a:pt x="18002" y="10884"/>
                    <a:pt x="16389" y="12409"/>
                  </a:cubicBezTo>
                  <a:cubicBezTo>
                    <a:pt x="13697" y="15049"/>
                    <a:pt x="10370" y="16841"/>
                    <a:pt x="6394" y="17768"/>
                  </a:cubicBezTo>
                  <a:lnTo>
                    <a:pt x="0" y="18463"/>
                  </a:lnTo>
                  <a:lnTo>
                    <a:pt x="0" y="10842"/>
                  </a:lnTo>
                  <a:lnTo>
                    <a:pt x="11005" y="6236"/>
                  </a:lnTo>
                  <a:cubicBezTo>
                    <a:pt x="12554" y="4432"/>
                    <a:pt x="13646" y="2363"/>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31" name="Shape 2369"/>
            <p:cNvSpPr/>
            <p:nvPr/>
          </p:nvSpPr>
          <p:spPr>
            <a:xfrm>
              <a:off x="2041821" y="3542450"/>
              <a:ext cx="23819" cy="30620"/>
            </a:xfrm>
            <a:custGeom>
              <a:avLst/>
              <a:gdLst/>
              <a:ahLst/>
              <a:cxnLst/>
              <a:rect l="0" t="0" r="0" b="0"/>
              <a:pathLst>
                <a:path w="23819" h="30620">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32" name="Shape 2370"/>
            <p:cNvSpPr/>
            <p:nvPr/>
          </p:nvSpPr>
          <p:spPr>
            <a:xfrm>
              <a:off x="2074466" y="356570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2"/>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5"/>
                    <a:pt x="4686" y="28380"/>
                  </a:cubicBezTo>
                  <a:cubicBezTo>
                    <a:pt x="1562" y="25395"/>
                    <a:pt x="0" y="21649"/>
                    <a:pt x="0" y="17153"/>
                  </a:cubicBezTo>
                  <a:cubicBezTo>
                    <a:pt x="0" y="12238"/>
                    <a:pt x="1537" y="8416"/>
                    <a:pt x="4610" y="5711"/>
                  </a:cubicBezTo>
                  <a:cubicBezTo>
                    <a:pt x="7683"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33" name="Shape 2371"/>
            <p:cNvSpPr/>
            <p:nvPr/>
          </p:nvSpPr>
          <p:spPr>
            <a:xfrm>
              <a:off x="2077247" y="35426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34" name="Shape 2372"/>
            <p:cNvSpPr/>
            <p:nvPr/>
          </p:nvSpPr>
          <p:spPr>
            <a:xfrm>
              <a:off x="2096837" y="3542353"/>
              <a:ext cx="27883" cy="55563"/>
            </a:xfrm>
            <a:custGeom>
              <a:avLst/>
              <a:gdLst/>
              <a:ahLst/>
              <a:cxnLst/>
              <a:rect l="0" t="0" r="0" b="0"/>
              <a:pathLst>
                <a:path w="27883" h="55563">
                  <a:moveTo>
                    <a:pt x="972" y="0"/>
                  </a:moveTo>
                  <a:cubicBezTo>
                    <a:pt x="7220" y="0"/>
                    <a:pt x="12275" y="1194"/>
                    <a:pt x="16186" y="3569"/>
                  </a:cubicBezTo>
                  <a:cubicBezTo>
                    <a:pt x="20047" y="5956"/>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9"/>
                  </a:cubicBezTo>
                  <a:cubicBezTo>
                    <a:pt x="26791" y="48247"/>
                    <a:pt x="27324" y="48171"/>
                    <a:pt x="27883" y="48070"/>
                  </a:cubicBezTo>
                  <a:lnTo>
                    <a:pt x="27883" y="54673"/>
                  </a:lnTo>
                  <a:cubicBezTo>
                    <a:pt x="26499" y="55067"/>
                    <a:pt x="25432" y="55321"/>
                    <a:pt x="24708" y="55411"/>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5"/>
                  </a:lnTo>
                  <a:lnTo>
                    <a:pt x="0" y="23347"/>
                  </a:lnTo>
                  <a:lnTo>
                    <a:pt x="8579" y="22276"/>
                  </a:lnTo>
                  <a:cubicBezTo>
                    <a:pt x="10636" y="22010"/>
                    <a:pt x="12008" y="21146"/>
                    <a:pt x="12706" y="19698"/>
                  </a:cubicBezTo>
                  <a:cubicBezTo>
                    <a:pt x="13100" y="18898"/>
                    <a:pt x="13303" y="17755"/>
                    <a:pt x="13303" y="16256"/>
                  </a:cubicBezTo>
                  <a:cubicBezTo>
                    <a:pt x="13303" y="13208"/>
                    <a:pt x="12224" y="10985"/>
                    <a:pt x="10052" y="9614"/>
                  </a:cubicBezTo>
                  <a:cubicBezTo>
                    <a:pt x="7893" y="8230"/>
                    <a:pt x="4794" y="7544"/>
                    <a:pt x="769"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grpSp>
      <p:sp>
        <p:nvSpPr>
          <p:cNvPr id="1429" name="Rectangle 1198"/>
          <p:cNvSpPr>
            <a:spLocks noChangeArrowheads="1"/>
          </p:cNvSpPr>
          <p:nvPr/>
        </p:nvSpPr>
        <p:spPr bwMode="auto">
          <a:xfrm>
            <a:off x="3079750" y="53949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workspace window always includes the </a:t>
            </a:r>
            <a:r>
              <a:rPr kumimoji="0" lang="en-US" altLang="en-US" sz="1800" b="1" i="0" u="none" strike="noStrike" cap="none" normalizeH="0" baseline="0">
                <a:ln>
                  <a:noFill/>
                </a:ln>
                <a:solidFill>
                  <a:schemeClr val="tx1"/>
                </a:solidFill>
                <a:effectLst/>
                <a:latin typeface="Arial" charset="0"/>
              </a:rPr>
              <a:t>editor area. When you select a project file, its contents appear in the editor area, where Xcode opens the file in an appropriate editor.</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workspace window can also display three optional areas. You hide or show these optional areas by using buttons in the view selector in the toolbar: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90" name="Picture 2430"/>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079750" y="54406800"/>
            <a:ext cx="165100" cy="152400"/>
          </a:xfrm>
          <a:prstGeom prst="rect">
            <a:avLst/>
          </a:prstGeom>
          <a:noFill/>
          <a:extLst>
            <a:ext uri="{909E8E84-426E-40DD-AFC4-6F175D3DCCD1}">
              <a14:hiddenFill xmlns:a14="http://schemas.microsoft.com/office/drawing/2010/main">
                <a:solidFill>
                  <a:srgbClr val="FFFFFF"/>
                </a:solidFill>
              </a14:hiddenFill>
            </a:ext>
          </a:extLst>
        </p:spPr>
      </p:pic>
      <p:sp>
        <p:nvSpPr>
          <p:cNvPr id="1430" name="Rectangle 1199"/>
          <p:cNvSpPr>
            <a:spLocks noChangeArrowheads="1"/>
          </p:cNvSpPr>
          <p:nvPr/>
        </p:nvSpPr>
        <p:spPr bwMode="auto">
          <a:xfrm>
            <a:off x="3079750" y="5455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Show and hide the </a:t>
            </a:r>
            <a:r>
              <a:rPr kumimoji="0" lang="en-US" altLang="en-US" sz="1800" b="1" i="0" u="none" strike="noStrike" cap="none" normalizeH="0" baseline="0">
                <a:ln>
                  <a:noFill/>
                </a:ln>
                <a:solidFill>
                  <a:schemeClr val="tx1"/>
                </a:solidFill>
                <a:effectLst/>
                <a:latin typeface="Arial" charset="0"/>
              </a:rPr>
              <a:t>navigator area. The navigator area is where you view and maneuver through files and other facets of your project.</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89" name="Picture 245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079750" y="54559200"/>
            <a:ext cx="165100" cy="152400"/>
          </a:xfrm>
          <a:prstGeom prst="rect">
            <a:avLst/>
          </a:prstGeom>
          <a:noFill/>
          <a:extLst>
            <a:ext uri="{909E8E84-426E-40DD-AFC4-6F175D3DCCD1}">
              <a14:hiddenFill xmlns:a14="http://schemas.microsoft.com/office/drawing/2010/main">
                <a:solidFill>
                  <a:srgbClr val="FFFFFF"/>
                </a:solidFill>
              </a14:hiddenFill>
            </a:ext>
          </a:extLst>
        </p:spPr>
      </p:pic>
      <p:sp>
        <p:nvSpPr>
          <p:cNvPr id="1431" name="Rectangle 1200"/>
          <p:cNvSpPr>
            <a:spLocks noChangeArrowheads="1"/>
          </p:cNvSpPr>
          <p:nvPr/>
        </p:nvSpPr>
        <p:spPr bwMode="auto">
          <a:xfrm>
            <a:off x="3079750" y="54711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Show and hide the </a:t>
            </a:r>
            <a:r>
              <a:rPr kumimoji="0" lang="en-US" altLang="en-US" sz="1800" b="1" i="0" u="none" strike="noStrike" cap="none" normalizeH="0" baseline="0">
                <a:ln>
                  <a:noFill/>
                </a:ln>
                <a:solidFill>
                  <a:schemeClr val="tx1"/>
                </a:solidFill>
                <a:effectLst/>
                <a:latin typeface="Arial" charset="0"/>
              </a:rPr>
              <a:t>debug area. The debug area is where you control program execution and debug code.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Navigate Your Workspace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88" name="Picture 2485"/>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079750" y="54711600"/>
            <a:ext cx="165100" cy="152400"/>
          </a:xfrm>
          <a:prstGeom prst="rect">
            <a:avLst/>
          </a:prstGeom>
          <a:noFill/>
          <a:extLst>
            <a:ext uri="{909E8E84-426E-40DD-AFC4-6F175D3DCCD1}">
              <a14:hiddenFill xmlns:a14="http://schemas.microsoft.com/office/drawing/2010/main">
                <a:solidFill>
                  <a:srgbClr val="FFFFFF"/>
                </a:solidFill>
              </a14:hiddenFill>
            </a:ext>
          </a:extLst>
        </p:spPr>
      </p:pic>
      <p:sp>
        <p:nvSpPr>
          <p:cNvPr id="1432" name="Rectangle 1201"/>
          <p:cNvSpPr>
            <a:spLocks noChangeArrowheads="1"/>
          </p:cNvSpPr>
          <p:nvPr/>
        </p:nvSpPr>
        <p:spPr bwMode="auto">
          <a:xfrm>
            <a:off x="3079750" y="54864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Show and hide the </a:t>
            </a:r>
            <a:r>
              <a:rPr kumimoji="0" lang="en-US" altLang="en-US" sz="1800" b="1" i="0" u="none" strike="noStrike" cap="none" normalizeH="0" baseline="0">
                <a:ln>
                  <a:noFill/>
                </a:ln>
                <a:solidFill>
                  <a:schemeClr val="tx1"/>
                </a:solidFill>
                <a:effectLst/>
                <a:latin typeface="Arial" charset="0"/>
              </a:rPr>
              <a:t>utility area. You use the utility area for several purposes, most commonly to view and modify attributes of a file and to add ready-made resources to your project.</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Navigate Your Workspace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Access files, symbols, unit tests, diagnostics, and other facets of your project from the navigator area. In the </a:t>
            </a:r>
            <a:r>
              <a:rPr kumimoji="0" lang="en-US" altLang="en-US" sz="1800" b="1" i="0" u="none" strike="noStrike" cap="none" normalizeH="0" baseline="0">
                <a:ln>
                  <a:noFill/>
                </a:ln>
                <a:solidFill>
                  <a:schemeClr val="tx1"/>
                </a:solidFill>
                <a:effectLst/>
                <a:latin typeface="Arial" charset="0"/>
              </a:rPr>
              <a:t>navigator selector bar, you choose the navigator suited to your task. The content area of each navigator gives you access to relevant portions of your project, and each navigator’s filter bar allows you to restrict the content that is displayed.</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342" name="Group 341"/>
          <p:cNvGrpSpPr/>
          <p:nvPr/>
        </p:nvGrpSpPr>
        <p:grpSpPr>
          <a:xfrm>
            <a:off x="3079750" y="3081338"/>
            <a:ext cx="3673475" cy="3740150"/>
            <a:chOff x="0" y="0"/>
            <a:chExt cx="3672901" cy="3740480"/>
          </a:xfrm>
        </p:grpSpPr>
        <p:pic>
          <p:nvPicPr>
            <p:cNvPr id="343" name="Picture 342"/>
            <p:cNvPicPr/>
            <p:nvPr/>
          </p:nvPicPr>
          <p:blipFill>
            <a:blip r:embed="rId54"/>
            <a:stretch>
              <a:fillRect/>
            </a:stretch>
          </p:blipFill>
          <p:spPr>
            <a:xfrm>
              <a:off x="1474372" y="0"/>
              <a:ext cx="2198529" cy="3740480"/>
            </a:xfrm>
            <a:prstGeom prst="rect">
              <a:avLst/>
            </a:prstGeom>
          </p:spPr>
        </p:pic>
        <p:sp>
          <p:nvSpPr>
            <p:cNvPr id="344" name="Shape 2549"/>
            <p:cNvSpPr/>
            <p:nvPr/>
          </p:nvSpPr>
          <p:spPr>
            <a:xfrm>
              <a:off x="0" y="57459"/>
              <a:ext cx="57404" cy="72873"/>
            </a:xfrm>
            <a:custGeom>
              <a:avLst/>
              <a:gdLst/>
              <a:ahLst/>
              <a:cxnLst/>
              <a:rect l="0" t="0" r="0" b="0"/>
              <a:pathLst>
                <a:path w="57404" h="72873">
                  <a:moveTo>
                    <a:pt x="0" y="0"/>
                  </a:moveTo>
                  <a:lnTo>
                    <a:pt x="11633" y="0"/>
                  </a:lnTo>
                  <a:lnTo>
                    <a:pt x="47968" y="58877"/>
                  </a:lnTo>
                  <a:lnTo>
                    <a:pt x="47968" y="0"/>
                  </a:lnTo>
                  <a:lnTo>
                    <a:pt x="57404" y="0"/>
                  </a:lnTo>
                  <a:lnTo>
                    <a:pt x="57404" y="72873"/>
                  </a:lnTo>
                  <a:lnTo>
                    <a:pt x="46304" y="72873"/>
                  </a:lnTo>
                  <a:lnTo>
                    <a:pt x="9423" y="14059"/>
                  </a:lnTo>
                  <a:lnTo>
                    <a:pt x="9423" y="72873"/>
                  </a:lnTo>
                  <a:lnTo>
                    <a:pt x="0" y="72873"/>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45" name="Shape 2550"/>
            <p:cNvSpPr/>
            <p:nvPr/>
          </p:nvSpPr>
          <p:spPr>
            <a:xfrm>
              <a:off x="69701" y="9926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46" name="Shape 2551"/>
            <p:cNvSpPr/>
            <p:nvPr/>
          </p:nvSpPr>
          <p:spPr>
            <a:xfrm>
              <a:off x="72483" y="7617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47" name="Shape 2552"/>
            <p:cNvSpPr/>
            <p:nvPr/>
          </p:nvSpPr>
          <p:spPr>
            <a:xfrm>
              <a:off x="92072" y="75912"/>
              <a:ext cx="27883" cy="55563"/>
            </a:xfrm>
            <a:custGeom>
              <a:avLst/>
              <a:gdLst/>
              <a:ahLst/>
              <a:cxnLst/>
              <a:rect l="0" t="0" r="0" b="0"/>
              <a:pathLst>
                <a:path w="27883" h="55563">
                  <a:moveTo>
                    <a:pt x="971"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3" y="55563"/>
                    <a:pt x="21736" y="55563"/>
                  </a:cubicBezTo>
                  <a:cubicBezTo>
                    <a:pt x="18650" y="55563"/>
                    <a:pt x="16427" y="54470"/>
                    <a:pt x="15030" y="52286"/>
                  </a:cubicBezTo>
                  <a:cubicBezTo>
                    <a:pt x="14306" y="51143"/>
                    <a:pt x="13799" y="49505"/>
                    <a:pt x="13494" y="47384"/>
                  </a:cubicBezTo>
                  <a:cubicBezTo>
                    <a:pt x="11678" y="49759"/>
                    <a:pt x="9061" y="51829"/>
                    <a:pt x="5658" y="53582"/>
                  </a:cubicBezTo>
                  <a:lnTo>
                    <a:pt x="0" y="54902"/>
                  </a:lnTo>
                  <a:lnTo>
                    <a:pt x="0" y="47777"/>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1"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48" name="Shape 2553"/>
            <p:cNvSpPr/>
            <p:nvPr/>
          </p:nvSpPr>
          <p:spPr>
            <a:xfrm>
              <a:off x="122714" y="77204"/>
              <a:ext cx="49111" cy="53137"/>
            </a:xfrm>
            <a:custGeom>
              <a:avLst/>
              <a:gdLst/>
              <a:ahLst/>
              <a:cxnLst/>
              <a:rect l="0" t="0" r="0" b="0"/>
              <a:pathLst>
                <a:path w="49111" h="53137">
                  <a:moveTo>
                    <a:pt x="0" y="0"/>
                  </a:moveTo>
                  <a:lnTo>
                    <a:pt x="10363" y="0"/>
                  </a:lnTo>
                  <a:lnTo>
                    <a:pt x="24549" y="43256"/>
                  </a:lnTo>
                  <a:lnTo>
                    <a:pt x="39332" y="0"/>
                  </a:lnTo>
                  <a:lnTo>
                    <a:pt x="49111" y="0"/>
                  </a:lnTo>
                  <a:lnTo>
                    <a:pt x="29108" y="53137"/>
                  </a:lnTo>
                  <a:lnTo>
                    <a:pt x="19596" y="53137"/>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49" name="Shape 149961"/>
            <p:cNvSpPr/>
            <p:nvPr/>
          </p:nvSpPr>
          <p:spPr>
            <a:xfrm>
              <a:off x="179483" y="77453"/>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50" name="Shape 149962"/>
            <p:cNvSpPr/>
            <p:nvPr/>
          </p:nvSpPr>
          <p:spPr>
            <a:xfrm>
              <a:off x="179483" y="57463"/>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51" name="Shape 2556"/>
            <p:cNvSpPr/>
            <p:nvPr/>
          </p:nvSpPr>
          <p:spPr>
            <a:xfrm>
              <a:off x="200174" y="136931"/>
              <a:ext cx="22053" cy="15875"/>
            </a:xfrm>
            <a:custGeom>
              <a:avLst/>
              <a:gdLst/>
              <a:ahLst/>
              <a:cxnLst/>
              <a:rect l="0" t="0" r="0" b="0"/>
              <a:pathLst>
                <a:path w="22053" h="15875">
                  <a:moveTo>
                    <a:pt x="0" y="0"/>
                  </a:moveTo>
                  <a:lnTo>
                    <a:pt x="9080" y="0"/>
                  </a:lnTo>
                  <a:cubicBezTo>
                    <a:pt x="9500" y="2387"/>
                    <a:pt x="10363" y="4216"/>
                    <a:pt x="11646" y="5512"/>
                  </a:cubicBezTo>
                  <a:cubicBezTo>
                    <a:pt x="13652" y="7493"/>
                    <a:pt x="16802" y="8484"/>
                    <a:pt x="21120" y="8484"/>
                  </a:cubicBezTo>
                  <a:lnTo>
                    <a:pt x="22053" y="7978"/>
                  </a:lnTo>
                  <a:lnTo>
                    <a:pt x="22053" y="15637"/>
                  </a:lnTo>
                  <a:lnTo>
                    <a:pt x="20917" y="15875"/>
                  </a:lnTo>
                  <a:cubicBezTo>
                    <a:pt x="15215" y="15875"/>
                    <a:pt x="10414" y="14592"/>
                    <a:pt x="6528" y="12040"/>
                  </a:cubicBezTo>
                  <a:cubicBezTo>
                    <a:pt x="2642" y="9474"/>
                    <a:pt x="470" y="5461"/>
                    <a:pt x="0"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52" name="Shape 2557"/>
            <p:cNvSpPr/>
            <p:nvPr/>
          </p:nvSpPr>
          <p:spPr>
            <a:xfrm>
              <a:off x="198535" y="76263"/>
              <a:ext cx="23692" cy="54724"/>
            </a:xfrm>
            <a:custGeom>
              <a:avLst/>
              <a:gdLst/>
              <a:ahLst/>
              <a:cxnLst/>
              <a:rect l="0" t="0" r="0" b="0"/>
              <a:pathLst>
                <a:path w="23692" h="54724">
                  <a:moveTo>
                    <a:pt x="22187" y="0"/>
                  </a:moveTo>
                  <a:lnTo>
                    <a:pt x="23692" y="426"/>
                  </a:lnTo>
                  <a:lnTo>
                    <a:pt x="23692" y="7987"/>
                  </a:lnTo>
                  <a:lnTo>
                    <a:pt x="10998" y="16713"/>
                  </a:lnTo>
                  <a:cubicBezTo>
                    <a:pt x="9792" y="19863"/>
                    <a:pt x="9182" y="23978"/>
                    <a:pt x="9182" y="29070"/>
                  </a:cubicBezTo>
                  <a:cubicBezTo>
                    <a:pt x="9182" y="35052"/>
                    <a:pt x="10389" y="39611"/>
                    <a:pt x="12802" y="42735"/>
                  </a:cubicBezTo>
                  <a:cubicBezTo>
                    <a:pt x="15227" y="45860"/>
                    <a:pt x="18479" y="47422"/>
                    <a:pt x="22555" y="47422"/>
                  </a:cubicBezTo>
                  <a:lnTo>
                    <a:pt x="23692" y="46690"/>
                  </a:lnTo>
                  <a:lnTo>
                    <a:pt x="23692" y="54282"/>
                  </a:lnTo>
                  <a:lnTo>
                    <a:pt x="21488" y="54724"/>
                  </a:lnTo>
                  <a:cubicBezTo>
                    <a:pt x="15761" y="54724"/>
                    <a:pt x="10744" y="52680"/>
                    <a:pt x="6452" y="48590"/>
                  </a:cubicBezTo>
                  <a:cubicBezTo>
                    <a:pt x="2146" y="44501"/>
                    <a:pt x="0" y="37757"/>
                    <a:pt x="0" y="28321"/>
                  </a:cubicBezTo>
                  <a:cubicBezTo>
                    <a:pt x="0" y="19431"/>
                    <a:pt x="2159" y="12484"/>
                    <a:pt x="6502" y="7493"/>
                  </a:cubicBezTo>
                  <a:cubicBezTo>
                    <a:pt x="10833" y="2502"/>
                    <a:pt x="16065" y="0"/>
                    <a:pt x="22187"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53" name="Shape 2558"/>
            <p:cNvSpPr/>
            <p:nvPr/>
          </p:nvSpPr>
          <p:spPr>
            <a:xfrm>
              <a:off x="222227" y="76689"/>
              <a:ext cx="22739" cy="75880"/>
            </a:xfrm>
            <a:custGeom>
              <a:avLst/>
              <a:gdLst/>
              <a:ahLst/>
              <a:cxnLst/>
              <a:rect l="0" t="0" r="0" b="0"/>
              <a:pathLst>
                <a:path w="22739" h="75880">
                  <a:moveTo>
                    <a:pt x="0" y="0"/>
                  </a:moveTo>
                  <a:lnTo>
                    <a:pt x="9366" y="2648"/>
                  </a:lnTo>
                  <a:cubicBezTo>
                    <a:pt x="11043" y="3804"/>
                    <a:pt x="12757" y="5493"/>
                    <a:pt x="14510" y="7715"/>
                  </a:cubicBezTo>
                  <a:lnTo>
                    <a:pt x="14510" y="1010"/>
                  </a:lnTo>
                  <a:lnTo>
                    <a:pt x="22739" y="1010"/>
                  </a:lnTo>
                  <a:lnTo>
                    <a:pt x="22739" y="49333"/>
                  </a:lnTo>
                  <a:cubicBezTo>
                    <a:pt x="22739" y="56077"/>
                    <a:pt x="21749" y="61411"/>
                    <a:pt x="19780" y="65310"/>
                  </a:cubicBezTo>
                  <a:cubicBezTo>
                    <a:pt x="17932" y="68916"/>
                    <a:pt x="15265" y="71618"/>
                    <a:pt x="11779" y="73419"/>
                  </a:cubicBezTo>
                  <a:lnTo>
                    <a:pt x="0" y="75880"/>
                  </a:lnTo>
                  <a:lnTo>
                    <a:pt x="0" y="68221"/>
                  </a:lnTo>
                  <a:lnTo>
                    <a:pt x="12440" y="61487"/>
                  </a:lnTo>
                  <a:cubicBezTo>
                    <a:pt x="13684" y="58642"/>
                    <a:pt x="14256" y="53562"/>
                    <a:pt x="14167" y="46260"/>
                  </a:cubicBezTo>
                  <a:cubicBezTo>
                    <a:pt x="12376" y="48965"/>
                    <a:pt x="10243" y="50984"/>
                    <a:pt x="7741" y="52305"/>
                  </a:cubicBezTo>
                  <a:lnTo>
                    <a:pt x="0" y="53857"/>
                  </a:lnTo>
                  <a:lnTo>
                    <a:pt x="0" y="46265"/>
                  </a:lnTo>
                  <a:lnTo>
                    <a:pt x="12338" y="38322"/>
                  </a:lnTo>
                  <a:cubicBezTo>
                    <a:pt x="13786" y="35046"/>
                    <a:pt x="14510" y="31223"/>
                    <a:pt x="14510" y="26854"/>
                  </a:cubicBezTo>
                  <a:cubicBezTo>
                    <a:pt x="14510" y="20276"/>
                    <a:pt x="13151" y="15399"/>
                    <a:pt x="10458" y="12224"/>
                  </a:cubicBezTo>
                  <a:cubicBezTo>
                    <a:pt x="7766" y="9049"/>
                    <a:pt x="4324" y="7461"/>
                    <a:pt x="146" y="7461"/>
                  </a:cubicBezTo>
                  <a:lnTo>
                    <a:pt x="0" y="7562"/>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54" name="Shape 2559"/>
            <p:cNvSpPr/>
            <p:nvPr/>
          </p:nvSpPr>
          <p:spPr>
            <a:xfrm>
              <a:off x="256084" y="9926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55" name="Shape 2560"/>
            <p:cNvSpPr/>
            <p:nvPr/>
          </p:nvSpPr>
          <p:spPr>
            <a:xfrm>
              <a:off x="258865" y="7617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56" name="Shape 2561"/>
            <p:cNvSpPr/>
            <p:nvPr/>
          </p:nvSpPr>
          <p:spPr>
            <a:xfrm>
              <a:off x="278455" y="75912"/>
              <a:ext cx="27883" cy="55563"/>
            </a:xfrm>
            <a:custGeom>
              <a:avLst/>
              <a:gdLst/>
              <a:ahLst/>
              <a:cxnLst/>
              <a:rect l="0" t="0" r="0" b="0"/>
              <a:pathLst>
                <a:path w="27883" h="55563">
                  <a:moveTo>
                    <a:pt x="971"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3" y="55563"/>
                    <a:pt x="21736" y="55563"/>
                  </a:cubicBezTo>
                  <a:cubicBezTo>
                    <a:pt x="18650" y="55563"/>
                    <a:pt x="16427" y="54470"/>
                    <a:pt x="15030" y="52286"/>
                  </a:cubicBezTo>
                  <a:cubicBezTo>
                    <a:pt x="14306" y="51143"/>
                    <a:pt x="13799" y="49505"/>
                    <a:pt x="13494" y="47384"/>
                  </a:cubicBezTo>
                  <a:cubicBezTo>
                    <a:pt x="11678" y="49759"/>
                    <a:pt x="9061" y="51829"/>
                    <a:pt x="5658" y="53582"/>
                  </a:cubicBezTo>
                  <a:lnTo>
                    <a:pt x="0" y="54902"/>
                  </a:lnTo>
                  <a:lnTo>
                    <a:pt x="0" y="47777"/>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1"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57" name="Shape 2562"/>
            <p:cNvSpPr/>
            <p:nvPr/>
          </p:nvSpPr>
          <p:spPr>
            <a:xfrm>
              <a:off x="309667" y="62371"/>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58" name="Shape 2563"/>
            <p:cNvSpPr/>
            <p:nvPr/>
          </p:nvSpPr>
          <p:spPr>
            <a:xfrm>
              <a:off x="339673" y="75826"/>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59" name="Shape 2564"/>
            <p:cNvSpPr/>
            <p:nvPr/>
          </p:nvSpPr>
          <p:spPr>
            <a:xfrm>
              <a:off x="364184" y="75665"/>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69"/>
                  </a:lnTo>
                  <a:cubicBezTo>
                    <a:pt x="5880" y="48869"/>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60" name="Shape 2565"/>
            <p:cNvSpPr/>
            <p:nvPr/>
          </p:nvSpPr>
          <p:spPr>
            <a:xfrm>
              <a:off x="400050" y="76010"/>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61" name="Shape 2566"/>
            <p:cNvSpPr/>
            <p:nvPr/>
          </p:nvSpPr>
          <p:spPr>
            <a:xfrm>
              <a:off x="458586" y="75821"/>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3"/>
                  </a:cubicBezTo>
                  <a:lnTo>
                    <a:pt x="34188" y="16663"/>
                  </a:lnTo>
                  <a:cubicBezTo>
                    <a:pt x="34011" y="14656"/>
                    <a:pt x="33287" y="12827"/>
                    <a:pt x="32004" y="11189"/>
                  </a:cubicBezTo>
                  <a:cubicBezTo>
                    <a:pt x="29896" y="8852"/>
                    <a:pt x="26264" y="7684"/>
                    <a:pt x="21082" y="7684"/>
                  </a:cubicBezTo>
                  <a:cubicBezTo>
                    <a:pt x="17628" y="7684"/>
                    <a:pt x="15011" y="8331"/>
                    <a:pt x="13233" y="9614"/>
                  </a:cubicBezTo>
                  <a:cubicBezTo>
                    <a:pt x="11455" y="10897"/>
                    <a:pt x="10566" y="12598"/>
                    <a:pt x="10566" y="14707"/>
                  </a:cubicBezTo>
                  <a:cubicBezTo>
                    <a:pt x="10566" y="17006"/>
                    <a:pt x="11735" y="18860"/>
                    <a:pt x="14072" y="20244"/>
                  </a:cubicBezTo>
                  <a:cubicBezTo>
                    <a:pt x="15418" y="21069"/>
                    <a:pt x="17412" y="21793"/>
                    <a:pt x="20040" y="22416"/>
                  </a:cubicBezTo>
                  <a:lnTo>
                    <a:pt x="26048" y="23851"/>
                  </a:lnTo>
                  <a:cubicBezTo>
                    <a:pt x="32588" y="25413"/>
                    <a:pt x="36970" y="26912"/>
                    <a:pt x="39192" y="28372"/>
                  </a:cubicBezTo>
                  <a:cubicBezTo>
                    <a:pt x="42672" y="30658"/>
                    <a:pt x="44399" y="34239"/>
                    <a:pt x="44399" y="39141"/>
                  </a:cubicBezTo>
                  <a:cubicBezTo>
                    <a:pt x="44399" y="43866"/>
                    <a:pt x="42583" y="47943"/>
                    <a:pt x="38951" y="51384"/>
                  </a:cubicBezTo>
                  <a:cubicBezTo>
                    <a:pt x="35319" y="54826"/>
                    <a:pt x="29782" y="56553"/>
                    <a:pt x="22352" y="56553"/>
                  </a:cubicBezTo>
                  <a:cubicBezTo>
                    <a:pt x="14351" y="56553"/>
                    <a:pt x="8687" y="54763"/>
                    <a:pt x="5359" y="51169"/>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5" y="46851"/>
                  </a:cubicBezTo>
                  <a:cubicBezTo>
                    <a:pt x="34290" y="45415"/>
                    <a:pt x="35573" y="43180"/>
                    <a:pt x="35573" y="40183"/>
                  </a:cubicBezTo>
                  <a:cubicBezTo>
                    <a:pt x="35573" y="37897"/>
                    <a:pt x="34544" y="36157"/>
                    <a:pt x="32499" y="34963"/>
                  </a:cubicBezTo>
                  <a:cubicBezTo>
                    <a:pt x="31179" y="34239"/>
                    <a:pt x="28600" y="33401"/>
                    <a:pt x="24727" y="32436"/>
                  </a:cubicBezTo>
                  <a:lnTo>
                    <a:pt x="17526" y="30658"/>
                  </a:lnTo>
                  <a:cubicBezTo>
                    <a:pt x="12916" y="29528"/>
                    <a:pt x="9525" y="28270"/>
                    <a:pt x="7340" y="26886"/>
                  </a:cubicBezTo>
                  <a:cubicBezTo>
                    <a:pt x="3442" y="24473"/>
                    <a:pt x="1486" y="21133"/>
                    <a:pt x="1486" y="16866"/>
                  </a:cubicBezTo>
                  <a:cubicBezTo>
                    <a:pt x="1486" y="11836"/>
                    <a:pt x="3327" y="7760"/>
                    <a:pt x="6998" y="4661"/>
                  </a:cubicBezTo>
                  <a:cubicBezTo>
                    <a:pt x="10668" y="1550"/>
                    <a:pt x="15596" y="0"/>
                    <a:pt x="21806"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62" name="Shape 2567"/>
            <p:cNvSpPr/>
            <p:nvPr/>
          </p:nvSpPr>
          <p:spPr>
            <a:xfrm>
              <a:off x="509640" y="76247"/>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63" name="Shape 2568"/>
            <p:cNvSpPr/>
            <p:nvPr/>
          </p:nvSpPr>
          <p:spPr>
            <a:xfrm>
              <a:off x="534043" y="113663"/>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64" name="Shape 2569"/>
            <p:cNvSpPr/>
            <p:nvPr/>
          </p:nvSpPr>
          <p:spPr>
            <a:xfrm>
              <a:off x="534043" y="76008"/>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65" name="Shape 149963"/>
            <p:cNvSpPr/>
            <p:nvPr/>
          </p:nvSpPr>
          <p:spPr>
            <a:xfrm>
              <a:off x="569411" y="57463"/>
              <a:ext cx="9144" cy="72873"/>
            </a:xfrm>
            <a:custGeom>
              <a:avLst/>
              <a:gdLst/>
              <a:ahLst/>
              <a:cxnLst/>
              <a:rect l="0" t="0" r="0" b="0"/>
              <a:pathLst>
                <a:path w="9144" h="72873">
                  <a:moveTo>
                    <a:pt x="0" y="0"/>
                  </a:moveTo>
                  <a:lnTo>
                    <a:pt x="9144" y="0"/>
                  </a:lnTo>
                  <a:lnTo>
                    <a:pt x="9144" y="72873"/>
                  </a:lnTo>
                  <a:lnTo>
                    <a:pt x="0" y="72873"/>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66" name="Shape 2571"/>
            <p:cNvSpPr/>
            <p:nvPr/>
          </p:nvSpPr>
          <p:spPr>
            <a:xfrm>
              <a:off x="588717" y="76247"/>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67" name="Shape 2572"/>
            <p:cNvSpPr/>
            <p:nvPr/>
          </p:nvSpPr>
          <p:spPr>
            <a:xfrm>
              <a:off x="613121" y="113663"/>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68" name="Shape 2573"/>
            <p:cNvSpPr/>
            <p:nvPr/>
          </p:nvSpPr>
          <p:spPr>
            <a:xfrm>
              <a:off x="613121" y="76008"/>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69" name="Shape 2574"/>
            <p:cNvSpPr/>
            <p:nvPr/>
          </p:nvSpPr>
          <p:spPr>
            <a:xfrm>
              <a:off x="644622" y="75664"/>
              <a:ext cx="45491" cy="56210"/>
            </a:xfrm>
            <a:custGeom>
              <a:avLst/>
              <a:gdLst/>
              <a:ahLst/>
              <a:cxnLst/>
              <a:rect l="0" t="0" r="0" b="0"/>
              <a:pathLst>
                <a:path w="45491" h="56210">
                  <a:moveTo>
                    <a:pt x="24117" y="0"/>
                  </a:moveTo>
                  <a:cubicBezTo>
                    <a:pt x="30099" y="0"/>
                    <a:pt x="34976" y="1460"/>
                    <a:pt x="38722" y="4369"/>
                  </a:cubicBezTo>
                  <a:cubicBezTo>
                    <a:pt x="42469" y="7277"/>
                    <a:pt x="44729" y="12293"/>
                    <a:pt x="45491" y="19405"/>
                  </a:cubicBezTo>
                  <a:lnTo>
                    <a:pt x="36817" y="19405"/>
                  </a:lnTo>
                  <a:cubicBezTo>
                    <a:pt x="36284" y="16129"/>
                    <a:pt x="35077" y="13398"/>
                    <a:pt x="33185" y="11239"/>
                  </a:cubicBezTo>
                  <a:cubicBezTo>
                    <a:pt x="31305" y="9080"/>
                    <a:pt x="28283" y="7988"/>
                    <a:pt x="24117" y="7988"/>
                  </a:cubicBezTo>
                  <a:cubicBezTo>
                    <a:pt x="18428" y="7988"/>
                    <a:pt x="14364" y="10769"/>
                    <a:pt x="11913" y="16307"/>
                  </a:cubicBezTo>
                  <a:cubicBezTo>
                    <a:pt x="10325" y="19914"/>
                    <a:pt x="9525" y="24359"/>
                    <a:pt x="9525" y="29642"/>
                  </a:cubicBezTo>
                  <a:cubicBezTo>
                    <a:pt x="9525" y="34963"/>
                    <a:pt x="10655" y="39433"/>
                    <a:pt x="12903" y="43066"/>
                  </a:cubicBezTo>
                  <a:cubicBezTo>
                    <a:pt x="15151" y="46698"/>
                    <a:pt x="18682" y="48526"/>
                    <a:pt x="23520" y="48526"/>
                  </a:cubicBezTo>
                  <a:cubicBezTo>
                    <a:pt x="27216" y="48526"/>
                    <a:pt x="30163" y="47396"/>
                    <a:pt x="32321" y="45136"/>
                  </a:cubicBezTo>
                  <a:cubicBezTo>
                    <a:pt x="34493" y="42875"/>
                    <a:pt x="35992" y="39789"/>
                    <a:pt x="36817" y="35865"/>
                  </a:cubicBezTo>
                  <a:lnTo>
                    <a:pt x="45491" y="35865"/>
                  </a:lnTo>
                  <a:cubicBezTo>
                    <a:pt x="44501" y="42913"/>
                    <a:pt x="42024" y="48070"/>
                    <a:pt x="38049" y="51321"/>
                  </a:cubicBezTo>
                  <a:cubicBezTo>
                    <a:pt x="34087" y="54585"/>
                    <a:pt x="29007" y="56210"/>
                    <a:pt x="22822" y="56210"/>
                  </a:cubicBezTo>
                  <a:cubicBezTo>
                    <a:pt x="15875" y="56210"/>
                    <a:pt x="10338" y="53670"/>
                    <a:pt x="6197" y="48590"/>
                  </a:cubicBezTo>
                  <a:cubicBezTo>
                    <a:pt x="2070" y="43523"/>
                    <a:pt x="0" y="37173"/>
                    <a:pt x="0" y="29566"/>
                  </a:cubicBezTo>
                  <a:cubicBezTo>
                    <a:pt x="0" y="20244"/>
                    <a:pt x="2261" y="12979"/>
                    <a:pt x="6794" y="7798"/>
                  </a:cubicBezTo>
                  <a:cubicBezTo>
                    <a:pt x="11328" y="2603"/>
                    <a:pt x="17094" y="0"/>
                    <a:pt x="24117"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70" name="Shape 2575"/>
            <p:cNvSpPr/>
            <p:nvPr/>
          </p:nvSpPr>
          <p:spPr>
            <a:xfrm>
              <a:off x="693644" y="62371"/>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71" name="Shape 2576"/>
            <p:cNvSpPr/>
            <p:nvPr/>
          </p:nvSpPr>
          <p:spPr>
            <a:xfrm>
              <a:off x="723650" y="75826"/>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72" name="Shape 2577"/>
            <p:cNvSpPr/>
            <p:nvPr/>
          </p:nvSpPr>
          <p:spPr>
            <a:xfrm>
              <a:off x="748161" y="75665"/>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69"/>
                  </a:lnTo>
                  <a:cubicBezTo>
                    <a:pt x="5880" y="48869"/>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73" name="Shape 2578"/>
            <p:cNvSpPr/>
            <p:nvPr/>
          </p:nvSpPr>
          <p:spPr>
            <a:xfrm>
              <a:off x="784026" y="76010"/>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74" name="Shape 2579"/>
            <p:cNvSpPr/>
            <p:nvPr/>
          </p:nvSpPr>
          <p:spPr>
            <a:xfrm>
              <a:off x="845101" y="57217"/>
              <a:ext cx="22962" cy="74557"/>
            </a:xfrm>
            <a:custGeom>
              <a:avLst/>
              <a:gdLst/>
              <a:ahLst/>
              <a:cxnLst/>
              <a:rect l="0" t="0" r="0" b="0"/>
              <a:pathLst>
                <a:path w="22962" h="74557">
                  <a:moveTo>
                    <a:pt x="0" y="0"/>
                  </a:moveTo>
                  <a:lnTo>
                    <a:pt x="8674" y="0"/>
                  </a:lnTo>
                  <a:lnTo>
                    <a:pt x="8674" y="26441"/>
                  </a:lnTo>
                  <a:cubicBezTo>
                    <a:pt x="10630" y="23889"/>
                    <a:pt x="12967" y="21946"/>
                    <a:pt x="15697" y="20612"/>
                  </a:cubicBezTo>
                  <a:lnTo>
                    <a:pt x="22962" y="18958"/>
                  </a:lnTo>
                  <a:lnTo>
                    <a:pt x="22962" y="26812"/>
                  </a:lnTo>
                  <a:lnTo>
                    <a:pt x="12776" y="31102"/>
                  </a:lnTo>
                  <a:cubicBezTo>
                    <a:pt x="9715" y="34112"/>
                    <a:pt x="8179" y="39065"/>
                    <a:pt x="8179" y="45987"/>
                  </a:cubicBezTo>
                  <a:cubicBezTo>
                    <a:pt x="8179" y="50978"/>
                    <a:pt x="8814" y="55029"/>
                    <a:pt x="10071" y="58141"/>
                  </a:cubicBezTo>
                  <a:lnTo>
                    <a:pt x="22962" y="66714"/>
                  </a:lnTo>
                  <a:lnTo>
                    <a:pt x="22962" y="74557"/>
                  </a:lnTo>
                  <a:lnTo>
                    <a:pt x="13551" y="71882"/>
                  </a:lnTo>
                  <a:cubicBezTo>
                    <a:pt x="11900" y="70714"/>
                    <a:pt x="10122" y="68872"/>
                    <a:pt x="8230" y="66320"/>
                  </a:cubicBezTo>
                  <a:lnTo>
                    <a:pt x="8230" y="73114"/>
                  </a:lnTo>
                  <a:lnTo>
                    <a:pt x="0" y="7311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75" name="Shape 2580"/>
            <p:cNvSpPr/>
            <p:nvPr/>
          </p:nvSpPr>
          <p:spPr>
            <a:xfrm>
              <a:off x="868063" y="75810"/>
              <a:ext cx="23965" cy="56210"/>
            </a:xfrm>
            <a:custGeom>
              <a:avLst/>
              <a:gdLst/>
              <a:ahLst/>
              <a:cxnLst/>
              <a:rect l="0" t="0" r="0" b="0"/>
              <a:pathLst>
                <a:path w="23965" h="56210">
                  <a:moveTo>
                    <a:pt x="1600" y="0"/>
                  </a:moveTo>
                  <a:cubicBezTo>
                    <a:pt x="8242" y="0"/>
                    <a:pt x="13627" y="2286"/>
                    <a:pt x="17767" y="6833"/>
                  </a:cubicBezTo>
                  <a:cubicBezTo>
                    <a:pt x="21895" y="11366"/>
                    <a:pt x="23965" y="18085"/>
                    <a:pt x="23965" y="26949"/>
                  </a:cubicBezTo>
                  <a:cubicBezTo>
                    <a:pt x="23965" y="35344"/>
                    <a:pt x="21920" y="42316"/>
                    <a:pt x="17831" y="47879"/>
                  </a:cubicBezTo>
                  <a:cubicBezTo>
                    <a:pt x="13754" y="53429"/>
                    <a:pt x="8090" y="56210"/>
                    <a:pt x="864" y="56210"/>
                  </a:cubicBezTo>
                  <a:lnTo>
                    <a:pt x="0" y="55964"/>
                  </a:lnTo>
                  <a:lnTo>
                    <a:pt x="0" y="48121"/>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2" y="7988"/>
                    <a:pt x="546" y="7988"/>
                  </a:cubicBezTo>
                  <a:lnTo>
                    <a:pt x="0" y="8218"/>
                  </a:lnTo>
                  <a:lnTo>
                    <a:pt x="0" y="365"/>
                  </a:lnTo>
                  <a:lnTo>
                    <a:pt x="160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76" name="Shape 2581"/>
            <p:cNvSpPr/>
            <p:nvPr/>
          </p:nvSpPr>
          <p:spPr>
            <a:xfrm>
              <a:off x="899865" y="9926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77" name="Shape 2582"/>
            <p:cNvSpPr/>
            <p:nvPr/>
          </p:nvSpPr>
          <p:spPr>
            <a:xfrm>
              <a:off x="902646" y="76177"/>
              <a:ext cx="19590" cy="17300"/>
            </a:xfrm>
            <a:custGeom>
              <a:avLst/>
              <a:gdLst/>
              <a:ahLst/>
              <a:cxnLst/>
              <a:rect l="0" t="0" r="0" b="0"/>
              <a:pathLst>
                <a:path w="19590" h="17300">
                  <a:moveTo>
                    <a:pt x="19590" y="0"/>
                  </a:moveTo>
                  <a:lnTo>
                    <a:pt x="19590" y="7574"/>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78" name="Shape 2583"/>
            <p:cNvSpPr/>
            <p:nvPr/>
          </p:nvSpPr>
          <p:spPr>
            <a:xfrm>
              <a:off x="922236" y="75912"/>
              <a:ext cx="27883" cy="55563"/>
            </a:xfrm>
            <a:custGeom>
              <a:avLst/>
              <a:gdLst/>
              <a:ahLst/>
              <a:cxnLst/>
              <a:rect l="0" t="0" r="0" b="0"/>
              <a:pathLst>
                <a:path w="27883" h="55563">
                  <a:moveTo>
                    <a:pt x="972" y="0"/>
                  </a:moveTo>
                  <a:cubicBezTo>
                    <a:pt x="7220" y="0"/>
                    <a:pt x="12275" y="1194"/>
                    <a:pt x="16186" y="3569"/>
                  </a:cubicBezTo>
                  <a:cubicBezTo>
                    <a:pt x="20047" y="5957"/>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9" y="7544"/>
                  </a:cubicBezTo>
                  <a:lnTo>
                    <a:pt x="0" y="7838"/>
                  </a:lnTo>
                  <a:lnTo>
                    <a:pt x="0" y="264"/>
                  </a:lnTo>
                  <a:lnTo>
                    <a:pt x="972"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79" name="Shape 2584"/>
            <p:cNvSpPr/>
            <p:nvPr/>
          </p:nvSpPr>
          <p:spPr>
            <a:xfrm>
              <a:off x="959098" y="76010"/>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80" name="Shape 2587"/>
            <p:cNvSpPr/>
            <p:nvPr/>
          </p:nvSpPr>
          <p:spPr>
            <a:xfrm>
              <a:off x="1278235" y="16036"/>
              <a:ext cx="165100" cy="165100"/>
            </a:xfrm>
            <a:custGeom>
              <a:avLst/>
              <a:gdLst/>
              <a:ahLst/>
              <a:cxnLst/>
              <a:rect l="0" t="0" r="0" b="0"/>
              <a:pathLst>
                <a:path w="165100" h="165100">
                  <a:moveTo>
                    <a:pt x="165100" y="165100"/>
                  </a:moveTo>
                  <a:lnTo>
                    <a:pt x="0" y="165100"/>
                  </a:lnTo>
                  <a:lnTo>
                    <a:pt x="0" y="0"/>
                  </a:lnTo>
                  <a:lnTo>
                    <a:pt x="1651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381" name="Shape 2588"/>
            <p:cNvSpPr/>
            <p:nvPr/>
          </p:nvSpPr>
          <p:spPr>
            <a:xfrm>
              <a:off x="1011535" y="98586"/>
              <a:ext cx="266700" cy="0"/>
            </a:xfrm>
            <a:custGeom>
              <a:avLst/>
              <a:gdLst/>
              <a:ahLst/>
              <a:cxnLst/>
              <a:rect l="0" t="0" r="0" b="0"/>
              <a:pathLst>
                <a:path w="266700">
                  <a:moveTo>
                    <a:pt x="0" y="0"/>
                  </a:moveTo>
                  <a:lnTo>
                    <a:pt x="2667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382" name="Shape 2589"/>
            <p:cNvSpPr/>
            <p:nvPr/>
          </p:nvSpPr>
          <p:spPr>
            <a:xfrm>
              <a:off x="593973" y="3588060"/>
              <a:ext cx="50546" cy="72872"/>
            </a:xfrm>
            <a:custGeom>
              <a:avLst/>
              <a:gdLst/>
              <a:ahLst/>
              <a:cxnLst/>
              <a:rect l="0" t="0" r="0" b="0"/>
              <a:pathLst>
                <a:path w="50546" h="72872">
                  <a:moveTo>
                    <a:pt x="0" y="0"/>
                  </a:moveTo>
                  <a:lnTo>
                    <a:pt x="50546" y="0"/>
                  </a:lnTo>
                  <a:lnTo>
                    <a:pt x="50546" y="8928"/>
                  </a:lnTo>
                  <a:lnTo>
                    <a:pt x="9868" y="8928"/>
                  </a:lnTo>
                  <a:lnTo>
                    <a:pt x="9868" y="31052"/>
                  </a:lnTo>
                  <a:lnTo>
                    <a:pt x="45644" y="31052"/>
                  </a:lnTo>
                  <a:lnTo>
                    <a:pt x="45644" y="39739"/>
                  </a:lnTo>
                  <a:lnTo>
                    <a:pt x="9868" y="39739"/>
                  </a:lnTo>
                  <a:lnTo>
                    <a:pt x="9868" y="72872"/>
                  </a:lnTo>
                  <a:lnTo>
                    <a:pt x="0" y="72872"/>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83" name="Shape 149964"/>
            <p:cNvSpPr/>
            <p:nvPr/>
          </p:nvSpPr>
          <p:spPr>
            <a:xfrm>
              <a:off x="653904" y="3608053"/>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84" name="Shape 149965"/>
            <p:cNvSpPr/>
            <p:nvPr/>
          </p:nvSpPr>
          <p:spPr>
            <a:xfrm>
              <a:off x="653904" y="3588064"/>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85" name="Shape 149966"/>
            <p:cNvSpPr/>
            <p:nvPr/>
          </p:nvSpPr>
          <p:spPr>
            <a:xfrm>
              <a:off x="676726" y="3588064"/>
              <a:ext cx="9144" cy="72872"/>
            </a:xfrm>
            <a:custGeom>
              <a:avLst/>
              <a:gdLst/>
              <a:ahLst/>
              <a:cxnLst/>
              <a:rect l="0" t="0" r="0" b="0"/>
              <a:pathLst>
                <a:path w="9144" h="72872">
                  <a:moveTo>
                    <a:pt x="0" y="0"/>
                  </a:moveTo>
                  <a:lnTo>
                    <a:pt x="9144" y="0"/>
                  </a:lnTo>
                  <a:lnTo>
                    <a:pt x="9144" y="72872"/>
                  </a:lnTo>
                  <a:lnTo>
                    <a:pt x="0" y="7287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86" name="Shape 2593"/>
            <p:cNvSpPr/>
            <p:nvPr/>
          </p:nvSpPr>
          <p:spPr>
            <a:xfrm>
              <a:off x="693644" y="3592970"/>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2"/>
                    <a:pt x="16840" y="59893"/>
                    <a:pt x="18097" y="60528"/>
                  </a:cubicBezTo>
                  <a:cubicBezTo>
                    <a:pt x="18796" y="60884"/>
                    <a:pt x="19952" y="61075"/>
                    <a:pt x="21577" y="61075"/>
                  </a:cubicBezTo>
                  <a:cubicBezTo>
                    <a:pt x="22009" y="61075"/>
                    <a:pt x="22466" y="61061"/>
                    <a:pt x="22962" y="61037"/>
                  </a:cubicBezTo>
                  <a:cubicBezTo>
                    <a:pt x="23457" y="61011"/>
                    <a:pt x="24041" y="60960"/>
                    <a:pt x="24701" y="60871"/>
                  </a:cubicBezTo>
                  <a:lnTo>
                    <a:pt x="24701" y="67970"/>
                  </a:lnTo>
                  <a:cubicBezTo>
                    <a:pt x="23673" y="68263"/>
                    <a:pt x="22606" y="68479"/>
                    <a:pt x="21501" y="68605"/>
                  </a:cubicBezTo>
                  <a:cubicBezTo>
                    <a:pt x="20396" y="68745"/>
                    <a:pt x="19190" y="68809"/>
                    <a:pt x="17907" y="68809"/>
                  </a:cubicBezTo>
                  <a:cubicBezTo>
                    <a:pt x="13741" y="68809"/>
                    <a:pt x="10909" y="67742"/>
                    <a:pt x="9423" y="65608"/>
                  </a:cubicBezTo>
                  <a:cubicBezTo>
                    <a:pt x="7938" y="63474"/>
                    <a:pt x="7188" y="60706"/>
                    <a:pt x="7188" y="57303"/>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87" name="Shape 2594"/>
            <p:cNvSpPr/>
            <p:nvPr/>
          </p:nvSpPr>
          <p:spPr>
            <a:xfrm>
              <a:off x="724249" y="3606847"/>
              <a:ext cx="24403" cy="55971"/>
            </a:xfrm>
            <a:custGeom>
              <a:avLst/>
              <a:gdLst/>
              <a:ahLst/>
              <a:cxnLst/>
              <a:rect l="0" t="0" r="0" b="0"/>
              <a:pathLst>
                <a:path w="24403" h="55971">
                  <a:moveTo>
                    <a:pt x="24403" y="0"/>
                  </a:moveTo>
                  <a:lnTo>
                    <a:pt x="24403" y="7569"/>
                  </a:lnTo>
                  <a:lnTo>
                    <a:pt x="24384" y="7559"/>
                  </a:lnTo>
                  <a:cubicBezTo>
                    <a:pt x="20307" y="7559"/>
                    <a:pt x="16904" y="9032"/>
                    <a:pt x="14148" y="11992"/>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50"/>
                    <a:pt x="19380" y="48288"/>
                    <a:pt x="24333" y="48288"/>
                  </a:cubicBezTo>
                  <a:lnTo>
                    <a:pt x="24403" y="48258"/>
                  </a:lnTo>
                  <a:lnTo>
                    <a:pt x="24403" y="55880"/>
                  </a:lnTo>
                  <a:lnTo>
                    <a:pt x="23559" y="55971"/>
                  </a:lnTo>
                  <a:cubicBezTo>
                    <a:pt x="16993" y="55971"/>
                    <a:pt x="11417" y="53571"/>
                    <a:pt x="6845" y="48757"/>
                  </a:cubicBezTo>
                  <a:cubicBezTo>
                    <a:pt x="2273" y="43945"/>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88" name="Shape 2595"/>
            <p:cNvSpPr/>
            <p:nvPr/>
          </p:nvSpPr>
          <p:spPr>
            <a:xfrm>
              <a:off x="748652" y="3644263"/>
              <a:ext cx="23070" cy="18463"/>
            </a:xfrm>
            <a:custGeom>
              <a:avLst/>
              <a:gdLst/>
              <a:ahLst/>
              <a:cxnLst/>
              <a:rect l="0" t="0" r="0" b="0"/>
              <a:pathLst>
                <a:path w="23070" h="18463">
                  <a:moveTo>
                    <a:pt x="14294" y="0"/>
                  </a:moveTo>
                  <a:lnTo>
                    <a:pt x="23070" y="0"/>
                  </a:lnTo>
                  <a:cubicBezTo>
                    <a:pt x="22841" y="1956"/>
                    <a:pt x="22066" y="4128"/>
                    <a:pt x="20758" y="6528"/>
                  </a:cubicBezTo>
                  <a:cubicBezTo>
                    <a:pt x="19450" y="8928"/>
                    <a:pt x="18002" y="10884"/>
                    <a:pt x="16389" y="12409"/>
                  </a:cubicBezTo>
                  <a:cubicBezTo>
                    <a:pt x="13697" y="15049"/>
                    <a:pt x="10370" y="16841"/>
                    <a:pt x="6394" y="17768"/>
                  </a:cubicBezTo>
                  <a:lnTo>
                    <a:pt x="0" y="18463"/>
                  </a:lnTo>
                  <a:lnTo>
                    <a:pt x="0" y="10842"/>
                  </a:lnTo>
                  <a:lnTo>
                    <a:pt x="11005" y="6236"/>
                  </a:lnTo>
                  <a:cubicBezTo>
                    <a:pt x="12554" y="4432"/>
                    <a:pt x="13646" y="2363"/>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89" name="Shape 2596"/>
            <p:cNvSpPr/>
            <p:nvPr/>
          </p:nvSpPr>
          <p:spPr>
            <a:xfrm>
              <a:off x="748652" y="3606608"/>
              <a:ext cx="23819" cy="30620"/>
            </a:xfrm>
            <a:custGeom>
              <a:avLst/>
              <a:gdLst/>
              <a:ahLst/>
              <a:cxnLst/>
              <a:rect l="0" t="0" r="0" b="0"/>
              <a:pathLst>
                <a:path w="23819" h="30620">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90" name="Shape 2597"/>
            <p:cNvSpPr/>
            <p:nvPr/>
          </p:nvSpPr>
          <p:spPr>
            <a:xfrm>
              <a:off x="784026" y="3606611"/>
              <a:ext cx="25845" cy="54331"/>
            </a:xfrm>
            <a:custGeom>
              <a:avLst/>
              <a:gdLst/>
              <a:ahLst/>
              <a:cxnLst/>
              <a:rect l="0" t="0" r="0" b="0"/>
              <a:pathLst>
                <a:path w="25845" h="54331">
                  <a:moveTo>
                    <a:pt x="22974" y="0"/>
                  </a:moveTo>
                  <a:cubicBezTo>
                    <a:pt x="23139" y="0"/>
                    <a:pt x="23419" y="26"/>
                    <a:pt x="23813" y="50"/>
                  </a:cubicBezTo>
                  <a:cubicBezTo>
                    <a:pt x="24206" y="89"/>
                    <a:pt x="24879" y="153"/>
                    <a:pt x="25845" y="254"/>
                  </a:cubicBezTo>
                  <a:lnTo>
                    <a:pt x="25845" y="9678"/>
                  </a:lnTo>
                  <a:cubicBezTo>
                    <a:pt x="25324" y="9575"/>
                    <a:pt x="24829" y="9513"/>
                    <a:pt x="24384" y="9474"/>
                  </a:cubicBezTo>
                  <a:cubicBezTo>
                    <a:pt x="23939" y="9449"/>
                    <a:pt x="23444" y="9423"/>
                    <a:pt x="22923" y="9423"/>
                  </a:cubicBezTo>
                  <a:cubicBezTo>
                    <a:pt x="18428" y="9423"/>
                    <a:pt x="14961" y="10871"/>
                    <a:pt x="12548" y="13767"/>
                  </a:cubicBezTo>
                  <a:cubicBezTo>
                    <a:pt x="10135" y="16663"/>
                    <a:pt x="8928" y="19989"/>
                    <a:pt x="8928" y="23761"/>
                  </a:cubicBezTo>
                  <a:lnTo>
                    <a:pt x="8928" y="54331"/>
                  </a:lnTo>
                  <a:lnTo>
                    <a:pt x="0" y="54331"/>
                  </a:lnTo>
                  <a:lnTo>
                    <a:pt x="0" y="1194"/>
                  </a:lnTo>
                  <a:lnTo>
                    <a:pt x="8484" y="1194"/>
                  </a:lnTo>
                  <a:lnTo>
                    <a:pt x="8484" y="10376"/>
                  </a:lnTo>
                  <a:cubicBezTo>
                    <a:pt x="9182" y="8585"/>
                    <a:pt x="10884" y="6414"/>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91" name="Shape 2598"/>
            <p:cNvSpPr/>
            <p:nvPr/>
          </p:nvSpPr>
          <p:spPr>
            <a:xfrm>
              <a:off x="845101" y="3587817"/>
              <a:ext cx="22962" cy="74557"/>
            </a:xfrm>
            <a:custGeom>
              <a:avLst/>
              <a:gdLst/>
              <a:ahLst/>
              <a:cxnLst/>
              <a:rect l="0" t="0" r="0" b="0"/>
              <a:pathLst>
                <a:path w="22962" h="74557">
                  <a:moveTo>
                    <a:pt x="0" y="0"/>
                  </a:moveTo>
                  <a:lnTo>
                    <a:pt x="8674" y="0"/>
                  </a:lnTo>
                  <a:lnTo>
                    <a:pt x="8674" y="26441"/>
                  </a:lnTo>
                  <a:cubicBezTo>
                    <a:pt x="10630" y="23888"/>
                    <a:pt x="12967" y="21945"/>
                    <a:pt x="15697" y="20612"/>
                  </a:cubicBezTo>
                  <a:lnTo>
                    <a:pt x="22962" y="18957"/>
                  </a:lnTo>
                  <a:lnTo>
                    <a:pt x="22962" y="26811"/>
                  </a:lnTo>
                  <a:lnTo>
                    <a:pt x="12776" y="31102"/>
                  </a:lnTo>
                  <a:cubicBezTo>
                    <a:pt x="9715" y="34112"/>
                    <a:pt x="8179" y="39065"/>
                    <a:pt x="8179" y="45986"/>
                  </a:cubicBezTo>
                  <a:cubicBezTo>
                    <a:pt x="8179" y="50978"/>
                    <a:pt x="8814" y="55029"/>
                    <a:pt x="10071" y="58141"/>
                  </a:cubicBezTo>
                  <a:lnTo>
                    <a:pt x="22962" y="66713"/>
                  </a:lnTo>
                  <a:lnTo>
                    <a:pt x="22962" y="74557"/>
                  </a:lnTo>
                  <a:lnTo>
                    <a:pt x="13551" y="71882"/>
                  </a:lnTo>
                  <a:cubicBezTo>
                    <a:pt x="11900" y="70714"/>
                    <a:pt x="10122" y="68872"/>
                    <a:pt x="8230" y="66319"/>
                  </a:cubicBezTo>
                  <a:lnTo>
                    <a:pt x="8230" y="73113"/>
                  </a:lnTo>
                  <a:lnTo>
                    <a:pt x="0" y="7311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92" name="Shape 2599"/>
            <p:cNvSpPr/>
            <p:nvPr/>
          </p:nvSpPr>
          <p:spPr>
            <a:xfrm>
              <a:off x="868063" y="3606410"/>
              <a:ext cx="23965" cy="56210"/>
            </a:xfrm>
            <a:custGeom>
              <a:avLst/>
              <a:gdLst/>
              <a:ahLst/>
              <a:cxnLst/>
              <a:rect l="0" t="0" r="0" b="0"/>
              <a:pathLst>
                <a:path w="23965" h="56210">
                  <a:moveTo>
                    <a:pt x="1600" y="0"/>
                  </a:moveTo>
                  <a:cubicBezTo>
                    <a:pt x="8242" y="0"/>
                    <a:pt x="13627" y="2286"/>
                    <a:pt x="17767" y="6832"/>
                  </a:cubicBezTo>
                  <a:cubicBezTo>
                    <a:pt x="21895" y="11367"/>
                    <a:pt x="23965" y="18085"/>
                    <a:pt x="23965" y="26950"/>
                  </a:cubicBezTo>
                  <a:cubicBezTo>
                    <a:pt x="23965" y="35344"/>
                    <a:pt x="21920" y="42316"/>
                    <a:pt x="17831" y="47879"/>
                  </a:cubicBezTo>
                  <a:cubicBezTo>
                    <a:pt x="13754" y="53429"/>
                    <a:pt x="8090" y="56210"/>
                    <a:pt x="864" y="56210"/>
                  </a:cubicBezTo>
                  <a:lnTo>
                    <a:pt x="0" y="55964"/>
                  </a:lnTo>
                  <a:lnTo>
                    <a:pt x="0" y="48120"/>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2" y="7988"/>
                    <a:pt x="546" y="7988"/>
                  </a:cubicBezTo>
                  <a:lnTo>
                    <a:pt x="0" y="8218"/>
                  </a:lnTo>
                  <a:lnTo>
                    <a:pt x="0" y="364"/>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93" name="Shape 2600"/>
            <p:cNvSpPr/>
            <p:nvPr/>
          </p:nvSpPr>
          <p:spPr>
            <a:xfrm>
              <a:off x="899865" y="362986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2"/>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5"/>
                    <a:pt x="4686" y="28380"/>
                  </a:cubicBezTo>
                  <a:cubicBezTo>
                    <a:pt x="1562" y="25395"/>
                    <a:pt x="0" y="21649"/>
                    <a:pt x="0" y="17153"/>
                  </a:cubicBezTo>
                  <a:cubicBezTo>
                    <a:pt x="0" y="12238"/>
                    <a:pt x="1537" y="8416"/>
                    <a:pt x="4610" y="5711"/>
                  </a:cubicBezTo>
                  <a:cubicBezTo>
                    <a:pt x="7683"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94" name="Shape 2601"/>
            <p:cNvSpPr/>
            <p:nvPr/>
          </p:nvSpPr>
          <p:spPr>
            <a:xfrm>
              <a:off x="902646" y="3606776"/>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95" name="Shape 2602"/>
            <p:cNvSpPr/>
            <p:nvPr/>
          </p:nvSpPr>
          <p:spPr>
            <a:xfrm>
              <a:off x="922236" y="3606512"/>
              <a:ext cx="27883" cy="55563"/>
            </a:xfrm>
            <a:custGeom>
              <a:avLst/>
              <a:gdLst/>
              <a:ahLst/>
              <a:cxnLst/>
              <a:rect l="0" t="0" r="0" b="0"/>
              <a:pathLst>
                <a:path w="27883" h="55563">
                  <a:moveTo>
                    <a:pt x="972" y="0"/>
                  </a:moveTo>
                  <a:cubicBezTo>
                    <a:pt x="7220" y="0"/>
                    <a:pt x="12275" y="1194"/>
                    <a:pt x="16186" y="3569"/>
                  </a:cubicBezTo>
                  <a:cubicBezTo>
                    <a:pt x="20047" y="5956"/>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9"/>
                  </a:cubicBezTo>
                  <a:cubicBezTo>
                    <a:pt x="26791" y="48247"/>
                    <a:pt x="27324" y="48171"/>
                    <a:pt x="27883" y="48070"/>
                  </a:cubicBezTo>
                  <a:lnTo>
                    <a:pt x="27883" y="54673"/>
                  </a:lnTo>
                  <a:cubicBezTo>
                    <a:pt x="26499" y="55067"/>
                    <a:pt x="25432" y="55321"/>
                    <a:pt x="24708" y="55411"/>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5"/>
                  </a:lnTo>
                  <a:lnTo>
                    <a:pt x="0" y="23347"/>
                  </a:lnTo>
                  <a:lnTo>
                    <a:pt x="8579" y="22276"/>
                  </a:lnTo>
                  <a:cubicBezTo>
                    <a:pt x="10636" y="22010"/>
                    <a:pt x="12008" y="21146"/>
                    <a:pt x="12706" y="19698"/>
                  </a:cubicBezTo>
                  <a:cubicBezTo>
                    <a:pt x="13100" y="18898"/>
                    <a:pt x="13303" y="17755"/>
                    <a:pt x="13303" y="16256"/>
                  </a:cubicBezTo>
                  <a:cubicBezTo>
                    <a:pt x="13303" y="13208"/>
                    <a:pt x="12224" y="10985"/>
                    <a:pt x="10052" y="9614"/>
                  </a:cubicBezTo>
                  <a:cubicBezTo>
                    <a:pt x="7893" y="8230"/>
                    <a:pt x="4794" y="7544"/>
                    <a:pt x="769"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96" name="Shape 2603"/>
            <p:cNvSpPr/>
            <p:nvPr/>
          </p:nvSpPr>
          <p:spPr>
            <a:xfrm>
              <a:off x="959098" y="3606611"/>
              <a:ext cx="25845" cy="54331"/>
            </a:xfrm>
            <a:custGeom>
              <a:avLst/>
              <a:gdLst/>
              <a:ahLst/>
              <a:cxnLst/>
              <a:rect l="0" t="0" r="0" b="0"/>
              <a:pathLst>
                <a:path w="25845" h="54331">
                  <a:moveTo>
                    <a:pt x="22974" y="0"/>
                  </a:moveTo>
                  <a:cubicBezTo>
                    <a:pt x="23139" y="0"/>
                    <a:pt x="23419" y="26"/>
                    <a:pt x="23813" y="50"/>
                  </a:cubicBezTo>
                  <a:cubicBezTo>
                    <a:pt x="24206" y="89"/>
                    <a:pt x="24879" y="153"/>
                    <a:pt x="25845" y="254"/>
                  </a:cubicBezTo>
                  <a:lnTo>
                    <a:pt x="25845" y="9678"/>
                  </a:lnTo>
                  <a:cubicBezTo>
                    <a:pt x="25324" y="9575"/>
                    <a:pt x="24829" y="9513"/>
                    <a:pt x="24384" y="9474"/>
                  </a:cubicBezTo>
                  <a:cubicBezTo>
                    <a:pt x="23939" y="9449"/>
                    <a:pt x="23444" y="9423"/>
                    <a:pt x="22923" y="9423"/>
                  </a:cubicBezTo>
                  <a:cubicBezTo>
                    <a:pt x="18428" y="9423"/>
                    <a:pt x="14961" y="10871"/>
                    <a:pt x="12548" y="13767"/>
                  </a:cubicBezTo>
                  <a:cubicBezTo>
                    <a:pt x="10135" y="16663"/>
                    <a:pt x="8928" y="19989"/>
                    <a:pt x="8928" y="23761"/>
                  </a:cubicBezTo>
                  <a:lnTo>
                    <a:pt x="8928" y="54331"/>
                  </a:lnTo>
                  <a:lnTo>
                    <a:pt x="0" y="54331"/>
                  </a:lnTo>
                  <a:lnTo>
                    <a:pt x="0" y="1194"/>
                  </a:lnTo>
                  <a:lnTo>
                    <a:pt x="8484" y="1194"/>
                  </a:lnTo>
                  <a:lnTo>
                    <a:pt x="8484" y="10376"/>
                  </a:lnTo>
                  <a:cubicBezTo>
                    <a:pt x="9182" y="8585"/>
                    <a:pt x="10884" y="6414"/>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397" name="Shape 2606"/>
            <p:cNvSpPr/>
            <p:nvPr/>
          </p:nvSpPr>
          <p:spPr>
            <a:xfrm>
              <a:off x="1278235" y="3546636"/>
              <a:ext cx="165100" cy="165100"/>
            </a:xfrm>
            <a:custGeom>
              <a:avLst/>
              <a:gdLst/>
              <a:ahLst/>
              <a:cxnLst/>
              <a:rect l="0" t="0" r="0" b="0"/>
              <a:pathLst>
                <a:path w="165100" h="165100">
                  <a:moveTo>
                    <a:pt x="165100" y="165100"/>
                  </a:moveTo>
                  <a:lnTo>
                    <a:pt x="0" y="165100"/>
                  </a:lnTo>
                  <a:lnTo>
                    <a:pt x="0" y="0"/>
                  </a:lnTo>
                  <a:lnTo>
                    <a:pt x="1651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398" name="Shape 2607"/>
            <p:cNvSpPr/>
            <p:nvPr/>
          </p:nvSpPr>
          <p:spPr>
            <a:xfrm>
              <a:off x="1011535" y="3629186"/>
              <a:ext cx="266700" cy="0"/>
            </a:xfrm>
            <a:custGeom>
              <a:avLst/>
              <a:gdLst/>
              <a:ahLst/>
              <a:cxnLst/>
              <a:rect l="0" t="0" r="0" b="0"/>
              <a:pathLst>
                <a:path w="266700">
                  <a:moveTo>
                    <a:pt x="0" y="0"/>
                  </a:moveTo>
                  <a:lnTo>
                    <a:pt x="2667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399" name="Shape 2608"/>
            <p:cNvSpPr/>
            <p:nvPr/>
          </p:nvSpPr>
          <p:spPr>
            <a:xfrm>
              <a:off x="403181" y="1820778"/>
              <a:ext cx="63894" cy="76797"/>
            </a:xfrm>
            <a:custGeom>
              <a:avLst/>
              <a:gdLst/>
              <a:ahLst/>
              <a:cxnLst/>
              <a:rect l="0" t="0" r="0" b="0"/>
              <a:pathLst>
                <a:path w="63894" h="76797">
                  <a:moveTo>
                    <a:pt x="33579" y="0"/>
                  </a:moveTo>
                  <a:cubicBezTo>
                    <a:pt x="42697" y="0"/>
                    <a:pt x="49784" y="2426"/>
                    <a:pt x="54813" y="7290"/>
                  </a:cubicBezTo>
                  <a:cubicBezTo>
                    <a:pt x="59842" y="12154"/>
                    <a:pt x="62636" y="17678"/>
                    <a:pt x="63195" y="23863"/>
                  </a:cubicBezTo>
                  <a:lnTo>
                    <a:pt x="53568" y="23863"/>
                  </a:lnTo>
                  <a:cubicBezTo>
                    <a:pt x="52502" y="19164"/>
                    <a:pt x="50368" y="15443"/>
                    <a:pt x="47168" y="12700"/>
                  </a:cubicBezTo>
                  <a:cubicBezTo>
                    <a:pt x="43967" y="9944"/>
                    <a:pt x="39472" y="8585"/>
                    <a:pt x="33693" y="8585"/>
                  </a:cubicBezTo>
                  <a:cubicBezTo>
                    <a:pt x="26644" y="8585"/>
                    <a:pt x="20955" y="11100"/>
                    <a:pt x="16624" y="16154"/>
                  </a:cubicBezTo>
                  <a:cubicBezTo>
                    <a:pt x="12281" y="21196"/>
                    <a:pt x="10109" y="28943"/>
                    <a:pt x="10109" y="39357"/>
                  </a:cubicBezTo>
                  <a:cubicBezTo>
                    <a:pt x="10109" y="47904"/>
                    <a:pt x="12078" y="54826"/>
                    <a:pt x="15989" y="60147"/>
                  </a:cubicBezTo>
                  <a:cubicBezTo>
                    <a:pt x="19901" y="65456"/>
                    <a:pt x="25743" y="68110"/>
                    <a:pt x="33503" y="68110"/>
                  </a:cubicBezTo>
                  <a:cubicBezTo>
                    <a:pt x="40653" y="68110"/>
                    <a:pt x="46088" y="65316"/>
                    <a:pt x="49835" y="59728"/>
                  </a:cubicBezTo>
                  <a:cubicBezTo>
                    <a:pt x="51816" y="56782"/>
                    <a:pt x="53289" y="52908"/>
                    <a:pt x="54267" y="48120"/>
                  </a:cubicBezTo>
                  <a:lnTo>
                    <a:pt x="63894" y="48120"/>
                  </a:lnTo>
                  <a:cubicBezTo>
                    <a:pt x="63043" y="55791"/>
                    <a:pt x="60236" y="62230"/>
                    <a:pt x="55461" y="67412"/>
                  </a:cubicBezTo>
                  <a:cubicBezTo>
                    <a:pt x="49733" y="73673"/>
                    <a:pt x="42024" y="76797"/>
                    <a:pt x="32309" y="76797"/>
                  </a:cubicBezTo>
                  <a:cubicBezTo>
                    <a:pt x="23939" y="76797"/>
                    <a:pt x="16916" y="74232"/>
                    <a:pt x="11227" y="69101"/>
                  </a:cubicBezTo>
                  <a:cubicBezTo>
                    <a:pt x="3746" y="62319"/>
                    <a:pt x="0" y="51841"/>
                    <a:pt x="0" y="37681"/>
                  </a:cubicBezTo>
                  <a:cubicBezTo>
                    <a:pt x="0" y="26924"/>
                    <a:pt x="2807" y="18098"/>
                    <a:pt x="8433" y="11214"/>
                  </a:cubicBezTo>
                  <a:cubicBezTo>
                    <a:pt x="14503" y="3734"/>
                    <a:pt x="22885" y="0"/>
                    <a:pt x="33579"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00" name="Shape 2609"/>
            <p:cNvSpPr/>
            <p:nvPr/>
          </p:nvSpPr>
          <p:spPr>
            <a:xfrm>
              <a:off x="475008" y="1841126"/>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01" name="Shape 2610"/>
            <p:cNvSpPr/>
            <p:nvPr/>
          </p:nvSpPr>
          <p:spPr>
            <a:xfrm>
              <a:off x="499519" y="1840965"/>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69"/>
                  </a:lnTo>
                  <a:cubicBezTo>
                    <a:pt x="5880" y="48869"/>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02" name="Shape 2611"/>
            <p:cNvSpPr/>
            <p:nvPr/>
          </p:nvSpPr>
          <p:spPr>
            <a:xfrm>
              <a:off x="535136" y="1841311"/>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03" name="Shape 2612"/>
            <p:cNvSpPr/>
            <p:nvPr/>
          </p:nvSpPr>
          <p:spPr>
            <a:xfrm>
              <a:off x="586238" y="1827671"/>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04" name="Shape 2613"/>
            <p:cNvSpPr/>
            <p:nvPr/>
          </p:nvSpPr>
          <p:spPr>
            <a:xfrm>
              <a:off x="616845" y="1841547"/>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05" name="Shape 2614"/>
            <p:cNvSpPr/>
            <p:nvPr/>
          </p:nvSpPr>
          <p:spPr>
            <a:xfrm>
              <a:off x="641248" y="1878964"/>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06" name="Shape 2615"/>
            <p:cNvSpPr/>
            <p:nvPr/>
          </p:nvSpPr>
          <p:spPr>
            <a:xfrm>
              <a:off x="641248" y="1841308"/>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07" name="Shape 2616"/>
            <p:cNvSpPr/>
            <p:nvPr/>
          </p:nvSpPr>
          <p:spPr>
            <a:xfrm>
              <a:off x="676374" y="1841311"/>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08" name="Shape 2617"/>
            <p:cNvSpPr/>
            <p:nvPr/>
          </p:nvSpPr>
          <p:spPr>
            <a:xfrm>
              <a:off x="727476" y="1827671"/>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09" name="Shape 2618"/>
            <p:cNvSpPr/>
            <p:nvPr/>
          </p:nvSpPr>
          <p:spPr>
            <a:xfrm>
              <a:off x="786854" y="186456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10" name="Shape 2619"/>
            <p:cNvSpPr/>
            <p:nvPr/>
          </p:nvSpPr>
          <p:spPr>
            <a:xfrm>
              <a:off x="789635" y="1841477"/>
              <a:ext cx="19590" cy="17300"/>
            </a:xfrm>
            <a:custGeom>
              <a:avLst/>
              <a:gdLst/>
              <a:ahLst/>
              <a:cxnLst/>
              <a:rect l="0" t="0" r="0" b="0"/>
              <a:pathLst>
                <a:path w="19590" h="17300">
                  <a:moveTo>
                    <a:pt x="19590" y="0"/>
                  </a:moveTo>
                  <a:lnTo>
                    <a:pt x="19590" y="7574"/>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11" name="Shape 2620"/>
            <p:cNvSpPr/>
            <p:nvPr/>
          </p:nvSpPr>
          <p:spPr>
            <a:xfrm>
              <a:off x="809225" y="1841212"/>
              <a:ext cx="27883" cy="55563"/>
            </a:xfrm>
            <a:custGeom>
              <a:avLst/>
              <a:gdLst/>
              <a:ahLst/>
              <a:cxnLst/>
              <a:rect l="0" t="0" r="0" b="0"/>
              <a:pathLst>
                <a:path w="27883" h="55563">
                  <a:moveTo>
                    <a:pt x="972" y="0"/>
                  </a:moveTo>
                  <a:cubicBezTo>
                    <a:pt x="7220" y="0"/>
                    <a:pt x="12275" y="1194"/>
                    <a:pt x="16186" y="3569"/>
                  </a:cubicBezTo>
                  <a:cubicBezTo>
                    <a:pt x="20047" y="5957"/>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9"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12" name="Shape 2621"/>
            <p:cNvSpPr/>
            <p:nvPr/>
          </p:nvSpPr>
          <p:spPr>
            <a:xfrm>
              <a:off x="846088" y="1841311"/>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13" name="Shape 2622"/>
            <p:cNvSpPr/>
            <p:nvPr/>
          </p:nvSpPr>
          <p:spPr>
            <a:xfrm>
              <a:off x="876649" y="1841547"/>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14" name="Shape 2623"/>
            <p:cNvSpPr/>
            <p:nvPr/>
          </p:nvSpPr>
          <p:spPr>
            <a:xfrm>
              <a:off x="901052" y="1878964"/>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15" name="Shape 2624"/>
            <p:cNvSpPr/>
            <p:nvPr/>
          </p:nvSpPr>
          <p:spPr>
            <a:xfrm>
              <a:off x="901052" y="1841308"/>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16" name="Shape 2625"/>
            <p:cNvSpPr/>
            <p:nvPr/>
          </p:nvSpPr>
          <p:spPr>
            <a:xfrm>
              <a:off x="933698" y="186456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17" name="Shape 2626"/>
            <p:cNvSpPr/>
            <p:nvPr/>
          </p:nvSpPr>
          <p:spPr>
            <a:xfrm>
              <a:off x="936479" y="1841477"/>
              <a:ext cx="19590" cy="17300"/>
            </a:xfrm>
            <a:custGeom>
              <a:avLst/>
              <a:gdLst/>
              <a:ahLst/>
              <a:cxnLst/>
              <a:rect l="0" t="0" r="0" b="0"/>
              <a:pathLst>
                <a:path w="19590" h="17300">
                  <a:moveTo>
                    <a:pt x="19590" y="0"/>
                  </a:moveTo>
                  <a:lnTo>
                    <a:pt x="19590" y="7574"/>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18" name="Shape 2627"/>
            <p:cNvSpPr/>
            <p:nvPr/>
          </p:nvSpPr>
          <p:spPr>
            <a:xfrm>
              <a:off x="956069" y="1841212"/>
              <a:ext cx="27883" cy="55563"/>
            </a:xfrm>
            <a:custGeom>
              <a:avLst/>
              <a:gdLst/>
              <a:ahLst/>
              <a:cxnLst/>
              <a:rect l="0" t="0" r="0" b="0"/>
              <a:pathLst>
                <a:path w="27883" h="55563">
                  <a:moveTo>
                    <a:pt x="972" y="0"/>
                  </a:moveTo>
                  <a:cubicBezTo>
                    <a:pt x="7220" y="0"/>
                    <a:pt x="12275" y="1194"/>
                    <a:pt x="16186" y="3569"/>
                  </a:cubicBezTo>
                  <a:cubicBezTo>
                    <a:pt x="20047" y="5957"/>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9"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19" name="Shape 2630"/>
            <p:cNvSpPr/>
            <p:nvPr/>
          </p:nvSpPr>
          <p:spPr>
            <a:xfrm>
              <a:off x="1278235" y="219236"/>
              <a:ext cx="165100" cy="3302000"/>
            </a:xfrm>
            <a:custGeom>
              <a:avLst/>
              <a:gdLst/>
              <a:ahLst/>
              <a:cxnLst/>
              <a:rect l="0" t="0" r="0" b="0"/>
              <a:pathLst>
                <a:path w="165100" h="3302000">
                  <a:moveTo>
                    <a:pt x="165100" y="3302000"/>
                  </a:moveTo>
                  <a:lnTo>
                    <a:pt x="0" y="3302000"/>
                  </a:lnTo>
                  <a:lnTo>
                    <a:pt x="0" y="0"/>
                  </a:lnTo>
                  <a:lnTo>
                    <a:pt x="1651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420" name="Shape 2631"/>
            <p:cNvSpPr/>
            <p:nvPr/>
          </p:nvSpPr>
          <p:spPr>
            <a:xfrm>
              <a:off x="1011535" y="1870236"/>
              <a:ext cx="266700" cy="0"/>
            </a:xfrm>
            <a:custGeom>
              <a:avLst/>
              <a:gdLst/>
              <a:ahLst/>
              <a:cxnLst/>
              <a:rect l="0" t="0" r="0" b="0"/>
              <a:pathLst>
                <a:path w="266700">
                  <a:moveTo>
                    <a:pt x="0" y="0"/>
                  </a:moveTo>
                  <a:lnTo>
                    <a:pt x="2667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grpSp>
      <p:sp>
        <p:nvSpPr>
          <p:cNvPr id="1433" name="Rectangle 1202"/>
          <p:cNvSpPr>
            <a:spLocks noChangeArrowheads="1"/>
          </p:cNvSpPr>
          <p:nvPr/>
        </p:nvSpPr>
        <p:spPr bwMode="auto">
          <a:xfrm>
            <a:off x="3079750" y="5860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Choose from these options in the navigator selector bar: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08" name="Picture 2644"/>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079750" y="59061350"/>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34" name="Rectangle 1203"/>
          <p:cNvSpPr>
            <a:spLocks noChangeArrowheads="1"/>
          </p:cNvSpPr>
          <p:nvPr/>
        </p:nvSpPr>
        <p:spPr bwMode="auto">
          <a:xfrm>
            <a:off x="3079750" y="59201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Project navigator. Add, delete, group, and otherwise manage files in your project, or choose a file to view or edit its contents in the editor area.</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07" name="Picture 2674"/>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079750" y="59658250"/>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35" name="Rectangle 1204"/>
          <p:cNvSpPr>
            <a:spLocks noChangeArrowheads="1"/>
          </p:cNvSpPr>
          <p:nvPr/>
        </p:nvSpPr>
        <p:spPr bwMode="auto">
          <a:xfrm>
            <a:off x="3079750" y="59797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Symbol navigator. Browse the class hierarchy of the symbols in your project.</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06" name="Picture 2690"/>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079750" y="60255150"/>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36" name="Rectangle 1205"/>
          <p:cNvSpPr>
            <a:spLocks noChangeArrowheads="1"/>
          </p:cNvSpPr>
          <p:nvPr/>
        </p:nvSpPr>
        <p:spPr bwMode="auto">
          <a:xfrm>
            <a:off x="3079750" y="603948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Find navigator. Use search options and filters to quickly find any string within your project.</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05" name="Picture 2727"/>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079750" y="60852050"/>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37" name="Rectangle 1206"/>
          <p:cNvSpPr>
            <a:spLocks noChangeArrowheads="1"/>
          </p:cNvSpPr>
          <p:nvPr/>
        </p:nvSpPr>
        <p:spPr bwMode="auto">
          <a:xfrm>
            <a:off x="3079750" y="609917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Issue navigator. View issues such as diagnostics, warnings, and errors found when opening, analyzing, and building your project.</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04" name="Picture 2749"/>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079750" y="61448950"/>
            <a:ext cx="152400" cy="127000"/>
          </a:xfrm>
          <a:prstGeom prst="rect">
            <a:avLst/>
          </a:prstGeom>
          <a:noFill/>
          <a:extLst>
            <a:ext uri="{909E8E84-426E-40DD-AFC4-6F175D3DCCD1}">
              <a14:hiddenFill xmlns:a14="http://schemas.microsoft.com/office/drawing/2010/main">
                <a:solidFill>
                  <a:srgbClr val="FFFFFF"/>
                </a:solidFill>
              </a14:hiddenFill>
            </a:ext>
          </a:extLst>
        </p:spPr>
      </p:pic>
      <p:sp>
        <p:nvSpPr>
          <p:cNvPr id="1438" name="Rectangle 1207"/>
          <p:cNvSpPr>
            <a:spLocks noChangeArrowheads="1"/>
          </p:cNvSpPr>
          <p:nvPr/>
        </p:nvSpPr>
        <p:spPr bwMode="auto">
          <a:xfrm>
            <a:off x="3079750" y="61575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Test navigator. Create, manage, run, and review unit tests.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03" name="Picture 2762"/>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079750" y="62033150"/>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39" name="Rectangle 1208"/>
          <p:cNvSpPr>
            <a:spLocks noChangeArrowheads="1"/>
          </p:cNvSpPr>
          <p:nvPr/>
        </p:nvSpPr>
        <p:spPr bwMode="auto">
          <a:xfrm>
            <a:off x="3079750" y="621728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Debug navigator. Examine the running threads and associated stack information at a specified point or time during program execution.</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02" name="Picture 2785"/>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079750" y="62630050"/>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40" name="Rectangle 1209"/>
          <p:cNvSpPr>
            <a:spLocks noChangeArrowheads="1"/>
          </p:cNvSpPr>
          <p:nvPr/>
        </p:nvSpPr>
        <p:spPr bwMode="auto">
          <a:xfrm>
            <a:off x="3079750" y="627697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Breakpoint navigator. Fine-tune breakpoints by specifying characteristics such as triggering conditions.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01" name="Picture 2791"/>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079750" y="63226950"/>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41" name="Rectangle 1210"/>
          <p:cNvSpPr>
            <a:spLocks noChangeArrowheads="1"/>
          </p:cNvSpPr>
          <p:nvPr/>
        </p:nvSpPr>
        <p:spPr bwMode="auto">
          <a:xfrm>
            <a:off x="3079750" y="63366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Log navigator. View the history of your build, run, debug, continuous integration, and source control tasks.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Type text into the filter bar to restrict the items displayed in the content area of the navigator. Click the icons in the filter bar to display only recently changed files ( </a:t>
            </a:r>
          </a:p>
        </p:txBody>
      </p:sp>
      <p:pic>
        <p:nvPicPr>
          <p:cNvPr id="1800" name="Picture 2841"/>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079750" y="63823850"/>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42" name="Rectangle 1211"/>
          <p:cNvSpPr>
            <a:spLocks noChangeArrowheads="1"/>
          </p:cNvSpPr>
          <p:nvPr/>
        </p:nvSpPr>
        <p:spPr bwMode="auto">
          <a:xfrm>
            <a:off x="3079750" y="639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or only files with source control status ( </a:t>
            </a:r>
          </a:p>
        </p:txBody>
      </p:sp>
      <p:pic>
        <p:nvPicPr>
          <p:cNvPr id="1799" name="Picture 2852"/>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079750" y="63963550"/>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43" name="Rectangle 1212"/>
          <p:cNvSpPr>
            <a:spLocks noChangeArrowheads="1"/>
          </p:cNvSpPr>
          <p:nvPr/>
        </p:nvSpPr>
        <p:spPr bwMode="auto">
          <a:xfrm>
            <a:off x="3079750" y="64103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You can also add a file to the project by clicking the Add (+) button.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Select files in the content area to view or edit them.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Edit Your Project Files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Most development work in Xcode occurs in the editor area, the main area that is always visible within the workspace window. The editors you use most often are: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Source editor. Write and edit source code.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Interface Builder. Graphically create and edit user interface files.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Project editor. View and edit how your apps should be built, such by specifying build options, target architectures, and app entitlements.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When you select a file from the content area of a navigator, Xcode opens the file in an appropriate editor. In the screenshot, the file iPhoneStoryboard.storyboard is selected in the project navigator, and the file is open in Interface Builder. (The optional utility and debug areas are hidden to maximize space for the navigator and editor.)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798" name="Picture 3031"/>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3079750" y="64103250"/>
            <a:ext cx="5549900" cy="3098800"/>
          </a:xfrm>
          <a:prstGeom prst="rect">
            <a:avLst/>
          </a:prstGeom>
          <a:noFill/>
          <a:extLst>
            <a:ext uri="{909E8E84-426E-40DD-AFC4-6F175D3DCCD1}">
              <a14:hiddenFill xmlns:a14="http://schemas.microsoft.com/office/drawing/2010/main">
                <a:solidFill>
                  <a:srgbClr val="FFFFFF"/>
                </a:solidFill>
              </a14:hiddenFill>
            </a:ext>
          </a:extLst>
        </p:spPr>
      </p:pic>
      <p:sp>
        <p:nvSpPr>
          <p:cNvPr id="1444" name="Rectangle 1213"/>
          <p:cNvSpPr>
            <a:spLocks noChangeArrowheads="1"/>
          </p:cNvSpPr>
          <p:nvPr/>
        </p:nvSpPr>
        <p:spPr bwMode="auto">
          <a:xfrm>
            <a:off x="3079750" y="67202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following screenshot shows a number of search results appearing in the find navigator’s content area.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One of the results is selected, and its text string appears in the source editor.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444" name="Group 443"/>
          <p:cNvGrpSpPr/>
          <p:nvPr/>
        </p:nvGrpSpPr>
        <p:grpSpPr>
          <a:xfrm>
            <a:off x="3079750" y="3081338"/>
            <a:ext cx="5791200" cy="3302000"/>
            <a:chOff x="0" y="0"/>
            <a:chExt cx="5791200" cy="3302000"/>
          </a:xfrm>
        </p:grpSpPr>
        <p:pic>
          <p:nvPicPr>
            <p:cNvPr id="445" name="Picture 444"/>
            <p:cNvPicPr/>
            <p:nvPr/>
          </p:nvPicPr>
          <p:blipFill>
            <a:blip r:embed="rId66"/>
            <a:stretch>
              <a:fillRect/>
            </a:stretch>
          </p:blipFill>
          <p:spPr>
            <a:xfrm>
              <a:off x="0" y="0"/>
              <a:ext cx="5791200" cy="3302000"/>
            </a:xfrm>
            <a:prstGeom prst="rect">
              <a:avLst/>
            </a:prstGeom>
          </p:spPr>
        </p:pic>
        <p:sp>
          <p:nvSpPr>
            <p:cNvPr id="446" name="Shape 3087"/>
            <p:cNvSpPr/>
            <p:nvPr/>
          </p:nvSpPr>
          <p:spPr>
            <a:xfrm>
              <a:off x="266902" y="662649"/>
              <a:ext cx="1409895" cy="174329"/>
            </a:xfrm>
            <a:custGeom>
              <a:avLst/>
              <a:gdLst/>
              <a:ahLst/>
              <a:cxnLst/>
              <a:rect l="0" t="0" r="0" b="0"/>
              <a:pathLst>
                <a:path w="1409895" h="174329">
                  <a:moveTo>
                    <a:pt x="0" y="0"/>
                  </a:moveTo>
                  <a:lnTo>
                    <a:pt x="1409895" y="0"/>
                  </a:lnTo>
                  <a:lnTo>
                    <a:pt x="1409895" y="174329"/>
                  </a:lnTo>
                  <a:lnTo>
                    <a:pt x="0" y="174329"/>
                  </a:lnTo>
                  <a:close/>
                </a:path>
              </a:pathLst>
            </a:custGeom>
            <a:ln w="30480" cap="rnd">
              <a:round/>
            </a:ln>
          </p:spPr>
          <p:style>
            <a:lnRef idx="1">
              <a:srgbClr val="FF2500"/>
            </a:lnRef>
            <a:fillRef idx="0">
              <a:srgbClr val="000000">
                <a:alpha val="0"/>
              </a:srgbClr>
            </a:fillRef>
            <a:effectRef idx="0">
              <a:scrgbClr r="0" g="0" b="0"/>
            </a:effectRef>
            <a:fontRef idx="none"/>
          </p:style>
          <p:txBody>
            <a:bodyPr/>
            <a:lstStyle/>
            <a:p>
              <a:endParaRPr lang="en-US"/>
            </a:p>
          </p:txBody>
        </p:sp>
        <p:sp>
          <p:nvSpPr>
            <p:cNvPr id="447" name="Shape 3089"/>
            <p:cNvSpPr/>
            <p:nvPr/>
          </p:nvSpPr>
          <p:spPr>
            <a:xfrm>
              <a:off x="266902" y="1688115"/>
              <a:ext cx="1409895" cy="174328"/>
            </a:xfrm>
            <a:custGeom>
              <a:avLst/>
              <a:gdLst/>
              <a:ahLst/>
              <a:cxnLst/>
              <a:rect l="0" t="0" r="0" b="0"/>
              <a:pathLst>
                <a:path w="1409895" h="174328">
                  <a:moveTo>
                    <a:pt x="0" y="0"/>
                  </a:moveTo>
                  <a:lnTo>
                    <a:pt x="1409895" y="0"/>
                  </a:lnTo>
                  <a:lnTo>
                    <a:pt x="1409895" y="174328"/>
                  </a:lnTo>
                  <a:lnTo>
                    <a:pt x="0" y="174328"/>
                  </a:lnTo>
                  <a:close/>
                </a:path>
              </a:pathLst>
            </a:custGeom>
            <a:ln w="30480" cap="rnd">
              <a:round/>
            </a:ln>
          </p:spPr>
          <p:style>
            <a:lnRef idx="1">
              <a:srgbClr val="FF2500"/>
            </a:lnRef>
            <a:fillRef idx="0">
              <a:srgbClr val="000000">
                <a:alpha val="0"/>
              </a:srgbClr>
            </a:fillRef>
            <a:effectRef idx="0">
              <a:scrgbClr r="0" g="0" b="0"/>
            </a:effectRef>
            <a:fontRef idx="none"/>
          </p:style>
          <p:txBody>
            <a:bodyPr/>
            <a:lstStyle/>
            <a:p>
              <a:endParaRPr lang="en-US"/>
            </a:p>
          </p:txBody>
        </p:sp>
        <p:sp>
          <p:nvSpPr>
            <p:cNvPr id="448" name="Shape 3091"/>
            <p:cNvSpPr/>
            <p:nvPr/>
          </p:nvSpPr>
          <p:spPr>
            <a:xfrm>
              <a:off x="2191923" y="1491566"/>
              <a:ext cx="1409895" cy="174329"/>
            </a:xfrm>
            <a:custGeom>
              <a:avLst/>
              <a:gdLst/>
              <a:ahLst/>
              <a:cxnLst/>
              <a:rect l="0" t="0" r="0" b="0"/>
              <a:pathLst>
                <a:path w="1409895" h="174329">
                  <a:moveTo>
                    <a:pt x="0" y="0"/>
                  </a:moveTo>
                  <a:lnTo>
                    <a:pt x="1409895" y="0"/>
                  </a:lnTo>
                  <a:lnTo>
                    <a:pt x="1409895" y="174329"/>
                  </a:lnTo>
                  <a:lnTo>
                    <a:pt x="0" y="174329"/>
                  </a:lnTo>
                  <a:close/>
                </a:path>
              </a:pathLst>
            </a:custGeom>
            <a:ln w="30480" cap="rnd">
              <a:round/>
            </a:ln>
          </p:spPr>
          <p:style>
            <a:lnRef idx="1">
              <a:srgbClr val="FF2500"/>
            </a:lnRef>
            <a:fillRef idx="0">
              <a:srgbClr val="000000">
                <a:alpha val="0"/>
              </a:srgbClr>
            </a:fillRef>
            <a:effectRef idx="0">
              <a:scrgbClr r="0" g="0" b="0"/>
            </a:effectRef>
            <a:fontRef idx="none"/>
          </p:style>
          <p:txBody>
            <a:bodyPr/>
            <a:lstStyle/>
            <a:p>
              <a:endParaRPr lang="en-US"/>
            </a:p>
          </p:txBody>
        </p:sp>
      </p:grpSp>
      <p:sp>
        <p:nvSpPr>
          <p:cNvPr id="1445" name="Rectangle 1214"/>
          <p:cNvSpPr>
            <a:spLocks noChangeArrowheads="1"/>
          </p:cNvSpPr>
          <p:nvPr/>
        </p:nvSpPr>
        <p:spPr bwMode="auto">
          <a:xfrm>
            <a:off x="3079750" y="70961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Configure the editor area for a given task with the editor selector, found in the toolbar. The editor selector offers three controls: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792" name="Picture 311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3079750" y="7141845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1446" name="Rectangle 1215"/>
          <p:cNvSpPr>
            <a:spLocks noChangeArrowheads="1"/>
          </p:cNvSpPr>
          <p:nvPr/>
        </p:nvSpPr>
        <p:spPr bwMode="auto">
          <a:xfrm>
            <a:off x="3079750" y="71545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Standard editor. Fills a single editor pane with the contents of the selected file.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791" name="Picture 3136"/>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079750" y="72002650"/>
            <a:ext cx="139700" cy="127000"/>
          </a:xfrm>
          <a:prstGeom prst="rect">
            <a:avLst/>
          </a:prstGeom>
          <a:noFill/>
          <a:extLst>
            <a:ext uri="{909E8E84-426E-40DD-AFC4-6F175D3DCCD1}">
              <a14:hiddenFill xmlns:a14="http://schemas.microsoft.com/office/drawing/2010/main">
                <a:solidFill>
                  <a:srgbClr val="FFFFFF"/>
                </a:solidFill>
              </a14:hiddenFill>
            </a:ext>
          </a:extLst>
        </p:spPr>
      </p:pic>
      <p:sp>
        <p:nvSpPr>
          <p:cNvPr id="1447" name="Rectangle 1216"/>
          <p:cNvSpPr>
            <a:spLocks noChangeArrowheads="1"/>
          </p:cNvSpPr>
          <p:nvPr/>
        </p:nvSpPr>
        <p:spPr bwMode="auto">
          <a:xfrm>
            <a:off x="3079750" y="7212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Assistant editor. Presents a separate editor pane with content logically related to that in the standard editor pane.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790" name="Picture 3144"/>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3079750" y="72586850"/>
            <a:ext cx="139700" cy="127000"/>
          </a:xfrm>
          <a:prstGeom prst="rect">
            <a:avLst/>
          </a:prstGeom>
          <a:noFill/>
          <a:extLst>
            <a:ext uri="{909E8E84-426E-40DD-AFC4-6F175D3DCCD1}">
              <a14:hiddenFill xmlns:a14="http://schemas.microsoft.com/office/drawing/2010/main">
                <a:solidFill>
                  <a:srgbClr val="FFFFFF"/>
                </a:solidFill>
              </a14:hiddenFill>
            </a:ext>
          </a:extLst>
        </p:spPr>
      </p:pic>
      <p:sp>
        <p:nvSpPr>
          <p:cNvPr id="1448" name="Rectangle 1217"/>
          <p:cNvSpPr>
            <a:spLocks noChangeArrowheads="1"/>
          </p:cNvSpPr>
          <p:nvPr/>
        </p:nvSpPr>
        <p:spPr bwMode="auto">
          <a:xfrm>
            <a:off x="3079750" y="727138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Version editor. Shows the differences between the selected file in one pane and another version of that same file in a second pane.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This screenshot shows an implementation file, APAAdventureScene.m, open in the standard editor pane. The three optional workspace areas—navigator, debugger, and utility—are hidden to maximize the editor’s content display. Within the source code editor, the assistant pane displays the implementation file’s associated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456" name="Group 455"/>
          <p:cNvGrpSpPr/>
          <p:nvPr/>
        </p:nvGrpSpPr>
        <p:grpSpPr>
          <a:xfrm>
            <a:off x="3079750" y="3081338"/>
            <a:ext cx="5981700" cy="3357562"/>
            <a:chOff x="0" y="0"/>
            <a:chExt cx="5981184" cy="3358350"/>
          </a:xfrm>
        </p:grpSpPr>
        <p:sp>
          <p:nvSpPr>
            <p:cNvPr id="457" name="Rectangle 456"/>
            <p:cNvSpPr/>
            <p:nvPr/>
          </p:nvSpPr>
          <p:spPr>
            <a:xfrm>
              <a:off x="0" y="0"/>
              <a:ext cx="534735" cy="17799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100">
                  <a:solidFill>
                    <a:srgbClr val="000000"/>
                  </a:solidFill>
                  <a:effectLst/>
                  <a:latin typeface="Calibri" charset="0"/>
                  <a:ea typeface="Calibri" charset="0"/>
                  <a:cs typeface="Calibri" charset="0"/>
                </a:rPr>
                <a:t>header</a:t>
              </a:r>
            </a:p>
          </p:txBody>
        </p:sp>
        <p:sp>
          <p:nvSpPr>
            <p:cNvPr id="458" name="Rectangle 457"/>
            <p:cNvSpPr/>
            <p:nvPr/>
          </p:nvSpPr>
          <p:spPr>
            <a:xfrm>
              <a:off x="435445" y="0"/>
              <a:ext cx="265510" cy="17799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100">
                  <a:solidFill>
                    <a:srgbClr val="000000"/>
                  </a:solidFill>
                  <a:effectLst/>
                  <a:latin typeface="Calibri" charset="0"/>
                  <a:ea typeface="Calibri" charset="0"/>
                  <a:cs typeface="Calibri" charset="0"/>
                </a:rPr>
                <a:t>file,</a:t>
              </a:r>
            </a:p>
          </p:txBody>
        </p:sp>
        <p:sp>
          <p:nvSpPr>
            <p:cNvPr id="459" name="Rectangle 458"/>
            <p:cNvSpPr/>
            <p:nvPr/>
          </p:nvSpPr>
          <p:spPr>
            <a:xfrm>
              <a:off x="668465" y="2557"/>
              <a:ext cx="1932156" cy="16816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00">
                  <a:solidFill>
                    <a:srgbClr val="444444"/>
                  </a:solidFill>
                  <a:effectLst/>
                  <a:latin typeface="Courier New" charset="0"/>
                  <a:ea typeface="Courier New" charset="0"/>
                  <a:cs typeface="Calibri" charset="0"/>
                </a:rPr>
                <a:t>APAAdventureScene.h</a:t>
              </a:r>
              <a:endParaRPr lang="en-US" sz="1100">
                <a:solidFill>
                  <a:srgbClr val="000000"/>
                </a:solidFill>
                <a:effectLst/>
                <a:latin typeface="Calibri" charset="0"/>
                <a:ea typeface="Calibri" charset="0"/>
                <a:cs typeface="Calibri" charset="0"/>
              </a:endParaRPr>
            </a:p>
          </p:txBody>
        </p:sp>
        <p:sp>
          <p:nvSpPr>
            <p:cNvPr id="460" name="Rectangle 459"/>
            <p:cNvSpPr/>
            <p:nvPr/>
          </p:nvSpPr>
          <p:spPr>
            <a:xfrm>
              <a:off x="2121091" y="0"/>
              <a:ext cx="38275" cy="17799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100">
                  <a:solidFill>
                    <a:srgbClr val="000000"/>
                  </a:solidFill>
                  <a:effectLst/>
                  <a:latin typeface="Calibri" charset="0"/>
                  <a:ea typeface="Calibri" charset="0"/>
                  <a:cs typeface="Calibri" charset="0"/>
                </a:rPr>
                <a:t>.</a:t>
              </a:r>
            </a:p>
          </p:txBody>
        </p:sp>
        <p:pic>
          <p:nvPicPr>
            <p:cNvPr id="461" name="Picture 460"/>
            <p:cNvPicPr/>
            <p:nvPr/>
          </p:nvPicPr>
          <p:blipFill>
            <a:blip r:embed="rId70"/>
            <a:stretch>
              <a:fillRect/>
            </a:stretch>
          </p:blipFill>
          <p:spPr>
            <a:xfrm>
              <a:off x="267221" y="474404"/>
              <a:ext cx="5713963" cy="2846841"/>
            </a:xfrm>
            <a:prstGeom prst="rect">
              <a:avLst/>
            </a:prstGeom>
          </p:spPr>
        </p:pic>
        <p:sp>
          <p:nvSpPr>
            <p:cNvPr id="462" name="Shape 3216"/>
            <p:cNvSpPr/>
            <p:nvPr/>
          </p:nvSpPr>
          <p:spPr>
            <a:xfrm>
              <a:off x="558813" y="919925"/>
              <a:ext cx="2565400" cy="127000"/>
            </a:xfrm>
            <a:custGeom>
              <a:avLst/>
              <a:gdLst/>
              <a:ahLst/>
              <a:cxnLst/>
              <a:rect l="0" t="0" r="0" b="0"/>
              <a:pathLst>
                <a:path w="2565400" h="127000">
                  <a:moveTo>
                    <a:pt x="0" y="127000"/>
                  </a:moveTo>
                  <a:lnTo>
                    <a:pt x="2565400" y="127000"/>
                  </a:lnTo>
                  <a:lnTo>
                    <a:pt x="2565400" y="0"/>
                  </a:lnTo>
                  <a:lnTo>
                    <a:pt x="0" y="0"/>
                  </a:lnTo>
                  <a:close/>
                </a:path>
              </a:pathLst>
            </a:custGeom>
            <a:ln w="254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463" name="Shape 3217"/>
            <p:cNvSpPr/>
            <p:nvPr/>
          </p:nvSpPr>
          <p:spPr>
            <a:xfrm>
              <a:off x="3124213" y="919925"/>
              <a:ext cx="2565400" cy="127000"/>
            </a:xfrm>
            <a:custGeom>
              <a:avLst/>
              <a:gdLst/>
              <a:ahLst/>
              <a:cxnLst/>
              <a:rect l="0" t="0" r="0" b="0"/>
              <a:pathLst>
                <a:path w="2565400" h="127000">
                  <a:moveTo>
                    <a:pt x="0" y="127000"/>
                  </a:moveTo>
                  <a:lnTo>
                    <a:pt x="2565400" y="127000"/>
                  </a:lnTo>
                  <a:lnTo>
                    <a:pt x="2565400" y="0"/>
                  </a:lnTo>
                  <a:lnTo>
                    <a:pt x="0" y="0"/>
                  </a:lnTo>
                  <a:close/>
                </a:path>
              </a:pathLst>
            </a:custGeom>
            <a:ln w="254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464" name="Shape 3219"/>
            <p:cNvSpPr/>
            <p:nvPr/>
          </p:nvSpPr>
          <p:spPr>
            <a:xfrm>
              <a:off x="1854213" y="361116"/>
              <a:ext cx="1079500" cy="558800"/>
            </a:xfrm>
            <a:custGeom>
              <a:avLst/>
              <a:gdLst/>
              <a:ahLst/>
              <a:cxnLst/>
              <a:rect l="0" t="0" r="0" b="0"/>
              <a:pathLst>
                <a:path w="1079500" h="558800">
                  <a:moveTo>
                    <a:pt x="1079500" y="0"/>
                  </a:moveTo>
                  <a:lnTo>
                    <a:pt x="0" y="0"/>
                  </a:lnTo>
                  <a:lnTo>
                    <a:pt x="0" y="5588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465" name="Shape 3220"/>
            <p:cNvSpPr/>
            <p:nvPr/>
          </p:nvSpPr>
          <p:spPr>
            <a:xfrm>
              <a:off x="2964992" y="313649"/>
              <a:ext cx="41821" cy="74803"/>
            </a:xfrm>
            <a:custGeom>
              <a:avLst/>
              <a:gdLst/>
              <a:ahLst/>
              <a:cxnLst/>
              <a:rect l="0" t="0" r="0" b="0"/>
              <a:pathLst>
                <a:path w="41821" h="74803">
                  <a:moveTo>
                    <a:pt x="32042" y="0"/>
                  </a:moveTo>
                  <a:lnTo>
                    <a:pt x="41821" y="0"/>
                  </a:lnTo>
                  <a:lnTo>
                    <a:pt x="41821" y="51143"/>
                  </a:lnTo>
                  <a:cubicBezTo>
                    <a:pt x="41821" y="57290"/>
                    <a:pt x="40907" y="62077"/>
                    <a:pt x="39091" y="65481"/>
                  </a:cubicBezTo>
                  <a:cubicBezTo>
                    <a:pt x="35713" y="71704"/>
                    <a:pt x="29286" y="74803"/>
                    <a:pt x="19825" y="74803"/>
                  </a:cubicBezTo>
                  <a:cubicBezTo>
                    <a:pt x="14351" y="74803"/>
                    <a:pt x="9690" y="73330"/>
                    <a:pt x="5817" y="70371"/>
                  </a:cubicBezTo>
                  <a:cubicBezTo>
                    <a:pt x="1931" y="67412"/>
                    <a:pt x="0" y="62141"/>
                    <a:pt x="0" y="54572"/>
                  </a:cubicBezTo>
                  <a:lnTo>
                    <a:pt x="0" y="49352"/>
                  </a:lnTo>
                  <a:lnTo>
                    <a:pt x="9271" y="49352"/>
                  </a:lnTo>
                  <a:lnTo>
                    <a:pt x="9271" y="54572"/>
                  </a:lnTo>
                  <a:cubicBezTo>
                    <a:pt x="9271" y="58534"/>
                    <a:pt x="10160" y="61519"/>
                    <a:pt x="11938" y="63525"/>
                  </a:cubicBezTo>
                  <a:cubicBezTo>
                    <a:pt x="13716" y="65519"/>
                    <a:pt x="16472" y="66522"/>
                    <a:pt x="20219" y="66522"/>
                  </a:cubicBezTo>
                  <a:cubicBezTo>
                    <a:pt x="25489" y="66522"/>
                    <a:pt x="28930" y="64719"/>
                    <a:pt x="30556" y="61112"/>
                  </a:cubicBezTo>
                  <a:cubicBezTo>
                    <a:pt x="31547" y="58902"/>
                    <a:pt x="32042" y="54712"/>
                    <a:pt x="32042" y="48565"/>
                  </a:cubicBezTo>
                  <a:lnTo>
                    <a:pt x="3204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66" name="Shape 3221"/>
            <p:cNvSpPr/>
            <p:nvPr/>
          </p:nvSpPr>
          <p:spPr>
            <a:xfrm>
              <a:off x="3020402" y="333390"/>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1" y="47308"/>
                    <a:pt x="31242" y="49009"/>
                    <a:pt x="29553" y="50406"/>
                  </a:cubicBezTo>
                  <a:cubicBezTo>
                    <a:pt x="26213" y="53175"/>
                    <a:pt x="22149" y="54572"/>
                    <a:pt x="17373" y="54572"/>
                  </a:cubicBezTo>
                  <a:cubicBezTo>
                    <a:pt x="9944" y="54572"/>
                    <a:pt x="4889" y="52045"/>
                    <a:pt x="2197" y="46977"/>
                  </a:cubicBezTo>
                  <a:cubicBezTo>
                    <a:pt x="736"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67" name="Shape 3222"/>
            <p:cNvSpPr/>
            <p:nvPr/>
          </p:nvSpPr>
          <p:spPr>
            <a:xfrm>
              <a:off x="3077108" y="332197"/>
              <a:ext cx="71488" cy="54331"/>
            </a:xfrm>
            <a:custGeom>
              <a:avLst/>
              <a:gdLst/>
              <a:ahLst/>
              <a:cxnLst/>
              <a:rect l="0" t="0" r="0" b="0"/>
              <a:pathLst>
                <a:path w="71488" h="54331">
                  <a:moveTo>
                    <a:pt x="24600" y="0"/>
                  </a:moveTo>
                  <a:cubicBezTo>
                    <a:pt x="28842" y="0"/>
                    <a:pt x="32245" y="1041"/>
                    <a:pt x="34823" y="3124"/>
                  </a:cubicBezTo>
                  <a:cubicBezTo>
                    <a:pt x="36284" y="4318"/>
                    <a:pt x="37605" y="6071"/>
                    <a:pt x="38798" y="8382"/>
                  </a:cubicBezTo>
                  <a:cubicBezTo>
                    <a:pt x="40780" y="5537"/>
                    <a:pt x="43116" y="3429"/>
                    <a:pt x="45784" y="2057"/>
                  </a:cubicBezTo>
                  <a:cubicBezTo>
                    <a:pt x="48463" y="686"/>
                    <a:pt x="51473" y="0"/>
                    <a:pt x="54813" y="0"/>
                  </a:cubicBezTo>
                  <a:cubicBezTo>
                    <a:pt x="61963" y="0"/>
                    <a:pt x="66827" y="2578"/>
                    <a:pt x="69405" y="7747"/>
                  </a:cubicBezTo>
                  <a:cubicBezTo>
                    <a:pt x="70790" y="10515"/>
                    <a:pt x="71488" y="14262"/>
                    <a:pt x="71488" y="18948"/>
                  </a:cubicBezTo>
                  <a:lnTo>
                    <a:pt x="71488" y="54331"/>
                  </a:lnTo>
                  <a:lnTo>
                    <a:pt x="62205" y="54331"/>
                  </a:lnTo>
                  <a:lnTo>
                    <a:pt x="62205" y="17412"/>
                  </a:lnTo>
                  <a:cubicBezTo>
                    <a:pt x="62205" y="13881"/>
                    <a:pt x="61328" y="11443"/>
                    <a:pt x="59550" y="10122"/>
                  </a:cubicBezTo>
                  <a:cubicBezTo>
                    <a:pt x="57785" y="8801"/>
                    <a:pt x="55626" y="8141"/>
                    <a:pt x="53086" y="8141"/>
                  </a:cubicBezTo>
                  <a:cubicBezTo>
                    <a:pt x="49581" y="8141"/>
                    <a:pt x="46558" y="9309"/>
                    <a:pt x="44031" y="11659"/>
                  </a:cubicBezTo>
                  <a:cubicBezTo>
                    <a:pt x="41504" y="14008"/>
                    <a:pt x="40234" y="17932"/>
                    <a:pt x="40234" y="23419"/>
                  </a:cubicBezTo>
                  <a:lnTo>
                    <a:pt x="40234" y="54331"/>
                  </a:lnTo>
                  <a:lnTo>
                    <a:pt x="31153" y="54331"/>
                  </a:lnTo>
                  <a:lnTo>
                    <a:pt x="31153" y="19647"/>
                  </a:lnTo>
                  <a:cubicBezTo>
                    <a:pt x="31153" y="16040"/>
                    <a:pt x="30721" y="13411"/>
                    <a:pt x="29870" y="11760"/>
                  </a:cubicBezTo>
                  <a:cubicBezTo>
                    <a:pt x="28511" y="9284"/>
                    <a:pt x="25972" y="8039"/>
                    <a:pt x="22276" y="8039"/>
                  </a:cubicBezTo>
                  <a:cubicBezTo>
                    <a:pt x="18898" y="8039"/>
                    <a:pt x="15837" y="9347"/>
                    <a:pt x="13068" y="11963"/>
                  </a:cubicBezTo>
                  <a:cubicBezTo>
                    <a:pt x="10313" y="14567"/>
                    <a:pt x="8928" y="19304"/>
                    <a:pt x="8928" y="26149"/>
                  </a:cubicBezTo>
                  <a:lnTo>
                    <a:pt x="8928" y="54331"/>
                  </a:lnTo>
                  <a:lnTo>
                    <a:pt x="0" y="54331"/>
                  </a:lnTo>
                  <a:lnTo>
                    <a:pt x="0" y="1194"/>
                  </a:lnTo>
                  <a:lnTo>
                    <a:pt x="8827" y="1194"/>
                  </a:lnTo>
                  <a:lnTo>
                    <a:pt x="8827" y="8737"/>
                  </a:lnTo>
                  <a:cubicBezTo>
                    <a:pt x="10947" y="6121"/>
                    <a:pt x="12865" y="4216"/>
                    <a:pt x="14580" y="3035"/>
                  </a:cubicBezTo>
                  <a:cubicBezTo>
                    <a:pt x="17526" y="1016"/>
                    <a:pt x="20866" y="0"/>
                    <a:pt x="2460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68" name="Shape 3223"/>
            <p:cNvSpPr/>
            <p:nvPr/>
          </p:nvSpPr>
          <p:spPr>
            <a:xfrm>
              <a:off x="3160992" y="332685"/>
              <a:ext cx="23171" cy="75023"/>
            </a:xfrm>
            <a:custGeom>
              <a:avLst/>
              <a:gdLst/>
              <a:ahLst/>
              <a:cxnLst/>
              <a:rect l="0" t="0" r="0" b="0"/>
              <a:pathLst>
                <a:path w="23171" h="75023">
                  <a:moveTo>
                    <a:pt x="23171" y="0"/>
                  </a:moveTo>
                  <a:lnTo>
                    <a:pt x="23171" y="7260"/>
                  </a:lnTo>
                  <a:lnTo>
                    <a:pt x="10426" y="16527"/>
                  </a:lnTo>
                  <a:cubicBezTo>
                    <a:pt x="9208" y="19842"/>
                    <a:pt x="8585" y="24045"/>
                    <a:pt x="8585" y="29125"/>
                  </a:cubicBezTo>
                  <a:cubicBezTo>
                    <a:pt x="8585" y="33227"/>
                    <a:pt x="9208" y="36720"/>
                    <a:pt x="10426" y="39603"/>
                  </a:cubicBezTo>
                  <a:lnTo>
                    <a:pt x="23171" y="47828"/>
                  </a:lnTo>
                  <a:lnTo>
                    <a:pt x="23171" y="55305"/>
                  </a:lnTo>
                  <a:lnTo>
                    <a:pt x="14262" y="52989"/>
                  </a:lnTo>
                  <a:cubicBezTo>
                    <a:pt x="12674" y="51998"/>
                    <a:pt x="10897" y="50296"/>
                    <a:pt x="8941" y="47883"/>
                  </a:cubicBezTo>
                  <a:lnTo>
                    <a:pt x="8941" y="75023"/>
                  </a:lnTo>
                  <a:lnTo>
                    <a:pt x="0" y="75023"/>
                  </a:lnTo>
                  <a:lnTo>
                    <a:pt x="0" y="957"/>
                  </a:lnTo>
                  <a:lnTo>
                    <a:pt x="8737" y="957"/>
                  </a:lnTo>
                  <a:lnTo>
                    <a:pt x="8737" y="7993"/>
                  </a:lnTo>
                  <a:cubicBezTo>
                    <a:pt x="10528" y="5580"/>
                    <a:pt x="12484" y="3713"/>
                    <a:pt x="14605" y="2392"/>
                  </a:cubicBezTo>
                  <a:lnTo>
                    <a:pt x="231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69" name="Shape 3224"/>
            <p:cNvSpPr/>
            <p:nvPr/>
          </p:nvSpPr>
          <p:spPr>
            <a:xfrm>
              <a:off x="3184163" y="332105"/>
              <a:ext cx="23768" cy="56197"/>
            </a:xfrm>
            <a:custGeom>
              <a:avLst/>
              <a:gdLst/>
              <a:ahLst/>
              <a:cxnLst/>
              <a:rect l="0" t="0" r="0" b="0"/>
              <a:pathLst>
                <a:path w="23768" h="56197">
                  <a:moveTo>
                    <a:pt x="2077" y="0"/>
                  </a:moveTo>
                  <a:cubicBezTo>
                    <a:pt x="8109" y="0"/>
                    <a:pt x="13240" y="2299"/>
                    <a:pt x="17444" y="6921"/>
                  </a:cubicBezTo>
                  <a:cubicBezTo>
                    <a:pt x="21660" y="11531"/>
                    <a:pt x="23768" y="18123"/>
                    <a:pt x="23768" y="26683"/>
                  </a:cubicBezTo>
                  <a:cubicBezTo>
                    <a:pt x="23768" y="38265"/>
                    <a:pt x="20733" y="46533"/>
                    <a:pt x="14649" y="51486"/>
                  </a:cubicBezTo>
                  <a:cubicBezTo>
                    <a:pt x="10801" y="54635"/>
                    <a:pt x="6318" y="56197"/>
                    <a:pt x="1200" y="56197"/>
                  </a:cubicBezTo>
                  <a:lnTo>
                    <a:pt x="0" y="55885"/>
                  </a:lnTo>
                  <a:lnTo>
                    <a:pt x="0" y="48408"/>
                  </a:lnTo>
                  <a:lnTo>
                    <a:pt x="6" y="48412"/>
                  </a:lnTo>
                  <a:cubicBezTo>
                    <a:pt x="4185" y="48412"/>
                    <a:pt x="7665" y="46672"/>
                    <a:pt x="10433" y="43180"/>
                  </a:cubicBezTo>
                  <a:cubicBezTo>
                    <a:pt x="13202" y="39688"/>
                    <a:pt x="14586" y="34468"/>
                    <a:pt x="14586" y="27534"/>
                  </a:cubicBezTo>
                  <a:cubicBezTo>
                    <a:pt x="14586" y="23292"/>
                    <a:pt x="13976" y="19659"/>
                    <a:pt x="12745" y="16612"/>
                  </a:cubicBezTo>
                  <a:cubicBezTo>
                    <a:pt x="10420" y="10757"/>
                    <a:pt x="6179" y="7836"/>
                    <a:pt x="6" y="7836"/>
                  </a:cubicBezTo>
                  <a:lnTo>
                    <a:pt x="0" y="7840"/>
                  </a:lnTo>
                  <a:lnTo>
                    <a:pt x="0" y="580"/>
                  </a:lnTo>
                  <a:lnTo>
                    <a:pt x="2077"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70" name="Shape 3225"/>
            <p:cNvSpPr/>
            <p:nvPr/>
          </p:nvSpPr>
          <p:spPr>
            <a:xfrm>
              <a:off x="3245737" y="313402"/>
              <a:ext cx="22961" cy="74557"/>
            </a:xfrm>
            <a:custGeom>
              <a:avLst/>
              <a:gdLst/>
              <a:ahLst/>
              <a:cxnLst/>
              <a:rect l="0" t="0" r="0" b="0"/>
              <a:pathLst>
                <a:path w="22961" h="74557">
                  <a:moveTo>
                    <a:pt x="0" y="0"/>
                  </a:moveTo>
                  <a:lnTo>
                    <a:pt x="8674" y="0"/>
                  </a:lnTo>
                  <a:lnTo>
                    <a:pt x="8674" y="26441"/>
                  </a:lnTo>
                  <a:cubicBezTo>
                    <a:pt x="10630" y="23889"/>
                    <a:pt x="12967" y="21946"/>
                    <a:pt x="15697" y="20612"/>
                  </a:cubicBezTo>
                  <a:lnTo>
                    <a:pt x="22961" y="18957"/>
                  </a:lnTo>
                  <a:lnTo>
                    <a:pt x="22961" y="26811"/>
                  </a:lnTo>
                  <a:lnTo>
                    <a:pt x="12776" y="31102"/>
                  </a:lnTo>
                  <a:cubicBezTo>
                    <a:pt x="9715" y="34112"/>
                    <a:pt x="8179" y="39065"/>
                    <a:pt x="8179" y="45987"/>
                  </a:cubicBezTo>
                  <a:cubicBezTo>
                    <a:pt x="8179" y="50978"/>
                    <a:pt x="8814" y="55029"/>
                    <a:pt x="10071" y="58140"/>
                  </a:cubicBezTo>
                  <a:lnTo>
                    <a:pt x="22961" y="66713"/>
                  </a:lnTo>
                  <a:lnTo>
                    <a:pt x="22961" y="74557"/>
                  </a:lnTo>
                  <a:lnTo>
                    <a:pt x="13551" y="71882"/>
                  </a:lnTo>
                  <a:cubicBezTo>
                    <a:pt x="11900" y="70714"/>
                    <a:pt x="10122" y="68872"/>
                    <a:pt x="8229" y="66319"/>
                  </a:cubicBezTo>
                  <a:lnTo>
                    <a:pt x="8229"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71" name="Shape 3226"/>
            <p:cNvSpPr/>
            <p:nvPr/>
          </p:nvSpPr>
          <p:spPr>
            <a:xfrm>
              <a:off x="3268698" y="331994"/>
              <a:ext cx="23965" cy="56210"/>
            </a:xfrm>
            <a:custGeom>
              <a:avLst/>
              <a:gdLst/>
              <a:ahLst/>
              <a:cxnLst/>
              <a:rect l="0" t="0" r="0" b="0"/>
              <a:pathLst>
                <a:path w="23965" h="56210">
                  <a:moveTo>
                    <a:pt x="1600" y="0"/>
                  </a:moveTo>
                  <a:cubicBezTo>
                    <a:pt x="8243" y="0"/>
                    <a:pt x="13627" y="2286"/>
                    <a:pt x="17768" y="6833"/>
                  </a:cubicBezTo>
                  <a:cubicBezTo>
                    <a:pt x="21895" y="11367"/>
                    <a:pt x="23965" y="18085"/>
                    <a:pt x="23965" y="26950"/>
                  </a:cubicBezTo>
                  <a:cubicBezTo>
                    <a:pt x="23965" y="35344"/>
                    <a:pt x="21920" y="42316"/>
                    <a:pt x="17831" y="47879"/>
                  </a:cubicBezTo>
                  <a:cubicBezTo>
                    <a:pt x="13754" y="53429"/>
                    <a:pt x="8090" y="56210"/>
                    <a:pt x="864" y="56210"/>
                  </a:cubicBezTo>
                  <a:lnTo>
                    <a:pt x="0" y="55965"/>
                  </a:lnTo>
                  <a:lnTo>
                    <a:pt x="0" y="48121"/>
                  </a:lnTo>
                  <a:lnTo>
                    <a:pt x="305" y="48324"/>
                  </a:lnTo>
                  <a:cubicBezTo>
                    <a:pt x="5143" y="48324"/>
                    <a:pt x="8776" y="46406"/>
                    <a:pt x="11176" y="42570"/>
                  </a:cubicBezTo>
                  <a:cubicBezTo>
                    <a:pt x="13576" y="38735"/>
                    <a:pt x="14783" y="33668"/>
                    <a:pt x="14783" y="27394"/>
                  </a:cubicBezTo>
                  <a:cubicBezTo>
                    <a:pt x="14783" y="21806"/>
                    <a:pt x="13576" y="17170"/>
                    <a:pt x="11176" y="13500"/>
                  </a:cubicBezTo>
                  <a:cubicBezTo>
                    <a:pt x="8776" y="9830"/>
                    <a:pt x="5233"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72" name="Shape 3227"/>
            <p:cNvSpPr/>
            <p:nvPr/>
          </p:nvSpPr>
          <p:spPr>
            <a:xfrm>
              <a:off x="3300500" y="355445"/>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4"/>
                  </a:lnTo>
                  <a:lnTo>
                    <a:pt x="16764" y="32863"/>
                  </a:lnTo>
                  <a:cubicBezTo>
                    <a:pt x="11836" y="32863"/>
                    <a:pt x="7810" y="31364"/>
                    <a:pt x="4686" y="28380"/>
                  </a:cubicBezTo>
                  <a:cubicBezTo>
                    <a:pt x="1562" y="25395"/>
                    <a:pt x="0" y="21649"/>
                    <a:pt x="0" y="17153"/>
                  </a:cubicBezTo>
                  <a:cubicBezTo>
                    <a:pt x="0" y="12238"/>
                    <a:pt x="1537" y="8416"/>
                    <a:pt x="4610" y="5710"/>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73" name="Shape 3228"/>
            <p:cNvSpPr/>
            <p:nvPr/>
          </p:nvSpPr>
          <p:spPr>
            <a:xfrm>
              <a:off x="3303281" y="332362"/>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74" name="Shape 3229"/>
            <p:cNvSpPr/>
            <p:nvPr/>
          </p:nvSpPr>
          <p:spPr>
            <a:xfrm>
              <a:off x="3322871" y="332097"/>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4"/>
                    <a:pt x="24962" y="48374"/>
                  </a:cubicBezTo>
                  <a:cubicBezTo>
                    <a:pt x="25355" y="48374"/>
                    <a:pt x="25800" y="48349"/>
                    <a:pt x="26295" y="48298"/>
                  </a:cubicBezTo>
                  <a:cubicBezTo>
                    <a:pt x="26791" y="48247"/>
                    <a:pt x="27324" y="48171"/>
                    <a:pt x="27883" y="48070"/>
                  </a:cubicBezTo>
                  <a:lnTo>
                    <a:pt x="27883" y="54673"/>
                  </a:lnTo>
                  <a:cubicBezTo>
                    <a:pt x="26498" y="55067"/>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5"/>
                    <a:pt x="12706" y="19698"/>
                  </a:cubicBezTo>
                  <a:cubicBezTo>
                    <a:pt x="13100" y="18898"/>
                    <a:pt x="13303" y="17755"/>
                    <a:pt x="13303" y="16256"/>
                  </a:cubicBezTo>
                  <a:cubicBezTo>
                    <a:pt x="13303" y="13208"/>
                    <a:pt x="12224" y="10986"/>
                    <a:pt x="10052" y="9614"/>
                  </a:cubicBezTo>
                  <a:cubicBezTo>
                    <a:pt x="7893" y="8230"/>
                    <a:pt x="4794" y="7544"/>
                    <a:pt x="768" y="7544"/>
                  </a:cubicBezTo>
                  <a:lnTo>
                    <a:pt x="0" y="7837"/>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75" name="Shape 3230"/>
            <p:cNvSpPr/>
            <p:nvPr/>
          </p:nvSpPr>
          <p:spPr>
            <a:xfrm>
              <a:off x="3359733" y="332197"/>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76" name="Shape 3231"/>
            <p:cNvSpPr/>
            <p:nvPr/>
          </p:nvSpPr>
          <p:spPr>
            <a:xfrm>
              <a:off x="3390042" y="332007"/>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2"/>
                  </a:cubicBezTo>
                  <a:lnTo>
                    <a:pt x="34188" y="16662"/>
                  </a:lnTo>
                  <a:cubicBezTo>
                    <a:pt x="34011" y="14656"/>
                    <a:pt x="33287" y="12827"/>
                    <a:pt x="32004" y="11189"/>
                  </a:cubicBezTo>
                  <a:cubicBezTo>
                    <a:pt x="29896" y="8852"/>
                    <a:pt x="26264" y="7683"/>
                    <a:pt x="21082" y="7683"/>
                  </a:cubicBezTo>
                  <a:cubicBezTo>
                    <a:pt x="17628" y="7683"/>
                    <a:pt x="15011" y="8331"/>
                    <a:pt x="13233" y="9614"/>
                  </a:cubicBezTo>
                  <a:cubicBezTo>
                    <a:pt x="11456" y="10897"/>
                    <a:pt x="10566" y="12598"/>
                    <a:pt x="10566" y="14706"/>
                  </a:cubicBezTo>
                  <a:cubicBezTo>
                    <a:pt x="10566" y="17005"/>
                    <a:pt x="11735" y="18860"/>
                    <a:pt x="14072" y="20244"/>
                  </a:cubicBezTo>
                  <a:cubicBezTo>
                    <a:pt x="15418" y="21069"/>
                    <a:pt x="17412" y="21793"/>
                    <a:pt x="20041" y="22415"/>
                  </a:cubicBezTo>
                  <a:lnTo>
                    <a:pt x="26048" y="23850"/>
                  </a:lnTo>
                  <a:cubicBezTo>
                    <a:pt x="32588" y="25413"/>
                    <a:pt x="36969" y="26911"/>
                    <a:pt x="39192" y="28372"/>
                  </a:cubicBezTo>
                  <a:cubicBezTo>
                    <a:pt x="42672" y="30658"/>
                    <a:pt x="44399" y="34239"/>
                    <a:pt x="44399" y="39141"/>
                  </a:cubicBezTo>
                  <a:cubicBezTo>
                    <a:pt x="44399" y="43866"/>
                    <a:pt x="42583" y="47942"/>
                    <a:pt x="38951" y="51384"/>
                  </a:cubicBezTo>
                  <a:cubicBezTo>
                    <a:pt x="35319" y="54826"/>
                    <a:pt x="29782" y="56553"/>
                    <a:pt x="22352" y="56553"/>
                  </a:cubicBezTo>
                  <a:cubicBezTo>
                    <a:pt x="14351" y="56553"/>
                    <a:pt x="8687" y="54762"/>
                    <a:pt x="5359" y="51168"/>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4" y="46850"/>
                  </a:cubicBezTo>
                  <a:cubicBezTo>
                    <a:pt x="34290" y="45415"/>
                    <a:pt x="35573" y="43180"/>
                    <a:pt x="35573" y="40183"/>
                  </a:cubicBezTo>
                  <a:cubicBezTo>
                    <a:pt x="35573" y="37897"/>
                    <a:pt x="34544" y="36157"/>
                    <a:pt x="32499" y="34963"/>
                  </a:cubicBezTo>
                  <a:cubicBezTo>
                    <a:pt x="31178" y="34239"/>
                    <a:pt x="28600" y="33401"/>
                    <a:pt x="24727" y="32436"/>
                  </a:cubicBezTo>
                  <a:lnTo>
                    <a:pt x="17526" y="30658"/>
                  </a:lnTo>
                  <a:cubicBezTo>
                    <a:pt x="12916" y="29527"/>
                    <a:pt x="9525" y="28270"/>
                    <a:pt x="7341" y="26886"/>
                  </a:cubicBezTo>
                  <a:cubicBezTo>
                    <a:pt x="3442" y="24473"/>
                    <a:pt x="1486" y="21133"/>
                    <a:pt x="1486" y="16866"/>
                  </a:cubicBezTo>
                  <a:cubicBezTo>
                    <a:pt x="1486" y="11836"/>
                    <a:pt x="3327" y="7760"/>
                    <a:pt x="6998" y="4661"/>
                  </a:cubicBezTo>
                  <a:cubicBezTo>
                    <a:pt x="10668" y="1549"/>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77" name="Shape 3233"/>
            <p:cNvSpPr/>
            <p:nvPr/>
          </p:nvSpPr>
          <p:spPr>
            <a:xfrm>
              <a:off x="1879613" y="2875721"/>
              <a:ext cx="0" cy="431800"/>
            </a:xfrm>
            <a:custGeom>
              <a:avLst/>
              <a:gdLst/>
              <a:ahLst/>
              <a:cxnLst/>
              <a:rect l="0" t="0" r="0" b="0"/>
              <a:pathLst>
                <a:path h="431800">
                  <a:moveTo>
                    <a:pt x="0" y="0"/>
                  </a:moveTo>
                  <a:lnTo>
                    <a:pt x="0" y="4318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478" name="Shape 3234"/>
            <p:cNvSpPr/>
            <p:nvPr/>
          </p:nvSpPr>
          <p:spPr>
            <a:xfrm>
              <a:off x="1922528" y="3262461"/>
              <a:ext cx="56744" cy="76848"/>
            </a:xfrm>
            <a:custGeom>
              <a:avLst/>
              <a:gdLst/>
              <a:ahLst/>
              <a:cxnLst/>
              <a:rect l="0" t="0" r="0" b="0"/>
              <a:pathLst>
                <a:path w="56744" h="76848">
                  <a:moveTo>
                    <a:pt x="27877" y="0"/>
                  </a:moveTo>
                  <a:cubicBezTo>
                    <a:pt x="35306" y="0"/>
                    <a:pt x="41618" y="1842"/>
                    <a:pt x="46825" y="5524"/>
                  </a:cubicBezTo>
                  <a:cubicBezTo>
                    <a:pt x="52019" y="9220"/>
                    <a:pt x="54623" y="15113"/>
                    <a:pt x="54623" y="23216"/>
                  </a:cubicBezTo>
                  <a:lnTo>
                    <a:pt x="45339" y="23216"/>
                  </a:lnTo>
                  <a:cubicBezTo>
                    <a:pt x="44857" y="19317"/>
                    <a:pt x="43853" y="16320"/>
                    <a:pt x="42291" y="14237"/>
                  </a:cubicBezTo>
                  <a:cubicBezTo>
                    <a:pt x="39408" y="10439"/>
                    <a:pt x="34506" y="8534"/>
                    <a:pt x="27597" y="8534"/>
                  </a:cubicBezTo>
                  <a:cubicBezTo>
                    <a:pt x="22022" y="8534"/>
                    <a:pt x="18009" y="9754"/>
                    <a:pt x="15558" y="12205"/>
                  </a:cubicBezTo>
                  <a:cubicBezTo>
                    <a:pt x="13119" y="14656"/>
                    <a:pt x="11900" y="17488"/>
                    <a:pt x="11900" y="20739"/>
                  </a:cubicBezTo>
                  <a:cubicBezTo>
                    <a:pt x="11900" y="24308"/>
                    <a:pt x="13335" y="26912"/>
                    <a:pt x="16231" y="28575"/>
                  </a:cubicBezTo>
                  <a:cubicBezTo>
                    <a:pt x="18110" y="29629"/>
                    <a:pt x="22390" y="30950"/>
                    <a:pt x="29058" y="32538"/>
                  </a:cubicBezTo>
                  <a:lnTo>
                    <a:pt x="38964" y="34874"/>
                  </a:lnTo>
                  <a:cubicBezTo>
                    <a:pt x="43739" y="35992"/>
                    <a:pt x="47422" y="37529"/>
                    <a:pt x="50025" y="39484"/>
                  </a:cubicBezTo>
                  <a:cubicBezTo>
                    <a:pt x="54508" y="42888"/>
                    <a:pt x="56744" y="47841"/>
                    <a:pt x="56744" y="54318"/>
                  </a:cubicBezTo>
                  <a:cubicBezTo>
                    <a:pt x="56744" y="62383"/>
                    <a:pt x="53886" y="68161"/>
                    <a:pt x="48158" y="71628"/>
                  </a:cubicBezTo>
                  <a:cubicBezTo>
                    <a:pt x="42444" y="75108"/>
                    <a:pt x="35789" y="76848"/>
                    <a:pt x="28207" y="76848"/>
                  </a:cubicBezTo>
                  <a:cubicBezTo>
                    <a:pt x="19368" y="76848"/>
                    <a:pt x="12446" y="74524"/>
                    <a:pt x="7455" y="69901"/>
                  </a:cubicBezTo>
                  <a:cubicBezTo>
                    <a:pt x="2451" y="65303"/>
                    <a:pt x="0" y="59068"/>
                    <a:pt x="102" y="51194"/>
                  </a:cubicBezTo>
                  <a:lnTo>
                    <a:pt x="9373" y="51194"/>
                  </a:lnTo>
                  <a:cubicBezTo>
                    <a:pt x="9601" y="55334"/>
                    <a:pt x="10541" y="58687"/>
                    <a:pt x="12192" y="61265"/>
                  </a:cubicBezTo>
                  <a:cubicBezTo>
                    <a:pt x="15342" y="66091"/>
                    <a:pt x="20904" y="68504"/>
                    <a:pt x="28867" y="68504"/>
                  </a:cubicBezTo>
                  <a:cubicBezTo>
                    <a:pt x="32436" y="68504"/>
                    <a:pt x="35687" y="67983"/>
                    <a:pt x="38621" y="66916"/>
                  </a:cubicBezTo>
                  <a:cubicBezTo>
                    <a:pt x="44298" y="64872"/>
                    <a:pt x="47130" y="61201"/>
                    <a:pt x="47130" y="55906"/>
                  </a:cubicBezTo>
                  <a:cubicBezTo>
                    <a:pt x="47130" y="51943"/>
                    <a:pt x="45923" y="49111"/>
                    <a:pt x="43523" y="47422"/>
                  </a:cubicBezTo>
                  <a:cubicBezTo>
                    <a:pt x="41085" y="45771"/>
                    <a:pt x="37275" y="44323"/>
                    <a:pt x="32080" y="43104"/>
                  </a:cubicBezTo>
                  <a:lnTo>
                    <a:pt x="22517" y="40881"/>
                  </a:lnTo>
                  <a:cubicBezTo>
                    <a:pt x="16269" y="39421"/>
                    <a:pt x="11849" y="37821"/>
                    <a:pt x="9258" y="36068"/>
                  </a:cubicBezTo>
                  <a:cubicBezTo>
                    <a:pt x="4775" y="33020"/>
                    <a:pt x="2527" y="28473"/>
                    <a:pt x="2527" y="22416"/>
                  </a:cubicBezTo>
                  <a:cubicBezTo>
                    <a:pt x="2527" y="15875"/>
                    <a:pt x="4737" y="10490"/>
                    <a:pt x="9131" y="6299"/>
                  </a:cubicBezTo>
                  <a:cubicBezTo>
                    <a:pt x="13551" y="2096"/>
                    <a:pt x="19787" y="0"/>
                    <a:pt x="2787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79" name="Shape 3235"/>
            <p:cNvSpPr/>
            <p:nvPr/>
          </p:nvSpPr>
          <p:spPr>
            <a:xfrm>
              <a:off x="1986626" y="3269205"/>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80" name="Shape 3236"/>
            <p:cNvSpPr/>
            <p:nvPr/>
          </p:nvSpPr>
          <p:spPr>
            <a:xfrm>
              <a:off x="2017775" y="3306093"/>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81" name="Shape 3237"/>
            <p:cNvSpPr/>
            <p:nvPr/>
          </p:nvSpPr>
          <p:spPr>
            <a:xfrm>
              <a:off x="2020556" y="3283010"/>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82" name="Shape 3238"/>
            <p:cNvSpPr/>
            <p:nvPr/>
          </p:nvSpPr>
          <p:spPr>
            <a:xfrm>
              <a:off x="2040146" y="3282745"/>
              <a:ext cx="27883" cy="55563"/>
            </a:xfrm>
            <a:custGeom>
              <a:avLst/>
              <a:gdLst/>
              <a:ahLst/>
              <a:cxnLst/>
              <a:rect l="0" t="0" r="0" b="0"/>
              <a:pathLst>
                <a:path w="27883" h="55563">
                  <a:moveTo>
                    <a:pt x="971"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3" y="55563"/>
                    <a:pt x="21736" y="55563"/>
                  </a:cubicBezTo>
                  <a:cubicBezTo>
                    <a:pt x="18650" y="55563"/>
                    <a:pt x="16427" y="54470"/>
                    <a:pt x="15030" y="52286"/>
                  </a:cubicBezTo>
                  <a:cubicBezTo>
                    <a:pt x="14306" y="51143"/>
                    <a:pt x="13799" y="49505"/>
                    <a:pt x="13494" y="47384"/>
                  </a:cubicBezTo>
                  <a:cubicBezTo>
                    <a:pt x="11678" y="49759"/>
                    <a:pt x="9061" y="51829"/>
                    <a:pt x="5658" y="53582"/>
                  </a:cubicBezTo>
                  <a:lnTo>
                    <a:pt x="0" y="54902"/>
                  </a:lnTo>
                  <a:lnTo>
                    <a:pt x="0" y="47777"/>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83" name="Shape 3239"/>
            <p:cNvSpPr/>
            <p:nvPr/>
          </p:nvSpPr>
          <p:spPr>
            <a:xfrm>
              <a:off x="2076760" y="3282844"/>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84" name="Shape 3240"/>
            <p:cNvSpPr/>
            <p:nvPr/>
          </p:nvSpPr>
          <p:spPr>
            <a:xfrm>
              <a:off x="2129494" y="3283094"/>
              <a:ext cx="24060" cy="55956"/>
            </a:xfrm>
            <a:custGeom>
              <a:avLst/>
              <a:gdLst/>
              <a:ahLst/>
              <a:cxnLst/>
              <a:rect l="0" t="0" r="0" b="0"/>
              <a:pathLst>
                <a:path w="24060" h="55956">
                  <a:moveTo>
                    <a:pt x="22784" y="0"/>
                  </a:moveTo>
                  <a:lnTo>
                    <a:pt x="24060" y="324"/>
                  </a:lnTo>
                  <a:lnTo>
                    <a:pt x="24060" y="7987"/>
                  </a:lnTo>
                  <a:lnTo>
                    <a:pt x="13589" y="12954"/>
                  </a:lnTo>
                  <a:cubicBezTo>
                    <a:pt x="10820" y="16396"/>
                    <a:pt x="9423" y="21450"/>
                    <a:pt x="9423" y="28130"/>
                  </a:cubicBezTo>
                  <a:cubicBezTo>
                    <a:pt x="9423" y="33820"/>
                    <a:pt x="10630" y="38583"/>
                    <a:pt x="13030" y="42418"/>
                  </a:cubicBezTo>
                  <a:lnTo>
                    <a:pt x="24060" y="47909"/>
                  </a:lnTo>
                  <a:lnTo>
                    <a:pt x="24060" y="55451"/>
                  </a:lnTo>
                  <a:lnTo>
                    <a:pt x="21793" y="55956"/>
                  </a:lnTo>
                  <a:cubicBezTo>
                    <a:pt x="15900" y="55956"/>
                    <a:pt x="10795" y="53480"/>
                    <a:pt x="6477" y="48501"/>
                  </a:cubicBezTo>
                  <a:cubicBezTo>
                    <a:pt x="2159" y="43510"/>
                    <a:pt x="0" y="36893"/>
                    <a:pt x="0" y="28626"/>
                  </a:cubicBezTo>
                  <a:cubicBezTo>
                    <a:pt x="0" y="20891"/>
                    <a:pt x="1968" y="14186"/>
                    <a:pt x="5905" y="8509"/>
                  </a:cubicBezTo>
                  <a:cubicBezTo>
                    <a:pt x="9842" y="2832"/>
                    <a:pt x="15469" y="0"/>
                    <a:pt x="2278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85" name="Shape 3241"/>
            <p:cNvSpPr/>
            <p:nvPr/>
          </p:nvSpPr>
          <p:spPr>
            <a:xfrm>
              <a:off x="2153554" y="3264044"/>
              <a:ext cx="22866" cy="74501"/>
            </a:xfrm>
            <a:custGeom>
              <a:avLst/>
              <a:gdLst/>
              <a:ahLst/>
              <a:cxnLst/>
              <a:rect l="0" t="0" r="0" b="0"/>
              <a:pathLst>
                <a:path w="22866" h="74501">
                  <a:moveTo>
                    <a:pt x="14294" y="0"/>
                  </a:moveTo>
                  <a:lnTo>
                    <a:pt x="22866" y="0"/>
                  </a:lnTo>
                  <a:lnTo>
                    <a:pt x="22866" y="73127"/>
                  </a:lnTo>
                  <a:lnTo>
                    <a:pt x="14840" y="73127"/>
                  </a:lnTo>
                  <a:lnTo>
                    <a:pt x="14840" y="65735"/>
                  </a:lnTo>
                  <a:cubicBezTo>
                    <a:pt x="12757" y="69012"/>
                    <a:pt x="10306" y="71374"/>
                    <a:pt x="7474" y="72834"/>
                  </a:cubicBezTo>
                  <a:lnTo>
                    <a:pt x="0" y="74501"/>
                  </a:lnTo>
                  <a:lnTo>
                    <a:pt x="0" y="66959"/>
                  </a:lnTo>
                  <a:lnTo>
                    <a:pt x="527" y="67221"/>
                  </a:lnTo>
                  <a:cubicBezTo>
                    <a:pt x="4629" y="67221"/>
                    <a:pt x="8020" y="65443"/>
                    <a:pt x="10662" y="61887"/>
                  </a:cubicBezTo>
                  <a:cubicBezTo>
                    <a:pt x="13316" y="58331"/>
                    <a:pt x="14637" y="53238"/>
                    <a:pt x="14637" y="46584"/>
                  </a:cubicBezTo>
                  <a:cubicBezTo>
                    <a:pt x="14637" y="39865"/>
                    <a:pt x="13278" y="34899"/>
                    <a:pt x="10535" y="31674"/>
                  </a:cubicBezTo>
                  <a:cubicBezTo>
                    <a:pt x="7804" y="28448"/>
                    <a:pt x="4439" y="26835"/>
                    <a:pt x="425" y="26835"/>
                  </a:cubicBezTo>
                  <a:lnTo>
                    <a:pt x="0" y="27037"/>
                  </a:lnTo>
                  <a:lnTo>
                    <a:pt x="0" y="19374"/>
                  </a:lnTo>
                  <a:lnTo>
                    <a:pt x="8896" y="21628"/>
                  </a:lnTo>
                  <a:cubicBezTo>
                    <a:pt x="10484" y="22619"/>
                    <a:pt x="12275" y="24359"/>
                    <a:pt x="14294" y="26835"/>
                  </a:cubicBezTo>
                  <a:lnTo>
                    <a:pt x="14294"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86" name="Shape 3242"/>
            <p:cNvSpPr/>
            <p:nvPr/>
          </p:nvSpPr>
          <p:spPr>
            <a:xfrm>
              <a:off x="2187291" y="3306093"/>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87" name="Shape 3243"/>
            <p:cNvSpPr/>
            <p:nvPr/>
          </p:nvSpPr>
          <p:spPr>
            <a:xfrm>
              <a:off x="2190072" y="3283010"/>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88" name="Shape 3244"/>
            <p:cNvSpPr/>
            <p:nvPr/>
          </p:nvSpPr>
          <p:spPr>
            <a:xfrm>
              <a:off x="2209662" y="3282745"/>
              <a:ext cx="27883" cy="55563"/>
            </a:xfrm>
            <a:custGeom>
              <a:avLst/>
              <a:gdLst/>
              <a:ahLst/>
              <a:cxnLst/>
              <a:rect l="0" t="0" r="0" b="0"/>
              <a:pathLst>
                <a:path w="27883" h="55563">
                  <a:moveTo>
                    <a:pt x="971"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3" y="55563"/>
                    <a:pt x="21736" y="55563"/>
                  </a:cubicBezTo>
                  <a:cubicBezTo>
                    <a:pt x="18650" y="55563"/>
                    <a:pt x="16427" y="54470"/>
                    <a:pt x="15030" y="52286"/>
                  </a:cubicBezTo>
                  <a:cubicBezTo>
                    <a:pt x="14306" y="51143"/>
                    <a:pt x="13799" y="49505"/>
                    <a:pt x="13494" y="47384"/>
                  </a:cubicBezTo>
                  <a:cubicBezTo>
                    <a:pt x="11678" y="49759"/>
                    <a:pt x="9061" y="51829"/>
                    <a:pt x="5658" y="53582"/>
                  </a:cubicBezTo>
                  <a:lnTo>
                    <a:pt x="0" y="54902"/>
                  </a:lnTo>
                  <a:lnTo>
                    <a:pt x="0" y="47777"/>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89" name="Shape 3245"/>
            <p:cNvSpPr/>
            <p:nvPr/>
          </p:nvSpPr>
          <p:spPr>
            <a:xfrm>
              <a:off x="2246523" y="3282844"/>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90" name="Shape 3246"/>
            <p:cNvSpPr/>
            <p:nvPr/>
          </p:nvSpPr>
          <p:spPr>
            <a:xfrm>
              <a:off x="2276338" y="3283094"/>
              <a:ext cx="24060" cy="55956"/>
            </a:xfrm>
            <a:custGeom>
              <a:avLst/>
              <a:gdLst/>
              <a:ahLst/>
              <a:cxnLst/>
              <a:rect l="0" t="0" r="0" b="0"/>
              <a:pathLst>
                <a:path w="24060" h="55956">
                  <a:moveTo>
                    <a:pt x="22784" y="0"/>
                  </a:moveTo>
                  <a:lnTo>
                    <a:pt x="24060" y="324"/>
                  </a:lnTo>
                  <a:lnTo>
                    <a:pt x="24060" y="7987"/>
                  </a:lnTo>
                  <a:lnTo>
                    <a:pt x="13589" y="12954"/>
                  </a:lnTo>
                  <a:cubicBezTo>
                    <a:pt x="10820" y="16396"/>
                    <a:pt x="9423" y="21450"/>
                    <a:pt x="9423" y="28130"/>
                  </a:cubicBezTo>
                  <a:cubicBezTo>
                    <a:pt x="9423" y="33820"/>
                    <a:pt x="10630" y="38583"/>
                    <a:pt x="13030" y="42418"/>
                  </a:cubicBezTo>
                  <a:lnTo>
                    <a:pt x="24060" y="47909"/>
                  </a:lnTo>
                  <a:lnTo>
                    <a:pt x="24060" y="55451"/>
                  </a:lnTo>
                  <a:lnTo>
                    <a:pt x="21793" y="55956"/>
                  </a:lnTo>
                  <a:cubicBezTo>
                    <a:pt x="15900" y="55956"/>
                    <a:pt x="10795" y="53480"/>
                    <a:pt x="6477" y="48501"/>
                  </a:cubicBezTo>
                  <a:cubicBezTo>
                    <a:pt x="2159" y="43510"/>
                    <a:pt x="0" y="36893"/>
                    <a:pt x="0" y="28626"/>
                  </a:cubicBezTo>
                  <a:cubicBezTo>
                    <a:pt x="0" y="20891"/>
                    <a:pt x="1968" y="14186"/>
                    <a:pt x="5905" y="8509"/>
                  </a:cubicBezTo>
                  <a:cubicBezTo>
                    <a:pt x="9842" y="2832"/>
                    <a:pt x="15469" y="0"/>
                    <a:pt x="2278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91" name="Shape 3247"/>
            <p:cNvSpPr/>
            <p:nvPr/>
          </p:nvSpPr>
          <p:spPr>
            <a:xfrm>
              <a:off x="2300398" y="3264044"/>
              <a:ext cx="22866" cy="74501"/>
            </a:xfrm>
            <a:custGeom>
              <a:avLst/>
              <a:gdLst/>
              <a:ahLst/>
              <a:cxnLst/>
              <a:rect l="0" t="0" r="0" b="0"/>
              <a:pathLst>
                <a:path w="22866" h="74501">
                  <a:moveTo>
                    <a:pt x="14294" y="0"/>
                  </a:moveTo>
                  <a:lnTo>
                    <a:pt x="22866" y="0"/>
                  </a:lnTo>
                  <a:lnTo>
                    <a:pt x="22866" y="73127"/>
                  </a:lnTo>
                  <a:lnTo>
                    <a:pt x="14840" y="73127"/>
                  </a:lnTo>
                  <a:lnTo>
                    <a:pt x="14840" y="65735"/>
                  </a:lnTo>
                  <a:cubicBezTo>
                    <a:pt x="12757" y="69012"/>
                    <a:pt x="10306" y="71374"/>
                    <a:pt x="7474" y="72834"/>
                  </a:cubicBezTo>
                  <a:lnTo>
                    <a:pt x="0" y="74501"/>
                  </a:lnTo>
                  <a:lnTo>
                    <a:pt x="0" y="66959"/>
                  </a:lnTo>
                  <a:lnTo>
                    <a:pt x="527" y="67221"/>
                  </a:lnTo>
                  <a:cubicBezTo>
                    <a:pt x="4629" y="67221"/>
                    <a:pt x="8020" y="65443"/>
                    <a:pt x="10662" y="61887"/>
                  </a:cubicBezTo>
                  <a:cubicBezTo>
                    <a:pt x="13316" y="58331"/>
                    <a:pt x="14637" y="53238"/>
                    <a:pt x="14637" y="46584"/>
                  </a:cubicBezTo>
                  <a:cubicBezTo>
                    <a:pt x="14637" y="39865"/>
                    <a:pt x="13278" y="34899"/>
                    <a:pt x="10535" y="31674"/>
                  </a:cubicBezTo>
                  <a:cubicBezTo>
                    <a:pt x="7804" y="28448"/>
                    <a:pt x="4439" y="26835"/>
                    <a:pt x="425" y="26835"/>
                  </a:cubicBezTo>
                  <a:lnTo>
                    <a:pt x="0" y="27037"/>
                  </a:lnTo>
                  <a:lnTo>
                    <a:pt x="0" y="19374"/>
                  </a:lnTo>
                  <a:lnTo>
                    <a:pt x="8896" y="21628"/>
                  </a:lnTo>
                  <a:cubicBezTo>
                    <a:pt x="10484" y="22619"/>
                    <a:pt x="12275" y="24359"/>
                    <a:pt x="14294" y="26835"/>
                  </a:cubicBezTo>
                  <a:lnTo>
                    <a:pt x="14294"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92" name="Shape 3248"/>
            <p:cNvSpPr/>
            <p:nvPr/>
          </p:nvSpPr>
          <p:spPr>
            <a:xfrm>
              <a:off x="2361819" y="3283080"/>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93" name="Shape 3249"/>
            <p:cNvSpPr/>
            <p:nvPr/>
          </p:nvSpPr>
          <p:spPr>
            <a:xfrm>
              <a:off x="2386222" y="3320497"/>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94" name="Shape 3250"/>
            <p:cNvSpPr/>
            <p:nvPr/>
          </p:nvSpPr>
          <p:spPr>
            <a:xfrm>
              <a:off x="2386222" y="3282841"/>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95" name="Shape 3251"/>
            <p:cNvSpPr/>
            <p:nvPr/>
          </p:nvSpPr>
          <p:spPr>
            <a:xfrm>
              <a:off x="2417576" y="3283094"/>
              <a:ext cx="24060" cy="55956"/>
            </a:xfrm>
            <a:custGeom>
              <a:avLst/>
              <a:gdLst/>
              <a:ahLst/>
              <a:cxnLst/>
              <a:rect l="0" t="0" r="0" b="0"/>
              <a:pathLst>
                <a:path w="24060" h="55956">
                  <a:moveTo>
                    <a:pt x="22784" y="0"/>
                  </a:moveTo>
                  <a:lnTo>
                    <a:pt x="24060" y="324"/>
                  </a:lnTo>
                  <a:lnTo>
                    <a:pt x="24060" y="7987"/>
                  </a:lnTo>
                  <a:lnTo>
                    <a:pt x="13589" y="12954"/>
                  </a:lnTo>
                  <a:cubicBezTo>
                    <a:pt x="10820" y="16396"/>
                    <a:pt x="9423" y="21450"/>
                    <a:pt x="9423" y="28130"/>
                  </a:cubicBezTo>
                  <a:cubicBezTo>
                    <a:pt x="9423" y="33820"/>
                    <a:pt x="10630" y="38583"/>
                    <a:pt x="13030" y="42418"/>
                  </a:cubicBezTo>
                  <a:lnTo>
                    <a:pt x="24060" y="47909"/>
                  </a:lnTo>
                  <a:lnTo>
                    <a:pt x="24060" y="55451"/>
                  </a:lnTo>
                  <a:lnTo>
                    <a:pt x="21793" y="55956"/>
                  </a:lnTo>
                  <a:cubicBezTo>
                    <a:pt x="15900" y="55956"/>
                    <a:pt x="10795" y="53480"/>
                    <a:pt x="6477" y="48501"/>
                  </a:cubicBezTo>
                  <a:cubicBezTo>
                    <a:pt x="2159" y="43510"/>
                    <a:pt x="0" y="36893"/>
                    <a:pt x="0" y="28626"/>
                  </a:cubicBezTo>
                  <a:cubicBezTo>
                    <a:pt x="0" y="20891"/>
                    <a:pt x="1968" y="14186"/>
                    <a:pt x="5905" y="8509"/>
                  </a:cubicBezTo>
                  <a:cubicBezTo>
                    <a:pt x="9842" y="2832"/>
                    <a:pt x="15469" y="0"/>
                    <a:pt x="2278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96" name="Shape 3252"/>
            <p:cNvSpPr/>
            <p:nvPr/>
          </p:nvSpPr>
          <p:spPr>
            <a:xfrm>
              <a:off x="2441636" y="3264044"/>
              <a:ext cx="22866" cy="74501"/>
            </a:xfrm>
            <a:custGeom>
              <a:avLst/>
              <a:gdLst/>
              <a:ahLst/>
              <a:cxnLst/>
              <a:rect l="0" t="0" r="0" b="0"/>
              <a:pathLst>
                <a:path w="22866" h="74501">
                  <a:moveTo>
                    <a:pt x="14294" y="0"/>
                  </a:moveTo>
                  <a:lnTo>
                    <a:pt x="22866" y="0"/>
                  </a:lnTo>
                  <a:lnTo>
                    <a:pt x="22866" y="73127"/>
                  </a:lnTo>
                  <a:lnTo>
                    <a:pt x="14840" y="73127"/>
                  </a:lnTo>
                  <a:lnTo>
                    <a:pt x="14840" y="65735"/>
                  </a:lnTo>
                  <a:cubicBezTo>
                    <a:pt x="12757" y="69012"/>
                    <a:pt x="10306" y="71374"/>
                    <a:pt x="7474" y="72834"/>
                  </a:cubicBezTo>
                  <a:lnTo>
                    <a:pt x="0" y="74501"/>
                  </a:lnTo>
                  <a:lnTo>
                    <a:pt x="0" y="66959"/>
                  </a:lnTo>
                  <a:lnTo>
                    <a:pt x="527" y="67221"/>
                  </a:lnTo>
                  <a:cubicBezTo>
                    <a:pt x="4629" y="67221"/>
                    <a:pt x="8020" y="65443"/>
                    <a:pt x="10662" y="61887"/>
                  </a:cubicBezTo>
                  <a:cubicBezTo>
                    <a:pt x="13316" y="58331"/>
                    <a:pt x="14637" y="53238"/>
                    <a:pt x="14637" y="46584"/>
                  </a:cubicBezTo>
                  <a:cubicBezTo>
                    <a:pt x="14637" y="39865"/>
                    <a:pt x="13278" y="34899"/>
                    <a:pt x="10535" y="31674"/>
                  </a:cubicBezTo>
                  <a:cubicBezTo>
                    <a:pt x="7804" y="28448"/>
                    <a:pt x="4439" y="26835"/>
                    <a:pt x="425" y="26835"/>
                  </a:cubicBezTo>
                  <a:lnTo>
                    <a:pt x="0" y="27037"/>
                  </a:lnTo>
                  <a:lnTo>
                    <a:pt x="0" y="19374"/>
                  </a:lnTo>
                  <a:lnTo>
                    <a:pt x="8896" y="21628"/>
                  </a:lnTo>
                  <a:cubicBezTo>
                    <a:pt x="10484" y="22619"/>
                    <a:pt x="12275" y="24359"/>
                    <a:pt x="14294" y="26835"/>
                  </a:cubicBezTo>
                  <a:lnTo>
                    <a:pt x="14294"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97" name="Shape 149979"/>
            <p:cNvSpPr/>
            <p:nvPr/>
          </p:nvSpPr>
          <p:spPr>
            <a:xfrm>
              <a:off x="2477846" y="3284284"/>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98" name="Shape 149980"/>
            <p:cNvSpPr/>
            <p:nvPr/>
          </p:nvSpPr>
          <p:spPr>
            <a:xfrm>
              <a:off x="2477846" y="3264294"/>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499" name="Shape 3255"/>
            <p:cNvSpPr/>
            <p:nvPr/>
          </p:nvSpPr>
          <p:spPr>
            <a:xfrm>
              <a:off x="2495022" y="3269205"/>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00" name="Shape 3256"/>
            <p:cNvSpPr/>
            <p:nvPr/>
          </p:nvSpPr>
          <p:spPr>
            <a:xfrm>
              <a:off x="2525029" y="3282659"/>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01" name="Shape 3257"/>
            <p:cNvSpPr/>
            <p:nvPr/>
          </p:nvSpPr>
          <p:spPr>
            <a:xfrm>
              <a:off x="2549540" y="3282498"/>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69"/>
                  </a:lnTo>
                  <a:cubicBezTo>
                    <a:pt x="5880" y="48869"/>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02" name="Shape 3258"/>
            <p:cNvSpPr/>
            <p:nvPr/>
          </p:nvSpPr>
          <p:spPr>
            <a:xfrm>
              <a:off x="2585405" y="3282844"/>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03" name="Shape 3259"/>
            <p:cNvSpPr/>
            <p:nvPr/>
          </p:nvSpPr>
          <p:spPr>
            <a:xfrm>
              <a:off x="2646468" y="3283333"/>
              <a:ext cx="23171" cy="75017"/>
            </a:xfrm>
            <a:custGeom>
              <a:avLst/>
              <a:gdLst/>
              <a:ahLst/>
              <a:cxnLst/>
              <a:rect l="0" t="0" r="0" b="0"/>
              <a:pathLst>
                <a:path w="23171" h="75017">
                  <a:moveTo>
                    <a:pt x="23171" y="0"/>
                  </a:moveTo>
                  <a:lnTo>
                    <a:pt x="23171" y="7261"/>
                  </a:lnTo>
                  <a:lnTo>
                    <a:pt x="10426" y="16527"/>
                  </a:lnTo>
                  <a:cubicBezTo>
                    <a:pt x="9208" y="19842"/>
                    <a:pt x="8585" y="24045"/>
                    <a:pt x="8585" y="29125"/>
                  </a:cubicBezTo>
                  <a:cubicBezTo>
                    <a:pt x="8585" y="33227"/>
                    <a:pt x="9208" y="36720"/>
                    <a:pt x="10426" y="39603"/>
                  </a:cubicBezTo>
                  <a:lnTo>
                    <a:pt x="23171" y="47828"/>
                  </a:lnTo>
                  <a:lnTo>
                    <a:pt x="23171" y="55306"/>
                  </a:lnTo>
                  <a:lnTo>
                    <a:pt x="14262" y="52989"/>
                  </a:lnTo>
                  <a:cubicBezTo>
                    <a:pt x="12674" y="51998"/>
                    <a:pt x="10897" y="50296"/>
                    <a:pt x="8941" y="47883"/>
                  </a:cubicBezTo>
                  <a:lnTo>
                    <a:pt x="8941" y="75017"/>
                  </a:lnTo>
                  <a:lnTo>
                    <a:pt x="0" y="75017"/>
                  </a:lnTo>
                  <a:lnTo>
                    <a:pt x="0" y="957"/>
                  </a:lnTo>
                  <a:lnTo>
                    <a:pt x="8737" y="957"/>
                  </a:lnTo>
                  <a:lnTo>
                    <a:pt x="8737" y="7993"/>
                  </a:lnTo>
                  <a:cubicBezTo>
                    <a:pt x="10528" y="5580"/>
                    <a:pt x="12484" y="3713"/>
                    <a:pt x="14605" y="2392"/>
                  </a:cubicBezTo>
                  <a:lnTo>
                    <a:pt x="231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04" name="Shape 3260"/>
            <p:cNvSpPr/>
            <p:nvPr/>
          </p:nvSpPr>
          <p:spPr>
            <a:xfrm>
              <a:off x="2669639" y="3282753"/>
              <a:ext cx="23768" cy="56197"/>
            </a:xfrm>
            <a:custGeom>
              <a:avLst/>
              <a:gdLst/>
              <a:ahLst/>
              <a:cxnLst/>
              <a:rect l="0" t="0" r="0" b="0"/>
              <a:pathLst>
                <a:path w="23768" h="56197">
                  <a:moveTo>
                    <a:pt x="2077" y="0"/>
                  </a:moveTo>
                  <a:cubicBezTo>
                    <a:pt x="8109" y="0"/>
                    <a:pt x="13240" y="2299"/>
                    <a:pt x="17444" y="6921"/>
                  </a:cubicBezTo>
                  <a:cubicBezTo>
                    <a:pt x="21660" y="11531"/>
                    <a:pt x="23768" y="18123"/>
                    <a:pt x="23768" y="26682"/>
                  </a:cubicBezTo>
                  <a:cubicBezTo>
                    <a:pt x="23768" y="38265"/>
                    <a:pt x="20733" y="46533"/>
                    <a:pt x="14649" y="51486"/>
                  </a:cubicBezTo>
                  <a:cubicBezTo>
                    <a:pt x="10801" y="54635"/>
                    <a:pt x="6318" y="56197"/>
                    <a:pt x="1200" y="56197"/>
                  </a:cubicBezTo>
                  <a:lnTo>
                    <a:pt x="0" y="55885"/>
                  </a:lnTo>
                  <a:lnTo>
                    <a:pt x="0" y="48408"/>
                  </a:lnTo>
                  <a:lnTo>
                    <a:pt x="6" y="48412"/>
                  </a:lnTo>
                  <a:cubicBezTo>
                    <a:pt x="4185" y="48412"/>
                    <a:pt x="7665" y="46672"/>
                    <a:pt x="10433" y="43180"/>
                  </a:cubicBezTo>
                  <a:cubicBezTo>
                    <a:pt x="13202" y="39688"/>
                    <a:pt x="14586" y="34468"/>
                    <a:pt x="14586" y="27534"/>
                  </a:cubicBezTo>
                  <a:cubicBezTo>
                    <a:pt x="14586" y="23292"/>
                    <a:pt x="13976" y="19660"/>
                    <a:pt x="12745" y="16611"/>
                  </a:cubicBezTo>
                  <a:cubicBezTo>
                    <a:pt x="10420" y="10757"/>
                    <a:pt x="6179" y="7836"/>
                    <a:pt x="6" y="7836"/>
                  </a:cubicBezTo>
                  <a:lnTo>
                    <a:pt x="0" y="7841"/>
                  </a:lnTo>
                  <a:lnTo>
                    <a:pt x="0" y="580"/>
                  </a:lnTo>
                  <a:lnTo>
                    <a:pt x="2077"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05" name="Shape 3261"/>
            <p:cNvSpPr/>
            <p:nvPr/>
          </p:nvSpPr>
          <p:spPr>
            <a:xfrm>
              <a:off x="2701243" y="3306093"/>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06" name="Shape 3262"/>
            <p:cNvSpPr/>
            <p:nvPr/>
          </p:nvSpPr>
          <p:spPr>
            <a:xfrm>
              <a:off x="2704024" y="3283010"/>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07" name="Shape 3263"/>
            <p:cNvSpPr/>
            <p:nvPr/>
          </p:nvSpPr>
          <p:spPr>
            <a:xfrm>
              <a:off x="2723614" y="3282745"/>
              <a:ext cx="27883" cy="55563"/>
            </a:xfrm>
            <a:custGeom>
              <a:avLst/>
              <a:gdLst/>
              <a:ahLst/>
              <a:cxnLst/>
              <a:rect l="0" t="0" r="0" b="0"/>
              <a:pathLst>
                <a:path w="27883" h="55563">
                  <a:moveTo>
                    <a:pt x="972"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08" name="Shape 3264"/>
            <p:cNvSpPr/>
            <p:nvPr/>
          </p:nvSpPr>
          <p:spPr>
            <a:xfrm>
              <a:off x="2760228" y="3282844"/>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6" y="14986"/>
                    <a:pt x="32791" y="13005"/>
                  </a:cubicBezTo>
                  <a:cubicBezTo>
                    <a:pt x="31204" y="9690"/>
                    <a:pt x="28321" y="8039"/>
                    <a:pt x="24156"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09" name="Shape 3265"/>
            <p:cNvSpPr/>
            <p:nvPr/>
          </p:nvSpPr>
          <p:spPr>
            <a:xfrm>
              <a:off x="2813711" y="3283080"/>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10" name="Shape 3266"/>
            <p:cNvSpPr/>
            <p:nvPr/>
          </p:nvSpPr>
          <p:spPr>
            <a:xfrm>
              <a:off x="2838114" y="3320497"/>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11" name="Shape 3267"/>
            <p:cNvSpPr/>
            <p:nvPr/>
          </p:nvSpPr>
          <p:spPr>
            <a:xfrm>
              <a:off x="2838114" y="3282841"/>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12" name="Shape 3269"/>
            <p:cNvSpPr/>
            <p:nvPr/>
          </p:nvSpPr>
          <p:spPr>
            <a:xfrm>
              <a:off x="4457713" y="2875721"/>
              <a:ext cx="0" cy="431800"/>
            </a:xfrm>
            <a:custGeom>
              <a:avLst/>
              <a:gdLst/>
              <a:ahLst/>
              <a:cxnLst/>
              <a:rect l="0" t="0" r="0" b="0"/>
              <a:pathLst>
                <a:path h="431800">
                  <a:moveTo>
                    <a:pt x="0" y="0"/>
                  </a:moveTo>
                  <a:lnTo>
                    <a:pt x="0" y="4318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513" name="Shape 3270"/>
            <p:cNvSpPr/>
            <p:nvPr/>
          </p:nvSpPr>
          <p:spPr>
            <a:xfrm>
              <a:off x="4497373" y="3264290"/>
              <a:ext cx="32379" cy="72885"/>
            </a:xfrm>
            <a:custGeom>
              <a:avLst/>
              <a:gdLst/>
              <a:ahLst/>
              <a:cxnLst/>
              <a:rect l="0" t="0" r="0" b="0"/>
              <a:pathLst>
                <a:path w="32379" h="72885">
                  <a:moveTo>
                    <a:pt x="27445" y="0"/>
                  </a:moveTo>
                  <a:lnTo>
                    <a:pt x="32379" y="0"/>
                  </a:lnTo>
                  <a:lnTo>
                    <a:pt x="32379" y="11433"/>
                  </a:lnTo>
                  <a:lnTo>
                    <a:pt x="20943" y="43015"/>
                  </a:lnTo>
                  <a:lnTo>
                    <a:pt x="32379" y="43015"/>
                  </a:lnTo>
                  <a:lnTo>
                    <a:pt x="32379" y="51054"/>
                  </a:lnTo>
                  <a:lnTo>
                    <a:pt x="18021" y="51054"/>
                  </a:lnTo>
                  <a:lnTo>
                    <a:pt x="10122" y="72885"/>
                  </a:lnTo>
                  <a:lnTo>
                    <a:pt x="0" y="72885"/>
                  </a:lnTo>
                  <a:lnTo>
                    <a:pt x="27445"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14" name="Shape 3271"/>
            <p:cNvSpPr/>
            <p:nvPr/>
          </p:nvSpPr>
          <p:spPr>
            <a:xfrm>
              <a:off x="4529752" y="3264290"/>
              <a:ext cx="32658" cy="72885"/>
            </a:xfrm>
            <a:custGeom>
              <a:avLst/>
              <a:gdLst/>
              <a:ahLst/>
              <a:cxnLst/>
              <a:rect l="0" t="0" r="0" b="0"/>
              <a:pathLst>
                <a:path w="32658" h="72885">
                  <a:moveTo>
                    <a:pt x="0" y="0"/>
                  </a:moveTo>
                  <a:lnTo>
                    <a:pt x="6216" y="0"/>
                  </a:lnTo>
                  <a:lnTo>
                    <a:pt x="32658" y="72885"/>
                  </a:lnTo>
                  <a:lnTo>
                    <a:pt x="21850" y="72885"/>
                  </a:lnTo>
                  <a:lnTo>
                    <a:pt x="14243" y="51054"/>
                  </a:lnTo>
                  <a:lnTo>
                    <a:pt x="0" y="51054"/>
                  </a:lnTo>
                  <a:lnTo>
                    <a:pt x="0" y="43015"/>
                  </a:lnTo>
                  <a:lnTo>
                    <a:pt x="11436" y="43015"/>
                  </a:lnTo>
                  <a:lnTo>
                    <a:pt x="222" y="10820"/>
                  </a:lnTo>
                  <a:lnTo>
                    <a:pt x="0" y="1143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15" name="Shape 3272"/>
            <p:cNvSpPr/>
            <p:nvPr/>
          </p:nvSpPr>
          <p:spPr>
            <a:xfrm>
              <a:off x="4566851" y="3282654"/>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3"/>
                  </a:cubicBezTo>
                  <a:lnTo>
                    <a:pt x="34188" y="16663"/>
                  </a:lnTo>
                  <a:cubicBezTo>
                    <a:pt x="34011" y="14656"/>
                    <a:pt x="33287" y="12827"/>
                    <a:pt x="32004" y="11189"/>
                  </a:cubicBezTo>
                  <a:cubicBezTo>
                    <a:pt x="29896" y="8852"/>
                    <a:pt x="26264" y="7684"/>
                    <a:pt x="21082" y="7684"/>
                  </a:cubicBezTo>
                  <a:cubicBezTo>
                    <a:pt x="17628" y="7684"/>
                    <a:pt x="15011" y="8331"/>
                    <a:pt x="13233" y="9614"/>
                  </a:cubicBezTo>
                  <a:cubicBezTo>
                    <a:pt x="11456" y="10897"/>
                    <a:pt x="10566" y="12598"/>
                    <a:pt x="10566" y="14707"/>
                  </a:cubicBezTo>
                  <a:cubicBezTo>
                    <a:pt x="10566" y="17006"/>
                    <a:pt x="11735" y="18860"/>
                    <a:pt x="14072" y="20244"/>
                  </a:cubicBezTo>
                  <a:cubicBezTo>
                    <a:pt x="15418" y="21069"/>
                    <a:pt x="17412" y="21793"/>
                    <a:pt x="20041" y="22416"/>
                  </a:cubicBezTo>
                  <a:lnTo>
                    <a:pt x="26048" y="23851"/>
                  </a:lnTo>
                  <a:cubicBezTo>
                    <a:pt x="32588" y="25413"/>
                    <a:pt x="36969" y="26912"/>
                    <a:pt x="39192" y="28372"/>
                  </a:cubicBezTo>
                  <a:cubicBezTo>
                    <a:pt x="42672" y="30658"/>
                    <a:pt x="44399" y="34239"/>
                    <a:pt x="44399" y="39141"/>
                  </a:cubicBezTo>
                  <a:cubicBezTo>
                    <a:pt x="44399" y="43866"/>
                    <a:pt x="42583" y="47943"/>
                    <a:pt x="38951" y="51384"/>
                  </a:cubicBezTo>
                  <a:cubicBezTo>
                    <a:pt x="35319" y="54826"/>
                    <a:pt x="29782" y="56553"/>
                    <a:pt x="22352" y="56553"/>
                  </a:cubicBezTo>
                  <a:cubicBezTo>
                    <a:pt x="14351" y="56553"/>
                    <a:pt x="8687" y="54763"/>
                    <a:pt x="5359" y="51169"/>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4" y="46851"/>
                  </a:cubicBezTo>
                  <a:cubicBezTo>
                    <a:pt x="34290" y="45415"/>
                    <a:pt x="35573" y="43180"/>
                    <a:pt x="35573" y="40183"/>
                  </a:cubicBezTo>
                  <a:cubicBezTo>
                    <a:pt x="35573" y="37897"/>
                    <a:pt x="34544" y="36157"/>
                    <a:pt x="32499" y="34963"/>
                  </a:cubicBezTo>
                  <a:cubicBezTo>
                    <a:pt x="31178" y="34239"/>
                    <a:pt x="28600" y="33401"/>
                    <a:pt x="24727" y="32436"/>
                  </a:cubicBezTo>
                  <a:lnTo>
                    <a:pt x="17526" y="30658"/>
                  </a:lnTo>
                  <a:cubicBezTo>
                    <a:pt x="12916" y="29528"/>
                    <a:pt x="9525" y="28270"/>
                    <a:pt x="7341" y="26886"/>
                  </a:cubicBezTo>
                  <a:cubicBezTo>
                    <a:pt x="3442" y="24473"/>
                    <a:pt x="1486" y="21133"/>
                    <a:pt x="1486" y="16866"/>
                  </a:cubicBezTo>
                  <a:cubicBezTo>
                    <a:pt x="1486" y="11836"/>
                    <a:pt x="3327" y="7760"/>
                    <a:pt x="6998" y="4661"/>
                  </a:cubicBezTo>
                  <a:cubicBezTo>
                    <a:pt x="10668" y="1550"/>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16" name="Shape 3273"/>
            <p:cNvSpPr/>
            <p:nvPr/>
          </p:nvSpPr>
          <p:spPr>
            <a:xfrm>
              <a:off x="4617651" y="3282654"/>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3"/>
                  </a:cubicBezTo>
                  <a:lnTo>
                    <a:pt x="34188" y="16663"/>
                  </a:lnTo>
                  <a:cubicBezTo>
                    <a:pt x="34011" y="14656"/>
                    <a:pt x="33287" y="12827"/>
                    <a:pt x="32004" y="11189"/>
                  </a:cubicBezTo>
                  <a:cubicBezTo>
                    <a:pt x="29896" y="8852"/>
                    <a:pt x="26264" y="7684"/>
                    <a:pt x="21082" y="7684"/>
                  </a:cubicBezTo>
                  <a:cubicBezTo>
                    <a:pt x="17628" y="7684"/>
                    <a:pt x="15011" y="8331"/>
                    <a:pt x="13233" y="9614"/>
                  </a:cubicBezTo>
                  <a:cubicBezTo>
                    <a:pt x="11456" y="10897"/>
                    <a:pt x="10566" y="12598"/>
                    <a:pt x="10566" y="14707"/>
                  </a:cubicBezTo>
                  <a:cubicBezTo>
                    <a:pt x="10566" y="17006"/>
                    <a:pt x="11735" y="18860"/>
                    <a:pt x="14072" y="20244"/>
                  </a:cubicBezTo>
                  <a:cubicBezTo>
                    <a:pt x="15418" y="21069"/>
                    <a:pt x="17412" y="21793"/>
                    <a:pt x="20041" y="22416"/>
                  </a:cubicBezTo>
                  <a:lnTo>
                    <a:pt x="26048" y="23851"/>
                  </a:lnTo>
                  <a:cubicBezTo>
                    <a:pt x="32588" y="25413"/>
                    <a:pt x="36969" y="26912"/>
                    <a:pt x="39192" y="28372"/>
                  </a:cubicBezTo>
                  <a:cubicBezTo>
                    <a:pt x="42672" y="30658"/>
                    <a:pt x="44399" y="34239"/>
                    <a:pt x="44399" y="39141"/>
                  </a:cubicBezTo>
                  <a:cubicBezTo>
                    <a:pt x="44399" y="43866"/>
                    <a:pt x="42583" y="47943"/>
                    <a:pt x="38951" y="51384"/>
                  </a:cubicBezTo>
                  <a:cubicBezTo>
                    <a:pt x="35319" y="54826"/>
                    <a:pt x="29782" y="56553"/>
                    <a:pt x="22352" y="56553"/>
                  </a:cubicBezTo>
                  <a:cubicBezTo>
                    <a:pt x="14351" y="56553"/>
                    <a:pt x="8687" y="54763"/>
                    <a:pt x="5359" y="51169"/>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4" y="46851"/>
                  </a:cubicBezTo>
                  <a:cubicBezTo>
                    <a:pt x="34290" y="45415"/>
                    <a:pt x="35573" y="43180"/>
                    <a:pt x="35573" y="40183"/>
                  </a:cubicBezTo>
                  <a:cubicBezTo>
                    <a:pt x="35573" y="37897"/>
                    <a:pt x="34544" y="36157"/>
                    <a:pt x="32499" y="34963"/>
                  </a:cubicBezTo>
                  <a:cubicBezTo>
                    <a:pt x="31178" y="34239"/>
                    <a:pt x="28600" y="33401"/>
                    <a:pt x="24727" y="32436"/>
                  </a:cubicBezTo>
                  <a:lnTo>
                    <a:pt x="17526" y="30658"/>
                  </a:lnTo>
                  <a:cubicBezTo>
                    <a:pt x="12916" y="29528"/>
                    <a:pt x="9525" y="28270"/>
                    <a:pt x="7341" y="26886"/>
                  </a:cubicBezTo>
                  <a:cubicBezTo>
                    <a:pt x="3442" y="24473"/>
                    <a:pt x="1486" y="21133"/>
                    <a:pt x="1486" y="16866"/>
                  </a:cubicBezTo>
                  <a:cubicBezTo>
                    <a:pt x="1486" y="11836"/>
                    <a:pt x="3327" y="7760"/>
                    <a:pt x="6998" y="4661"/>
                  </a:cubicBezTo>
                  <a:cubicBezTo>
                    <a:pt x="10668" y="1550"/>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17" name="Shape 149981"/>
            <p:cNvSpPr/>
            <p:nvPr/>
          </p:nvSpPr>
          <p:spPr>
            <a:xfrm>
              <a:off x="4671733" y="3284284"/>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18" name="Shape 149982"/>
            <p:cNvSpPr/>
            <p:nvPr/>
          </p:nvSpPr>
          <p:spPr>
            <a:xfrm>
              <a:off x="4671733" y="3264294"/>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19" name="Shape 3276"/>
            <p:cNvSpPr/>
            <p:nvPr/>
          </p:nvSpPr>
          <p:spPr>
            <a:xfrm>
              <a:off x="4691024" y="3282654"/>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3"/>
                  </a:cubicBezTo>
                  <a:lnTo>
                    <a:pt x="34188" y="16663"/>
                  </a:lnTo>
                  <a:cubicBezTo>
                    <a:pt x="34011" y="14656"/>
                    <a:pt x="33287" y="12827"/>
                    <a:pt x="32004" y="11189"/>
                  </a:cubicBezTo>
                  <a:cubicBezTo>
                    <a:pt x="29896" y="8852"/>
                    <a:pt x="26264" y="7684"/>
                    <a:pt x="21082" y="7684"/>
                  </a:cubicBezTo>
                  <a:cubicBezTo>
                    <a:pt x="17628" y="7684"/>
                    <a:pt x="15011" y="8331"/>
                    <a:pt x="13233" y="9614"/>
                  </a:cubicBezTo>
                  <a:cubicBezTo>
                    <a:pt x="11456" y="10897"/>
                    <a:pt x="10566" y="12598"/>
                    <a:pt x="10566" y="14707"/>
                  </a:cubicBezTo>
                  <a:cubicBezTo>
                    <a:pt x="10566" y="17006"/>
                    <a:pt x="11735" y="18860"/>
                    <a:pt x="14072" y="20244"/>
                  </a:cubicBezTo>
                  <a:cubicBezTo>
                    <a:pt x="15418" y="21069"/>
                    <a:pt x="17412" y="21793"/>
                    <a:pt x="20041" y="22416"/>
                  </a:cubicBezTo>
                  <a:lnTo>
                    <a:pt x="26048" y="23851"/>
                  </a:lnTo>
                  <a:cubicBezTo>
                    <a:pt x="32588" y="25413"/>
                    <a:pt x="36969" y="26912"/>
                    <a:pt x="39192" y="28372"/>
                  </a:cubicBezTo>
                  <a:cubicBezTo>
                    <a:pt x="42672" y="30658"/>
                    <a:pt x="44399" y="34239"/>
                    <a:pt x="44399" y="39141"/>
                  </a:cubicBezTo>
                  <a:cubicBezTo>
                    <a:pt x="44399" y="43866"/>
                    <a:pt x="42583" y="47943"/>
                    <a:pt x="38951" y="51384"/>
                  </a:cubicBezTo>
                  <a:cubicBezTo>
                    <a:pt x="35319" y="54826"/>
                    <a:pt x="29782" y="56553"/>
                    <a:pt x="22352" y="56553"/>
                  </a:cubicBezTo>
                  <a:cubicBezTo>
                    <a:pt x="14351" y="56553"/>
                    <a:pt x="8687" y="54763"/>
                    <a:pt x="5359" y="51169"/>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4" y="46851"/>
                  </a:cubicBezTo>
                  <a:cubicBezTo>
                    <a:pt x="34290" y="45415"/>
                    <a:pt x="35573" y="43180"/>
                    <a:pt x="35573" y="40183"/>
                  </a:cubicBezTo>
                  <a:cubicBezTo>
                    <a:pt x="35573" y="37897"/>
                    <a:pt x="34544" y="36157"/>
                    <a:pt x="32499" y="34963"/>
                  </a:cubicBezTo>
                  <a:cubicBezTo>
                    <a:pt x="31178" y="34239"/>
                    <a:pt x="28600" y="33401"/>
                    <a:pt x="24727" y="32436"/>
                  </a:cubicBezTo>
                  <a:lnTo>
                    <a:pt x="17526" y="30658"/>
                  </a:lnTo>
                  <a:cubicBezTo>
                    <a:pt x="12916" y="29528"/>
                    <a:pt x="9525" y="28270"/>
                    <a:pt x="7341" y="26886"/>
                  </a:cubicBezTo>
                  <a:cubicBezTo>
                    <a:pt x="3442" y="24473"/>
                    <a:pt x="1486" y="21133"/>
                    <a:pt x="1486" y="16866"/>
                  </a:cubicBezTo>
                  <a:cubicBezTo>
                    <a:pt x="1486" y="11836"/>
                    <a:pt x="3327" y="7760"/>
                    <a:pt x="6998" y="4661"/>
                  </a:cubicBezTo>
                  <a:cubicBezTo>
                    <a:pt x="10668" y="1550"/>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20" name="Shape 3277"/>
            <p:cNvSpPr/>
            <p:nvPr/>
          </p:nvSpPr>
          <p:spPr>
            <a:xfrm>
              <a:off x="4739697" y="3269205"/>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21" name="Shape 3278"/>
            <p:cNvSpPr/>
            <p:nvPr/>
          </p:nvSpPr>
          <p:spPr>
            <a:xfrm>
              <a:off x="4770848" y="3306093"/>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22" name="Shape 3279"/>
            <p:cNvSpPr/>
            <p:nvPr/>
          </p:nvSpPr>
          <p:spPr>
            <a:xfrm>
              <a:off x="4773629" y="3283010"/>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23" name="Shape 3280"/>
            <p:cNvSpPr/>
            <p:nvPr/>
          </p:nvSpPr>
          <p:spPr>
            <a:xfrm>
              <a:off x="4793219" y="3282745"/>
              <a:ext cx="27883" cy="55563"/>
            </a:xfrm>
            <a:custGeom>
              <a:avLst/>
              <a:gdLst/>
              <a:ahLst/>
              <a:cxnLst/>
              <a:rect l="0" t="0" r="0" b="0"/>
              <a:pathLst>
                <a:path w="27883" h="55563">
                  <a:moveTo>
                    <a:pt x="972"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24" name="Shape 3281"/>
            <p:cNvSpPr/>
            <p:nvPr/>
          </p:nvSpPr>
          <p:spPr>
            <a:xfrm>
              <a:off x="4829833" y="3282844"/>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6" y="14986"/>
                    <a:pt x="32791" y="13005"/>
                  </a:cubicBezTo>
                  <a:cubicBezTo>
                    <a:pt x="31204" y="9690"/>
                    <a:pt x="28321" y="8039"/>
                    <a:pt x="24156"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25" name="Shape 3282"/>
            <p:cNvSpPr/>
            <p:nvPr/>
          </p:nvSpPr>
          <p:spPr>
            <a:xfrm>
              <a:off x="4880935" y="3269205"/>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26" name="Shape 3283"/>
            <p:cNvSpPr/>
            <p:nvPr/>
          </p:nvSpPr>
          <p:spPr>
            <a:xfrm>
              <a:off x="4939769" y="3283080"/>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27" name="Shape 3284"/>
            <p:cNvSpPr/>
            <p:nvPr/>
          </p:nvSpPr>
          <p:spPr>
            <a:xfrm>
              <a:off x="4964172" y="3320497"/>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28" name="Shape 3285"/>
            <p:cNvSpPr/>
            <p:nvPr/>
          </p:nvSpPr>
          <p:spPr>
            <a:xfrm>
              <a:off x="4964172" y="3282841"/>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29" name="Shape 3286"/>
            <p:cNvSpPr/>
            <p:nvPr/>
          </p:nvSpPr>
          <p:spPr>
            <a:xfrm>
              <a:off x="4995526" y="3283094"/>
              <a:ext cx="24060" cy="55956"/>
            </a:xfrm>
            <a:custGeom>
              <a:avLst/>
              <a:gdLst/>
              <a:ahLst/>
              <a:cxnLst/>
              <a:rect l="0" t="0" r="0" b="0"/>
              <a:pathLst>
                <a:path w="24060" h="55956">
                  <a:moveTo>
                    <a:pt x="22784" y="0"/>
                  </a:moveTo>
                  <a:lnTo>
                    <a:pt x="24060" y="324"/>
                  </a:lnTo>
                  <a:lnTo>
                    <a:pt x="24060" y="7987"/>
                  </a:lnTo>
                  <a:lnTo>
                    <a:pt x="13589" y="12954"/>
                  </a:lnTo>
                  <a:cubicBezTo>
                    <a:pt x="10820" y="16396"/>
                    <a:pt x="9423" y="21450"/>
                    <a:pt x="9423" y="28130"/>
                  </a:cubicBezTo>
                  <a:cubicBezTo>
                    <a:pt x="9423" y="33820"/>
                    <a:pt x="10630" y="38583"/>
                    <a:pt x="13030" y="42418"/>
                  </a:cubicBezTo>
                  <a:lnTo>
                    <a:pt x="24060" y="47909"/>
                  </a:lnTo>
                  <a:lnTo>
                    <a:pt x="24060" y="55451"/>
                  </a:lnTo>
                  <a:lnTo>
                    <a:pt x="21793" y="55956"/>
                  </a:lnTo>
                  <a:cubicBezTo>
                    <a:pt x="15901" y="55956"/>
                    <a:pt x="10795" y="53480"/>
                    <a:pt x="6477" y="48501"/>
                  </a:cubicBezTo>
                  <a:cubicBezTo>
                    <a:pt x="2159" y="43510"/>
                    <a:pt x="0" y="36893"/>
                    <a:pt x="0" y="28626"/>
                  </a:cubicBezTo>
                  <a:cubicBezTo>
                    <a:pt x="0" y="20891"/>
                    <a:pt x="1968" y="14186"/>
                    <a:pt x="5905" y="8509"/>
                  </a:cubicBezTo>
                  <a:cubicBezTo>
                    <a:pt x="9842" y="2832"/>
                    <a:pt x="15468" y="0"/>
                    <a:pt x="2278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30" name="Shape 3287"/>
            <p:cNvSpPr/>
            <p:nvPr/>
          </p:nvSpPr>
          <p:spPr>
            <a:xfrm>
              <a:off x="5019586" y="3264044"/>
              <a:ext cx="22866" cy="74501"/>
            </a:xfrm>
            <a:custGeom>
              <a:avLst/>
              <a:gdLst/>
              <a:ahLst/>
              <a:cxnLst/>
              <a:rect l="0" t="0" r="0" b="0"/>
              <a:pathLst>
                <a:path w="22866" h="74501">
                  <a:moveTo>
                    <a:pt x="14294" y="0"/>
                  </a:moveTo>
                  <a:lnTo>
                    <a:pt x="22866" y="0"/>
                  </a:lnTo>
                  <a:lnTo>
                    <a:pt x="22866" y="73127"/>
                  </a:lnTo>
                  <a:lnTo>
                    <a:pt x="14840" y="73127"/>
                  </a:lnTo>
                  <a:lnTo>
                    <a:pt x="14840" y="65735"/>
                  </a:lnTo>
                  <a:cubicBezTo>
                    <a:pt x="12757" y="69012"/>
                    <a:pt x="10306" y="71374"/>
                    <a:pt x="7474" y="72834"/>
                  </a:cubicBezTo>
                  <a:lnTo>
                    <a:pt x="0" y="74501"/>
                  </a:lnTo>
                  <a:lnTo>
                    <a:pt x="0" y="66959"/>
                  </a:lnTo>
                  <a:lnTo>
                    <a:pt x="527" y="67221"/>
                  </a:lnTo>
                  <a:cubicBezTo>
                    <a:pt x="4629" y="67221"/>
                    <a:pt x="8020" y="65443"/>
                    <a:pt x="10662" y="61887"/>
                  </a:cubicBezTo>
                  <a:cubicBezTo>
                    <a:pt x="13316" y="58331"/>
                    <a:pt x="14637" y="53238"/>
                    <a:pt x="14637" y="46584"/>
                  </a:cubicBezTo>
                  <a:cubicBezTo>
                    <a:pt x="14637" y="39865"/>
                    <a:pt x="13278" y="34899"/>
                    <a:pt x="10535" y="31674"/>
                  </a:cubicBezTo>
                  <a:cubicBezTo>
                    <a:pt x="7804" y="28448"/>
                    <a:pt x="4438" y="26835"/>
                    <a:pt x="426" y="26835"/>
                  </a:cubicBezTo>
                  <a:lnTo>
                    <a:pt x="0" y="27037"/>
                  </a:lnTo>
                  <a:lnTo>
                    <a:pt x="0" y="19374"/>
                  </a:lnTo>
                  <a:lnTo>
                    <a:pt x="8896" y="21628"/>
                  </a:lnTo>
                  <a:cubicBezTo>
                    <a:pt x="10484" y="22619"/>
                    <a:pt x="12274" y="24359"/>
                    <a:pt x="14294" y="26835"/>
                  </a:cubicBezTo>
                  <a:lnTo>
                    <a:pt x="14294"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31" name="Shape 149983"/>
            <p:cNvSpPr/>
            <p:nvPr/>
          </p:nvSpPr>
          <p:spPr>
            <a:xfrm>
              <a:off x="5055807" y="3284284"/>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32" name="Shape 149984"/>
            <p:cNvSpPr/>
            <p:nvPr/>
          </p:nvSpPr>
          <p:spPr>
            <a:xfrm>
              <a:off x="5055807" y="3264294"/>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33" name="Shape 3290"/>
            <p:cNvSpPr/>
            <p:nvPr/>
          </p:nvSpPr>
          <p:spPr>
            <a:xfrm>
              <a:off x="5072973" y="3269205"/>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34" name="Shape 3291"/>
            <p:cNvSpPr/>
            <p:nvPr/>
          </p:nvSpPr>
          <p:spPr>
            <a:xfrm>
              <a:off x="5102981" y="3282659"/>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35" name="Shape 3292"/>
            <p:cNvSpPr/>
            <p:nvPr/>
          </p:nvSpPr>
          <p:spPr>
            <a:xfrm>
              <a:off x="5127492" y="3282498"/>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69"/>
                  </a:lnTo>
                  <a:cubicBezTo>
                    <a:pt x="5880" y="48869"/>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36" name="Shape 3293"/>
            <p:cNvSpPr/>
            <p:nvPr/>
          </p:nvSpPr>
          <p:spPr>
            <a:xfrm>
              <a:off x="5163357" y="3282844"/>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37" name="Shape 3294"/>
            <p:cNvSpPr/>
            <p:nvPr/>
          </p:nvSpPr>
          <p:spPr>
            <a:xfrm>
              <a:off x="5224420" y="3283333"/>
              <a:ext cx="23171" cy="75017"/>
            </a:xfrm>
            <a:custGeom>
              <a:avLst/>
              <a:gdLst/>
              <a:ahLst/>
              <a:cxnLst/>
              <a:rect l="0" t="0" r="0" b="0"/>
              <a:pathLst>
                <a:path w="23171" h="75017">
                  <a:moveTo>
                    <a:pt x="23171" y="0"/>
                  </a:moveTo>
                  <a:lnTo>
                    <a:pt x="23171" y="7261"/>
                  </a:lnTo>
                  <a:lnTo>
                    <a:pt x="10426" y="16527"/>
                  </a:lnTo>
                  <a:cubicBezTo>
                    <a:pt x="9208" y="19842"/>
                    <a:pt x="8585" y="24045"/>
                    <a:pt x="8585" y="29125"/>
                  </a:cubicBezTo>
                  <a:cubicBezTo>
                    <a:pt x="8585" y="33227"/>
                    <a:pt x="9208" y="36720"/>
                    <a:pt x="10426" y="39603"/>
                  </a:cubicBezTo>
                  <a:lnTo>
                    <a:pt x="23171" y="47828"/>
                  </a:lnTo>
                  <a:lnTo>
                    <a:pt x="23171" y="55306"/>
                  </a:lnTo>
                  <a:lnTo>
                    <a:pt x="14262" y="52989"/>
                  </a:lnTo>
                  <a:cubicBezTo>
                    <a:pt x="12674" y="51998"/>
                    <a:pt x="10897" y="50296"/>
                    <a:pt x="8941" y="47883"/>
                  </a:cubicBezTo>
                  <a:lnTo>
                    <a:pt x="8941" y="75017"/>
                  </a:lnTo>
                  <a:lnTo>
                    <a:pt x="0" y="75017"/>
                  </a:lnTo>
                  <a:lnTo>
                    <a:pt x="0" y="957"/>
                  </a:lnTo>
                  <a:lnTo>
                    <a:pt x="8737" y="957"/>
                  </a:lnTo>
                  <a:lnTo>
                    <a:pt x="8737" y="7993"/>
                  </a:lnTo>
                  <a:cubicBezTo>
                    <a:pt x="10528" y="5580"/>
                    <a:pt x="12484" y="3713"/>
                    <a:pt x="14605" y="2392"/>
                  </a:cubicBezTo>
                  <a:lnTo>
                    <a:pt x="231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38" name="Shape 3295"/>
            <p:cNvSpPr/>
            <p:nvPr/>
          </p:nvSpPr>
          <p:spPr>
            <a:xfrm>
              <a:off x="5247591" y="3282753"/>
              <a:ext cx="23768" cy="56197"/>
            </a:xfrm>
            <a:custGeom>
              <a:avLst/>
              <a:gdLst/>
              <a:ahLst/>
              <a:cxnLst/>
              <a:rect l="0" t="0" r="0" b="0"/>
              <a:pathLst>
                <a:path w="23768" h="56197">
                  <a:moveTo>
                    <a:pt x="2077" y="0"/>
                  </a:moveTo>
                  <a:cubicBezTo>
                    <a:pt x="8109" y="0"/>
                    <a:pt x="13240" y="2299"/>
                    <a:pt x="17444" y="6921"/>
                  </a:cubicBezTo>
                  <a:cubicBezTo>
                    <a:pt x="21660" y="11531"/>
                    <a:pt x="23768" y="18123"/>
                    <a:pt x="23768" y="26682"/>
                  </a:cubicBezTo>
                  <a:cubicBezTo>
                    <a:pt x="23768" y="38265"/>
                    <a:pt x="20733" y="46533"/>
                    <a:pt x="14649" y="51486"/>
                  </a:cubicBezTo>
                  <a:cubicBezTo>
                    <a:pt x="10801" y="54635"/>
                    <a:pt x="6318" y="56197"/>
                    <a:pt x="1200" y="56197"/>
                  </a:cubicBezTo>
                  <a:lnTo>
                    <a:pt x="0" y="55885"/>
                  </a:lnTo>
                  <a:lnTo>
                    <a:pt x="0" y="48408"/>
                  </a:lnTo>
                  <a:lnTo>
                    <a:pt x="6" y="48412"/>
                  </a:lnTo>
                  <a:cubicBezTo>
                    <a:pt x="4185" y="48412"/>
                    <a:pt x="7665" y="46672"/>
                    <a:pt x="10433" y="43180"/>
                  </a:cubicBezTo>
                  <a:cubicBezTo>
                    <a:pt x="13202" y="39688"/>
                    <a:pt x="14586" y="34468"/>
                    <a:pt x="14586" y="27534"/>
                  </a:cubicBezTo>
                  <a:cubicBezTo>
                    <a:pt x="14586" y="23292"/>
                    <a:pt x="13976" y="19660"/>
                    <a:pt x="12745" y="16611"/>
                  </a:cubicBezTo>
                  <a:cubicBezTo>
                    <a:pt x="10420" y="10757"/>
                    <a:pt x="6179" y="7836"/>
                    <a:pt x="6" y="7836"/>
                  </a:cubicBezTo>
                  <a:lnTo>
                    <a:pt x="0" y="7841"/>
                  </a:lnTo>
                  <a:lnTo>
                    <a:pt x="0" y="580"/>
                  </a:lnTo>
                  <a:lnTo>
                    <a:pt x="2077"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39" name="Shape 3296"/>
            <p:cNvSpPr/>
            <p:nvPr/>
          </p:nvSpPr>
          <p:spPr>
            <a:xfrm>
              <a:off x="5279195" y="3306093"/>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40" name="Shape 3297"/>
            <p:cNvSpPr/>
            <p:nvPr/>
          </p:nvSpPr>
          <p:spPr>
            <a:xfrm>
              <a:off x="5281976" y="3283010"/>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41" name="Shape 3298"/>
            <p:cNvSpPr/>
            <p:nvPr/>
          </p:nvSpPr>
          <p:spPr>
            <a:xfrm>
              <a:off x="5301566" y="3282745"/>
              <a:ext cx="27883" cy="55563"/>
            </a:xfrm>
            <a:custGeom>
              <a:avLst/>
              <a:gdLst/>
              <a:ahLst/>
              <a:cxnLst/>
              <a:rect l="0" t="0" r="0" b="0"/>
              <a:pathLst>
                <a:path w="27883" h="55563">
                  <a:moveTo>
                    <a:pt x="972"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42" name="Shape 3299"/>
            <p:cNvSpPr/>
            <p:nvPr/>
          </p:nvSpPr>
          <p:spPr>
            <a:xfrm>
              <a:off x="5338180" y="3282844"/>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6" y="14986"/>
                    <a:pt x="32791" y="13005"/>
                  </a:cubicBezTo>
                  <a:cubicBezTo>
                    <a:pt x="31204" y="9690"/>
                    <a:pt x="28321" y="8039"/>
                    <a:pt x="24156"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43" name="Shape 3300"/>
            <p:cNvSpPr/>
            <p:nvPr/>
          </p:nvSpPr>
          <p:spPr>
            <a:xfrm>
              <a:off x="5391662" y="3283080"/>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44" name="Shape 3301"/>
            <p:cNvSpPr/>
            <p:nvPr/>
          </p:nvSpPr>
          <p:spPr>
            <a:xfrm>
              <a:off x="5416065" y="3320497"/>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45" name="Shape 3302"/>
            <p:cNvSpPr/>
            <p:nvPr/>
          </p:nvSpPr>
          <p:spPr>
            <a:xfrm>
              <a:off x="5416065" y="3282841"/>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46" name="Shape 3304"/>
            <p:cNvSpPr/>
            <p:nvPr/>
          </p:nvSpPr>
          <p:spPr>
            <a:xfrm>
              <a:off x="3467113" y="361116"/>
              <a:ext cx="939800" cy="558800"/>
            </a:xfrm>
            <a:custGeom>
              <a:avLst/>
              <a:gdLst/>
              <a:ahLst/>
              <a:cxnLst/>
              <a:rect l="0" t="0" r="0" b="0"/>
              <a:pathLst>
                <a:path w="939800" h="558800">
                  <a:moveTo>
                    <a:pt x="0" y="0"/>
                  </a:moveTo>
                  <a:lnTo>
                    <a:pt x="939800" y="0"/>
                  </a:lnTo>
                  <a:lnTo>
                    <a:pt x="939800" y="5588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grpSp>
      <p:sp>
        <p:nvSpPr>
          <p:cNvPr id="1449" name="Rectangle 1222"/>
          <p:cNvSpPr>
            <a:spLocks noChangeArrowheads="1"/>
          </p:cNvSpPr>
          <p:nvPr/>
        </p:nvSpPr>
        <p:spPr bwMode="auto">
          <a:xfrm>
            <a:off x="3079750" y="76528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Every editor pane includes a jump bar—an interactive, hierarchical mechanism for navigating directly to items at any level in your project. The configuration and behavior of the jump bar is customized for its context. The basic jump bar configuration includes three components: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related items menu ( </a:t>
            </a:r>
          </a:p>
        </p:txBody>
      </p:sp>
      <p:pic>
        <p:nvPicPr>
          <p:cNvPr id="1698" name="Picture 3355"/>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3079750" y="76985813"/>
            <a:ext cx="63500" cy="63500"/>
          </a:xfrm>
          <a:prstGeom prst="rect">
            <a:avLst/>
          </a:prstGeom>
          <a:noFill/>
          <a:extLst>
            <a:ext uri="{909E8E84-426E-40DD-AFC4-6F175D3DCCD1}">
              <a14:hiddenFill xmlns:a14="http://schemas.microsoft.com/office/drawing/2010/main">
                <a:solidFill>
                  <a:srgbClr val="FFFFFF"/>
                </a:solidFill>
              </a14:hiddenFill>
            </a:ext>
          </a:extLst>
        </p:spPr>
      </p:pic>
      <p:sp>
        <p:nvSpPr>
          <p:cNvPr id="1450" name="Rectangle 1223"/>
          <p:cNvSpPr>
            <a:spLocks noChangeArrowheads="1"/>
          </p:cNvSpPr>
          <p:nvPr/>
        </p:nvSpPr>
        <p:spPr bwMode="auto">
          <a:xfrm>
            <a:off x="3079750" y="770493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offers additional selections relevant in the current context, such as recently opened files or the interface (.h) file for an implementation (.m) file you are editing.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Previous/next buttons ( </a:t>
            </a:r>
          </a:p>
        </p:txBody>
      </p:sp>
      <p:pic>
        <p:nvPicPr>
          <p:cNvPr id="1697" name="Picture 3393"/>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3079750" y="77049313"/>
            <a:ext cx="215900" cy="50800"/>
          </a:xfrm>
          <a:prstGeom prst="rect">
            <a:avLst/>
          </a:prstGeom>
          <a:noFill/>
          <a:extLst>
            <a:ext uri="{909E8E84-426E-40DD-AFC4-6F175D3DCCD1}">
              <a14:hiddenFill xmlns:a14="http://schemas.microsoft.com/office/drawing/2010/main">
                <a:solidFill>
                  <a:srgbClr val="FFFFFF"/>
                </a:solidFill>
              </a14:hiddenFill>
            </a:ext>
          </a:extLst>
        </p:spPr>
      </p:pic>
      <p:sp>
        <p:nvSpPr>
          <p:cNvPr id="1451" name="Rectangle 1224"/>
          <p:cNvSpPr>
            <a:spLocks noChangeArrowheads="1"/>
          </p:cNvSpPr>
          <p:nvPr/>
        </p:nvSpPr>
        <p:spPr bwMode="auto">
          <a:xfrm>
            <a:off x="3079750" y="771001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allow you to step back and forth through your navigation history.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hierarchical path menu is made up of one or more segments.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Perform Additional Workspace Actions in the Utility Area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Click a segment in the hierarchical path menu to see a pop-up menu of related sub items. For example, if the segment identifies the name of the project, you can use the jump bar to find folders within the project. If the segment identifies the name of a folder, you can use the jump bar to find files within the folder. If the segment identifies the name of a source file, you can use the jump bar to find symbols within the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696" name="Picture 3523"/>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3079750" y="77100113"/>
            <a:ext cx="4394200" cy="3352800"/>
          </a:xfrm>
          <a:prstGeom prst="rect">
            <a:avLst/>
          </a:prstGeom>
          <a:noFill/>
          <a:extLst>
            <a:ext uri="{909E8E84-426E-40DD-AFC4-6F175D3DCCD1}">
              <a14:hiddenFill xmlns:a14="http://schemas.microsoft.com/office/drawing/2010/main">
                <a:solidFill>
                  <a:srgbClr val="FFFFFF"/>
                </a:solidFill>
              </a14:hiddenFill>
            </a:ext>
          </a:extLst>
        </p:spPr>
      </p:pic>
      <p:sp>
        <p:nvSpPr>
          <p:cNvPr id="1452" name="Rectangle 1225"/>
          <p:cNvSpPr>
            <a:spLocks noChangeArrowheads="1"/>
          </p:cNvSpPr>
          <p:nvPr/>
        </p:nvSpPr>
        <p:spPr bwMode="auto">
          <a:xfrm>
            <a:off x="3079750" y="804529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Perform Additional Workspace Actions in the Utility Area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utility area gives you quick access to these resources: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Inspectors, for viewing and modifying characteristics of the file open in an editor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Libraries of ready-made resources for use in your project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Perform Additional Workspace Actions in the Utility Area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top pane of the utility area displays inspectors. The bottom pane gives you access to libraries.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554" name="Group 553"/>
          <p:cNvGrpSpPr/>
          <p:nvPr/>
        </p:nvGrpSpPr>
        <p:grpSpPr>
          <a:xfrm>
            <a:off x="3079750" y="3081338"/>
            <a:ext cx="4568825" cy="3486150"/>
            <a:chOff x="0" y="0"/>
            <a:chExt cx="4570011" cy="3486625"/>
          </a:xfrm>
        </p:grpSpPr>
        <p:pic>
          <p:nvPicPr>
            <p:cNvPr id="555" name="Picture 554"/>
            <p:cNvPicPr/>
            <p:nvPr/>
          </p:nvPicPr>
          <p:blipFill>
            <a:blip r:embed="rId74"/>
            <a:stretch>
              <a:fillRect/>
            </a:stretch>
          </p:blipFill>
          <p:spPr>
            <a:xfrm>
              <a:off x="1284484" y="0"/>
              <a:ext cx="2314656" cy="3486625"/>
            </a:xfrm>
            <a:prstGeom prst="rect">
              <a:avLst/>
            </a:prstGeom>
          </p:spPr>
        </p:pic>
        <p:sp>
          <p:nvSpPr>
            <p:cNvPr id="556" name="Shape 3610"/>
            <p:cNvSpPr/>
            <p:nvPr/>
          </p:nvSpPr>
          <p:spPr>
            <a:xfrm>
              <a:off x="1284478" y="6821"/>
              <a:ext cx="2311400" cy="190500"/>
            </a:xfrm>
            <a:custGeom>
              <a:avLst/>
              <a:gdLst/>
              <a:ahLst/>
              <a:cxnLst/>
              <a:rect l="0" t="0" r="0" b="0"/>
              <a:pathLst>
                <a:path w="2311400" h="190500">
                  <a:moveTo>
                    <a:pt x="0" y="190500"/>
                  </a:moveTo>
                  <a:lnTo>
                    <a:pt x="2311400" y="190500"/>
                  </a:lnTo>
                  <a:lnTo>
                    <a:pt x="23114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557" name="Shape 3611"/>
            <p:cNvSpPr/>
            <p:nvPr/>
          </p:nvSpPr>
          <p:spPr>
            <a:xfrm>
              <a:off x="3595878" y="95721"/>
              <a:ext cx="419100" cy="0"/>
            </a:xfrm>
            <a:custGeom>
              <a:avLst/>
              <a:gdLst/>
              <a:ahLst/>
              <a:cxnLst/>
              <a:rect l="0" t="0" r="0" b="0"/>
              <a:pathLst>
                <a:path w="419100">
                  <a:moveTo>
                    <a:pt x="0" y="0"/>
                  </a:moveTo>
                  <a:lnTo>
                    <a:pt x="419100" y="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558" name="Shape 3612"/>
            <p:cNvSpPr/>
            <p:nvPr/>
          </p:nvSpPr>
          <p:spPr>
            <a:xfrm>
              <a:off x="3595878" y="95721"/>
              <a:ext cx="419100" cy="0"/>
            </a:xfrm>
            <a:custGeom>
              <a:avLst/>
              <a:gdLst/>
              <a:ahLst/>
              <a:cxnLst/>
              <a:rect l="0" t="0" r="0" b="0"/>
              <a:pathLst>
                <a:path w="419100">
                  <a:moveTo>
                    <a:pt x="0" y="0"/>
                  </a:moveTo>
                  <a:lnTo>
                    <a:pt x="4191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559" name="Shape 149997"/>
            <p:cNvSpPr/>
            <p:nvPr/>
          </p:nvSpPr>
          <p:spPr>
            <a:xfrm>
              <a:off x="4050347" y="60961"/>
              <a:ext cx="9982" cy="72860"/>
            </a:xfrm>
            <a:custGeom>
              <a:avLst/>
              <a:gdLst/>
              <a:ahLst/>
              <a:cxnLst/>
              <a:rect l="0" t="0" r="0" b="0"/>
              <a:pathLst>
                <a:path w="9982" h="72860">
                  <a:moveTo>
                    <a:pt x="0" y="0"/>
                  </a:moveTo>
                  <a:lnTo>
                    <a:pt x="9982" y="0"/>
                  </a:lnTo>
                  <a:lnTo>
                    <a:pt x="9982" y="72860"/>
                  </a:lnTo>
                  <a:lnTo>
                    <a:pt x="0" y="72860"/>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0" name="Shape 3614"/>
            <p:cNvSpPr/>
            <p:nvPr/>
          </p:nvSpPr>
          <p:spPr>
            <a:xfrm>
              <a:off x="4075160" y="79496"/>
              <a:ext cx="43307" cy="54331"/>
            </a:xfrm>
            <a:custGeom>
              <a:avLst/>
              <a:gdLst/>
              <a:ahLst/>
              <a:cxnLst/>
              <a:rect l="0" t="0" r="0" b="0"/>
              <a:pathLst>
                <a:path w="43307" h="54331">
                  <a:moveTo>
                    <a:pt x="25845" y="0"/>
                  </a:moveTo>
                  <a:cubicBezTo>
                    <a:pt x="33388" y="0"/>
                    <a:pt x="38481" y="2629"/>
                    <a:pt x="41123" y="7887"/>
                  </a:cubicBezTo>
                  <a:cubicBezTo>
                    <a:pt x="42583" y="10770"/>
                    <a:pt x="43307" y="14884"/>
                    <a:pt x="43307" y="20244"/>
                  </a:cubicBezTo>
                  <a:lnTo>
                    <a:pt x="43307" y="54331"/>
                  </a:lnTo>
                  <a:lnTo>
                    <a:pt x="34227" y="54331"/>
                  </a:lnTo>
                  <a:lnTo>
                    <a:pt x="34227" y="20841"/>
                  </a:lnTo>
                  <a:cubicBezTo>
                    <a:pt x="34227" y="17602"/>
                    <a:pt x="33756" y="14986"/>
                    <a:pt x="32791" y="13005"/>
                  </a:cubicBezTo>
                  <a:cubicBezTo>
                    <a:pt x="31204" y="9690"/>
                    <a:pt x="28321" y="8039"/>
                    <a:pt x="24156" y="8039"/>
                  </a:cubicBezTo>
                  <a:cubicBezTo>
                    <a:pt x="22047" y="8039"/>
                    <a:pt x="20307" y="8255"/>
                    <a:pt x="18948" y="8687"/>
                  </a:cubicBezTo>
                  <a:cubicBezTo>
                    <a:pt x="16497" y="9411"/>
                    <a:pt x="14351" y="10871"/>
                    <a:pt x="12497" y="13056"/>
                  </a:cubicBezTo>
                  <a:cubicBezTo>
                    <a:pt x="11011" y="14808"/>
                    <a:pt x="10046" y="16612"/>
                    <a:pt x="9601" y="18479"/>
                  </a:cubicBezTo>
                  <a:cubicBezTo>
                    <a:pt x="9157" y="20345"/>
                    <a:pt x="8928" y="23025"/>
                    <a:pt x="8928" y="26492"/>
                  </a:cubicBezTo>
                  <a:lnTo>
                    <a:pt x="8928" y="54331"/>
                  </a:lnTo>
                  <a:lnTo>
                    <a:pt x="0" y="54331"/>
                  </a:lnTo>
                  <a:lnTo>
                    <a:pt x="0" y="1194"/>
                  </a:lnTo>
                  <a:lnTo>
                    <a:pt x="8484" y="1194"/>
                  </a:lnTo>
                  <a:lnTo>
                    <a:pt x="8484" y="8738"/>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1" name="Shape 3615"/>
            <p:cNvSpPr/>
            <p:nvPr/>
          </p:nvSpPr>
          <p:spPr>
            <a:xfrm>
              <a:off x="4128388" y="79307"/>
              <a:ext cx="44399" cy="56553"/>
            </a:xfrm>
            <a:custGeom>
              <a:avLst/>
              <a:gdLst/>
              <a:ahLst/>
              <a:cxnLst/>
              <a:rect l="0" t="0" r="0" b="0"/>
              <a:pathLst>
                <a:path w="44399" h="56553">
                  <a:moveTo>
                    <a:pt x="21806" y="0"/>
                  </a:moveTo>
                  <a:cubicBezTo>
                    <a:pt x="29908" y="0"/>
                    <a:pt x="35763" y="2350"/>
                    <a:pt x="39344" y="7036"/>
                  </a:cubicBezTo>
                  <a:cubicBezTo>
                    <a:pt x="41592" y="10020"/>
                    <a:pt x="42685" y="13221"/>
                    <a:pt x="42621" y="16662"/>
                  </a:cubicBezTo>
                  <a:lnTo>
                    <a:pt x="34188" y="16662"/>
                  </a:lnTo>
                  <a:cubicBezTo>
                    <a:pt x="34011" y="14656"/>
                    <a:pt x="33287" y="12827"/>
                    <a:pt x="32004" y="11189"/>
                  </a:cubicBezTo>
                  <a:cubicBezTo>
                    <a:pt x="29896" y="8852"/>
                    <a:pt x="26264" y="7684"/>
                    <a:pt x="21082" y="7684"/>
                  </a:cubicBezTo>
                  <a:cubicBezTo>
                    <a:pt x="17628" y="7684"/>
                    <a:pt x="15011" y="8331"/>
                    <a:pt x="13233" y="9614"/>
                  </a:cubicBezTo>
                  <a:cubicBezTo>
                    <a:pt x="11456" y="10897"/>
                    <a:pt x="10566" y="12598"/>
                    <a:pt x="10566" y="14707"/>
                  </a:cubicBezTo>
                  <a:cubicBezTo>
                    <a:pt x="10566" y="17005"/>
                    <a:pt x="11735" y="18860"/>
                    <a:pt x="14072" y="20244"/>
                  </a:cubicBezTo>
                  <a:cubicBezTo>
                    <a:pt x="15418" y="21069"/>
                    <a:pt x="17412" y="21793"/>
                    <a:pt x="20041" y="22416"/>
                  </a:cubicBezTo>
                  <a:lnTo>
                    <a:pt x="26048" y="23851"/>
                  </a:lnTo>
                  <a:cubicBezTo>
                    <a:pt x="32588" y="25413"/>
                    <a:pt x="36969" y="26911"/>
                    <a:pt x="39192" y="28372"/>
                  </a:cubicBezTo>
                  <a:cubicBezTo>
                    <a:pt x="42672" y="30658"/>
                    <a:pt x="44399" y="34239"/>
                    <a:pt x="44399" y="39141"/>
                  </a:cubicBezTo>
                  <a:cubicBezTo>
                    <a:pt x="44399" y="43866"/>
                    <a:pt x="42583" y="47943"/>
                    <a:pt x="38951" y="51384"/>
                  </a:cubicBezTo>
                  <a:cubicBezTo>
                    <a:pt x="35319" y="54826"/>
                    <a:pt x="29782" y="56553"/>
                    <a:pt x="22352" y="56553"/>
                  </a:cubicBezTo>
                  <a:cubicBezTo>
                    <a:pt x="14351" y="56553"/>
                    <a:pt x="8687" y="54762"/>
                    <a:pt x="5359" y="51168"/>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4" y="46850"/>
                  </a:cubicBezTo>
                  <a:cubicBezTo>
                    <a:pt x="34290" y="45415"/>
                    <a:pt x="35573" y="43180"/>
                    <a:pt x="35573" y="40183"/>
                  </a:cubicBezTo>
                  <a:cubicBezTo>
                    <a:pt x="35573" y="37897"/>
                    <a:pt x="34544" y="36157"/>
                    <a:pt x="32499" y="34963"/>
                  </a:cubicBezTo>
                  <a:cubicBezTo>
                    <a:pt x="31178" y="34239"/>
                    <a:pt x="28600" y="33401"/>
                    <a:pt x="24727" y="32436"/>
                  </a:cubicBezTo>
                  <a:lnTo>
                    <a:pt x="17526" y="30658"/>
                  </a:lnTo>
                  <a:cubicBezTo>
                    <a:pt x="12916" y="29528"/>
                    <a:pt x="9525" y="28270"/>
                    <a:pt x="7341" y="26886"/>
                  </a:cubicBezTo>
                  <a:cubicBezTo>
                    <a:pt x="3442" y="24473"/>
                    <a:pt x="1486" y="21133"/>
                    <a:pt x="1486" y="16866"/>
                  </a:cubicBezTo>
                  <a:cubicBezTo>
                    <a:pt x="1486" y="11836"/>
                    <a:pt x="3327" y="7760"/>
                    <a:pt x="6998" y="4661"/>
                  </a:cubicBezTo>
                  <a:cubicBezTo>
                    <a:pt x="10668" y="1549"/>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2" name="Shape 3616"/>
            <p:cNvSpPr/>
            <p:nvPr/>
          </p:nvSpPr>
          <p:spPr>
            <a:xfrm>
              <a:off x="4181715" y="79984"/>
              <a:ext cx="23171" cy="75023"/>
            </a:xfrm>
            <a:custGeom>
              <a:avLst/>
              <a:gdLst/>
              <a:ahLst/>
              <a:cxnLst/>
              <a:rect l="0" t="0" r="0" b="0"/>
              <a:pathLst>
                <a:path w="23171" h="75023">
                  <a:moveTo>
                    <a:pt x="23171" y="0"/>
                  </a:moveTo>
                  <a:lnTo>
                    <a:pt x="23171" y="7261"/>
                  </a:lnTo>
                  <a:lnTo>
                    <a:pt x="10426" y="16527"/>
                  </a:lnTo>
                  <a:cubicBezTo>
                    <a:pt x="9208" y="19842"/>
                    <a:pt x="8585" y="24045"/>
                    <a:pt x="8585" y="29125"/>
                  </a:cubicBezTo>
                  <a:cubicBezTo>
                    <a:pt x="8585" y="33228"/>
                    <a:pt x="9208" y="36720"/>
                    <a:pt x="10426" y="39603"/>
                  </a:cubicBezTo>
                  <a:lnTo>
                    <a:pt x="23171" y="47829"/>
                  </a:lnTo>
                  <a:lnTo>
                    <a:pt x="23171" y="55306"/>
                  </a:lnTo>
                  <a:lnTo>
                    <a:pt x="14262" y="52989"/>
                  </a:lnTo>
                  <a:cubicBezTo>
                    <a:pt x="12674" y="51998"/>
                    <a:pt x="10897" y="50296"/>
                    <a:pt x="8941" y="47883"/>
                  </a:cubicBezTo>
                  <a:lnTo>
                    <a:pt x="8941" y="75023"/>
                  </a:lnTo>
                  <a:lnTo>
                    <a:pt x="0" y="75023"/>
                  </a:lnTo>
                  <a:lnTo>
                    <a:pt x="0" y="957"/>
                  </a:lnTo>
                  <a:lnTo>
                    <a:pt x="8737" y="957"/>
                  </a:lnTo>
                  <a:lnTo>
                    <a:pt x="8737" y="7993"/>
                  </a:lnTo>
                  <a:cubicBezTo>
                    <a:pt x="10528" y="5580"/>
                    <a:pt x="12484" y="3713"/>
                    <a:pt x="14605" y="2392"/>
                  </a:cubicBezTo>
                  <a:lnTo>
                    <a:pt x="231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3" name="Shape 3617"/>
            <p:cNvSpPr/>
            <p:nvPr/>
          </p:nvSpPr>
          <p:spPr>
            <a:xfrm>
              <a:off x="4204886" y="79404"/>
              <a:ext cx="23768" cy="56198"/>
            </a:xfrm>
            <a:custGeom>
              <a:avLst/>
              <a:gdLst/>
              <a:ahLst/>
              <a:cxnLst/>
              <a:rect l="0" t="0" r="0" b="0"/>
              <a:pathLst>
                <a:path w="23768" h="56198">
                  <a:moveTo>
                    <a:pt x="2077" y="0"/>
                  </a:moveTo>
                  <a:cubicBezTo>
                    <a:pt x="8109" y="0"/>
                    <a:pt x="13240" y="2299"/>
                    <a:pt x="17444" y="6921"/>
                  </a:cubicBezTo>
                  <a:cubicBezTo>
                    <a:pt x="21660" y="11532"/>
                    <a:pt x="23768" y="18123"/>
                    <a:pt x="23768" y="26683"/>
                  </a:cubicBezTo>
                  <a:cubicBezTo>
                    <a:pt x="23768" y="38265"/>
                    <a:pt x="20733" y="46533"/>
                    <a:pt x="14649" y="51486"/>
                  </a:cubicBezTo>
                  <a:cubicBezTo>
                    <a:pt x="10801" y="54635"/>
                    <a:pt x="6318" y="56198"/>
                    <a:pt x="1200" y="56198"/>
                  </a:cubicBezTo>
                  <a:lnTo>
                    <a:pt x="0" y="55885"/>
                  </a:lnTo>
                  <a:lnTo>
                    <a:pt x="0" y="48408"/>
                  </a:lnTo>
                  <a:lnTo>
                    <a:pt x="6" y="48412"/>
                  </a:lnTo>
                  <a:cubicBezTo>
                    <a:pt x="4185" y="48412"/>
                    <a:pt x="7665" y="46673"/>
                    <a:pt x="10433" y="43180"/>
                  </a:cubicBezTo>
                  <a:cubicBezTo>
                    <a:pt x="13202" y="39688"/>
                    <a:pt x="14586" y="34468"/>
                    <a:pt x="14586" y="27534"/>
                  </a:cubicBezTo>
                  <a:cubicBezTo>
                    <a:pt x="14586" y="23292"/>
                    <a:pt x="13976" y="19660"/>
                    <a:pt x="12745" y="16612"/>
                  </a:cubicBezTo>
                  <a:cubicBezTo>
                    <a:pt x="10420" y="10757"/>
                    <a:pt x="6179" y="7836"/>
                    <a:pt x="6" y="7836"/>
                  </a:cubicBezTo>
                  <a:lnTo>
                    <a:pt x="0" y="7841"/>
                  </a:lnTo>
                  <a:lnTo>
                    <a:pt x="0" y="580"/>
                  </a:lnTo>
                  <a:lnTo>
                    <a:pt x="2077"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4" name="Shape 3618"/>
            <p:cNvSpPr/>
            <p:nvPr/>
          </p:nvSpPr>
          <p:spPr>
            <a:xfrm>
              <a:off x="4235947" y="79732"/>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2" y="18722"/>
                    <a:pt x="9766" y="23281"/>
                  </a:cubicBezTo>
                  <a:lnTo>
                    <a:pt x="24403" y="23281"/>
                  </a:lnTo>
                  <a:lnTo>
                    <a:pt x="24403" y="30381"/>
                  </a:lnTo>
                  <a:lnTo>
                    <a:pt x="9576" y="30381"/>
                  </a:lnTo>
                  <a:cubicBezTo>
                    <a:pt x="9728" y="35778"/>
                    <a:pt x="10998" y="40122"/>
                    <a:pt x="13360" y="43386"/>
                  </a:cubicBezTo>
                  <a:cubicBezTo>
                    <a:pt x="15723" y="46649"/>
                    <a:pt x="19380" y="48288"/>
                    <a:pt x="24333" y="48288"/>
                  </a:cubicBezTo>
                  <a:lnTo>
                    <a:pt x="24403" y="48259"/>
                  </a:lnTo>
                  <a:lnTo>
                    <a:pt x="24403" y="55879"/>
                  </a:lnTo>
                  <a:lnTo>
                    <a:pt x="23559" y="55971"/>
                  </a:lnTo>
                  <a:cubicBezTo>
                    <a:pt x="16993" y="55971"/>
                    <a:pt x="11418" y="53571"/>
                    <a:pt x="6845" y="48758"/>
                  </a:cubicBezTo>
                  <a:cubicBezTo>
                    <a:pt x="2274" y="43944"/>
                    <a:pt x="0" y="37201"/>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5" name="Shape 3619"/>
            <p:cNvSpPr/>
            <p:nvPr/>
          </p:nvSpPr>
          <p:spPr>
            <a:xfrm>
              <a:off x="4260350" y="117149"/>
              <a:ext cx="23070" cy="18463"/>
            </a:xfrm>
            <a:custGeom>
              <a:avLst/>
              <a:gdLst/>
              <a:ahLst/>
              <a:cxnLst/>
              <a:rect l="0" t="0" r="0" b="0"/>
              <a:pathLst>
                <a:path w="23070" h="18463">
                  <a:moveTo>
                    <a:pt x="14294" y="0"/>
                  </a:moveTo>
                  <a:lnTo>
                    <a:pt x="23070" y="0"/>
                  </a:lnTo>
                  <a:cubicBezTo>
                    <a:pt x="22841" y="1956"/>
                    <a:pt x="22066" y="4128"/>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6" name="Shape 3620"/>
            <p:cNvSpPr/>
            <p:nvPr/>
          </p:nvSpPr>
          <p:spPr>
            <a:xfrm>
              <a:off x="4260350" y="79493"/>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7" name="Shape 3621"/>
            <p:cNvSpPr/>
            <p:nvPr/>
          </p:nvSpPr>
          <p:spPr>
            <a:xfrm>
              <a:off x="4291852" y="79149"/>
              <a:ext cx="45491" cy="56210"/>
            </a:xfrm>
            <a:custGeom>
              <a:avLst/>
              <a:gdLst/>
              <a:ahLst/>
              <a:cxnLst/>
              <a:rect l="0" t="0" r="0" b="0"/>
              <a:pathLst>
                <a:path w="45491" h="56210">
                  <a:moveTo>
                    <a:pt x="24118" y="0"/>
                  </a:moveTo>
                  <a:cubicBezTo>
                    <a:pt x="30099" y="0"/>
                    <a:pt x="34976" y="1461"/>
                    <a:pt x="38722" y="4369"/>
                  </a:cubicBezTo>
                  <a:cubicBezTo>
                    <a:pt x="42469" y="7277"/>
                    <a:pt x="44729" y="12294"/>
                    <a:pt x="45491" y="19406"/>
                  </a:cubicBezTo>
                  <a:lnTo>
                    <a:pt x="36818" y="19406"/>
                  </a:lnTo>
                  <a:cubicBezTo>
                    <a:pt x="36284" y="16129"/>
                    <a:pt x="35078" y="13399"/>
                    <a:pt x="33185" y="11240"/>
                  </a:cubicBezTo>
                  <a:cubicBezTo>
                    <a:pt x="31305" y="9081"/>
                    <a:pt x="28283" y="7988"/>
                    <a:pt x="24118" y="7988"/>
                  </a:cubicBezTo>
                  <a:cubicBezTo>
                    <a:pt x="18428" y="7988"/>
                    <a:pt x="14364" y="10770"/>
                    <a:pt x="11913" y="16307"/>
                  </a:cubicBezTo>
                  <a:cubicBezTo>
                    <a:pt x="10325" y="19914"/>
                    <a:pt x="9525" y="24359"/>
                    <a:pt x="9525" y="29642"/>
                  </a:cubicBezTo>
                  <a:cubicBezTo>
                    <a:pt x="9525" y="34963"/>
                    <a:pt x="10656" y="39434"/>
                    <a:pt x="12903" y="43066"/>
                  </a:cubicBezTo>
                  <a:cubicBezTo>
                    <a:pt x="15151" y="46698"/>
                    <a:pt x="18682" y="48527"/>
                    <a:pt x="23521" y="48527"/>
                  </a:cubicBezTo>
                  <a:cubicBezTo>
                    <a:pt x="27216" y="48527"/>
                    <a:pt x="30163" y="47396"/>
                    <a:pt x="32322" y="45136"/>
                  </a:cubicBezTo>
                  <a:cubicBezTo>
                    <a:pt x="34493" y="42875"/>
                    <a:pt x="35992" y="39789"/>
                    <a:pt x="36818" y="35865"/>
                  </a:cubicBezTo>
                  <a:lnTo>
                    <a:pt x="45491" y="35865"/>
                  </a:lnTo>
                  <a:cubicBezTo>
                    <a:pt x="44501" y="42913"/>
                    <a:pt x="42025" y="48070"/>
                    <a:pt x="38049" y="51321"/>
                  </a:cubicBezTo>
                  <a:cubicBezTo>
                    <a:pt x="34087" y="54585"/>
                    <a:pt x="29007" y="56210"/>
                    <a:pt x="22822" y="56210"/>
                  </a:cubicBezTo>
                  <a:cubicBezTo>
                    <a:pt x="15875" y="56210"/>
                    <a:pt x="10338" y="53670"/>
                    <a:pt x="6198" y="48590"/>
                  </a:cubicBezTo>
                  <a:cubicBezTo>
                    <a:pt x="2070" y="43523"/>
                    <a:pt x="0" y="37173"/>
                    <a:pt x="0" y="29566"/>
                  </a:cubicBezTo>
                  <a:cubicBezTo>
                    <a:pt x="0" y="20244"/>
                    <a:pt x="2261" y="12979"/>
                    <a:pt x="6795" y="7798"/>
                  </a:cubicBezTo>
                  <a:cubicBezTo>
                    <a:pt x="11328" y="2604"/>
                    <a:pt x="17094" y="0"/>
                    <a:pt x="24118"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8" name="Shape 3622"/>
            <p:cNvSpPr/>
            <p:nvPr/>
          </p:nvSpPr>
          <p:spPr>
            <a:xfrm>
              <a:off x="4340872" y="65856"/>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9" name="Shape 3623"/>
            <p:cNvSpPr/>
            <p:nvPr/>
          </p:nvSpPr>
          <p:spPr>
            <a:xfrm>
              <a:off x="4370880" y="79312"/>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9"/>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70" name="Shape 3624"/>
            <p:cNvSpPr/>
            <p:nvPr/>
          </p:nvSpPr>
          <p:spPr>
            <a:xfrm>
              <a:off x="4395391" y="79150"/>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70"/>
                  </a:lnTo>
                  <a:cubicBezTo>
                    <a:pt x="5880" y="48870"/>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71" name="Shape 3625"/>
            <p:cNvSpPr/>
            <p:nvPr/>
          </p:nvSpPr>
          <p:spPr>
            <a:xfrm>
              <a:off x="4431256" y="79496"/>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4"/>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72" name="Shape 3626"/>
            <p:cNvSpPr/>
            <p:nvPr/>
          </p:nvSpPr>
          <p:spPr>
            <a:xfrm>
              <a:off x="4043654" y="193607"/>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2"/>
                  </a:cubicBezTo>
                  <a:lnTo>
                    <a:pt x="34188" y="16662"/>
                  </a:lnTo>
                  <a:cubicBezTo>
                    <a:pt x="34011" y="14656"/>
                    <a:pt x="33287" y="12827"/>
                    <a:pt x="32004" y="11189"/>
                  </a:cubicBezTo>
                  <a:cubicBezTo>
                    <a:pt x="29896" y="8852"/>
                    <a:pt x="26264" y="7683"/>
                    <a:pt x="21082" y="7683"/>
                  </a:cubicBezTo>
                  <a:cubicBezTo>
                    <a:pt x="17628" y="7683"/>
                    <a:pt x="15011" y="8331"/>
                    <a:pt x="13233" y="9614"/>
                  </a:cubicBezTo>
                  <a:cubicBezTo>
                    <a:pt x="11456" y="10897"/>
                    <a:pt x="10566" y="12598"/>
                    <a:pt x="10566" y="14706"/>
                  </a:cubicBezTo>
                  <a:cubicBezTo>
                    <a:pt x="10566" y="17005"/>
                    <a:pt x="11735" y="18860"/>
                    <a:pt x="14072" y="20244"/>
                  </a:cubicBezTo>
                  <a:cubicBezTo>
                    <a:pt x="15418" y="21069"/>
                    <a:pt x="17412" y="21793"/>
                    <a:pt x="20041" y="22415"/>
                  </a:cubicBezTo>
                  <a:lnTo>
                    <a:pt x="26048" y="23850"/>
                  </a:lnTo>
                  <a:cubicBezTo>
                    <a:pt x="32588" y="25413"/>
                    <a:pt x="36969" y="26911"/>
                    <a:pt x="39192" y="28372"/>
                  </a:cubicBezTo>
                  <a:cubicBezTo>
                    <a:pt x="42672" y="30658"/>
                    <a:pt x="44399" y="34239"/>
                    <a:pt x="44399" y="39141"/>
                  </a:cubicBezTo>
                  <a:cubicBezTo>
                    <a:pt x="44399" y="43866"/>
                    <a:pt x="42583" y="47942"/>
                    <a:pt x="38951" y="51384"/>
                  </a:cubicBezTo>
                  <a:cubicBezTo>
                    <a:pt x="35319" y="54826"/>
                    <a:pt x="29782" y="56553"/>
                    <a:pt x="22352" y="56553"/>
                  </a:cubicBezTo>
                  <a:cubicBezTo>
                    <a:pt x="14351" y="56553"/>
                    <a:pt x="8687" y="54762"/>
                    <a:pt x="5359" y="51168"/>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4" y="46850"/>
                  </a:cubicBezTo>
                  <a:cubicBezTo>
                    <a:pt x="34290" y="45415"/>
                    <a:pt x="35573" y="43180"/>
                    <a:pt x="35573" y="40183"/>
                  </a:cubicBezTo>
                  <a:cubicBezTo>
                    <a:pt x="35573" y="37897"/>
                    <a:pt x="34544" y="36157"/>
                    <a:pt x="32499" y="34963"/>
                  </a:cubicBezTo>
                  <a:cubicBezTo>
                    <a:pt x="31178" y="34239"/>
                    <a:pt x="28600" y="33401"/>
                    <a:pt x="24727" y="32436"/>
                  </a:cubicBezTo>
                  <a:lnTo>
                    <a:pt x="17526" y="30658"/>
                  </a:lnTo>
                  <a:cubicBezTo>
                    <a:pt x="12916" y="29527"/>
                    <a:pt x="9525" y="28270"/>
                    <a:pt x="7341" y="26886"/>
                  </a:cubicBezTo>
                  <a:cubicBezTo>
                    <a:pt x="3442" y="24473"/>
                    <a:pt x="1486" y="21133"/>
                    <a:pt x="1486" y="16866"/>
                  </a:cubicBezTo>
                  <a:cubicBezTo>
                    <a:pt x="1486" y="11836"/>
                    <a:pt x="3327" y="7760"/>
                    <a:pt x="6998" y="4661"/>
                  </a:cubicBezTo>
                  <a:cubicBezTo>
                    <a:pt x="10668" y="1549"/>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73" name="Shape 3627"/>
            <p:cNvSpPr/>
            <p:nvPr/>
          </p:nvSpPr>
          <p:spPr>
            <a:xfrm>
              <a:off x="4094708" y="194032"/>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8" y="53571"/>
                    <a:pt x="6845" y="48758"/>
                  </a:cubicBezTo>
                  <a:cubicBezTo>
                    <a:pt x="2274"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74" name="Shape 3628"/>
            <p:cNvSpPr/>
            <p:nvPr/>
          </p:nvSpPr>
          <p:spPr>
            <a:xfrm>
              <a:off x="4119111" y="231449"/>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75" name="Shape 3629"/>
            <p:cNvSpPr/>
            <p:nvPr/>
          </p:nvSpPr>
          <p:spPr>
            <a:xfrm>
              <a:off x="4119111" y="193793"/>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76" name="Shape 149998"/>
            <p:cNvSpPr/>
            <p:nvPr/>
          </p:nvSpPr>
          <p:spPr>
            <a:xfrm>
              <a:off x="4154488" y="175249"/>
              <a:ext cx="9144" cy="72873"/>
            </a:xfrm>
            <a:custGeom>
              <a:avLst/>
              <a:gdLst/>
              <a:ahLst/>
              <a:cxnLst/>
              <a:rect l="0" t="0" r="0" b="0"/>
              <a:pathLst>
                <a:path w="9144" h="72873">
                  <a:moveTo>
                    <a:pt x="0" y="0"/>
                  </a:moveTo>
                  <a:lnTo>
                    <a:pt x="9144" y="0"/>
                  </a:lnTo>
                  <a:lnTo>
                    <a:pt x="9144" y="72873"/>
                  </a:lnTo>
                  <a:lnTo>
                    <a:pt x="0" y="7287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77" name="Shape 3631"/>
            <p:cNvSpPr/>
            <p:nvPr/>
          </p:nvSpPr>
          <p:spPr>
            <a:xfrm>
              <a:off x="4173786" y="194032"/>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8" y="53571"/>
                    <a:pt x="6845" y="48758"/>
                  </a:cubicBezTo>
                  <a:cubicBezTo>
                    <a:pt x="2274"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78" name="Shape 3632"/>
            <p:cNvSpPr/>
            <p:nvPr/>
          </p:nvSpPr>
          <p:spPr>
            <a:xfrm>
              <a:off x="4198190" y="231449"/>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79" name="Shape 3633"/>
            <p:cNvSpPr/>
            <p:nvPr/>
          </p:nvSpPr>
          <p:spPr>
            <a:xfrm>
              <a:off x="4198190" y="193793"/>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80" name="Shape 3634"/>
            <p:cNvSpPr/>
            <p:nvPr/>
          </p:nvSpPr>
          <p:spPr>
            <a:xfrm>
              <a:off x="4229691" y="193449"/>
              <a:ext cx="45491" cy="56210"/>
            </a:xfrm>
            <a:custGeom>
              <a:avLst/>
              <a:gdLst/>
              <a:ahLst/>
              <a:cxnLst/>
              <a:rect l="0" t="0" r="0" b="0"/>
              <a:pathLst>
                <a:path w="45491" h="56210">
                  <a:moveTo>
                    <a:pt x="24118" y="0"/>
                  </a:moveTo>
                  <a:cubicBezTo>
                    <a:pt x="30099" y="0"/>
                    <a:pt x="34976" y="1460"/>
                    <a:pt x="38722" y="4369"/>
                  </a:cubicBezTo>
                  <a:cubicBezTo>
                    <a:pt x="42469" y="7277"/>
                    <a:pt x="44729" y="12293"/>
                    <a:pt x="45491" y="19406"/>
                  </a:cubicBezTo>
                  <a:lnTo>
                    <a:pt x="36818" y="19406"/>
                  </a:lnTo>
                  <a:cubicBezTo>
                    <a:pt x="36284" y="16129"/>
                    <a:pt x="35078" y="13398"/>
                    <a:pt x="33185" y="11239"/>
                  </a:cubicBezTo>
                  <a:cubicBezTo>
                    <a:pt x="31305" y="9080"/>
                    <a:pt x="28283" y="7988"/>
                    <a:pt x="24118" y="7988"/>
                  </a:cubicBezTo>
                  <a:cubicBezTo>
                    <a:pt x="18428" y="7988"/>
                    <a:pt x="14364" y="10769"/>
                    <a:pt x="11913" y="16307"/>
                  </a:cubicBezTo>
                  <a:cubicBezTo>
                    <a:pt x="10325" y="19914"/>
                    <a:pt x="9525" y="24359"/>
                    <a:pt x="9525" y="29642"/>
                  </a:cubicBezTo>
                  <a:cubicBezTo>
                    <a:pt x="9525" y="34963"/>
                    <a:pt x="10656" y="39433"/>
                    <a:pt x="12903" y="43066"/>
                  </a:cubicBezTo>
                  <a:cubicBezTo>
                    <a:pt x="15151" y="46698"/>
                    <a:pt x="18682" y="48527"/>
                    <a:pt x="23521" y="48527"/>
                  </a:cubicBezTo>
                  <a:cubicBezTo>
                    <a:pt x="27216" y="48527"/>
                    <a:pt x="30163" y="47396"/>
                    <a:pt x="32322" y="45136"/>
                  </a:cubicBezTo>
                  <a:cubicBezTo>
                    <a:pt x="34493" y="42875"/>
                    <a:pt x="35992" y="39789"/>
                    <a:pt x="36818" y="35865"/>
                  </a:cubicBezTo>
                  <a:lnTo>
                    <a:pt x="45491" y="35865"/>
                  </a:lnTo>
                  <a:cubicBezTo>
                    <a:pt x="44501" y="42913"/>
                    <a:pt x="42025" y="48069"/>
                    <a:pt x="38049" y="51321"/>
                  </a:cubicBezTo>
                  <a:cubicBezTo>
                    <a:pt x="34087" y="54584"/>
                    <a:pt x="29007" y="56210"/>
                    <a:pt x="22822" y="56210"/>
                  </a:cubicBezTo>
                  <a:cubicBezTo>
                    <a:pt x="15875" y="56210"/>
                    <a:pt x="10338" y="53670"/>
                    <a:pt x="6198" y="48590"/>
                  </a:cubicBezTo>
                  <a:cubicBezTo>
                    <a:pt x="2070" y="43523"/>
                    <a:pt x="0" y="37173"/>
                    <a:pt x="0" y="29565"/>
                  </a:cubicBezTo>
                  <a:cubicBezTo>
                    <a:pt x="0" y="20244"/>
                    <a:pt x="2261" y="12979"/>
                    <a:pt x="6795" y="7798"/>
                  </a:cubicBezTo>
                  <a:cubicBezTo>
                    <a:pt x="11328" y="2603"/>
                    <a:pt x="17094" y="0"/>
                    <a:pt x="24118"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81" name="Shape 3635"/>
            <p:cNvSpPr/>
            <p:nvPr/>
          </p:nvSpPr>
          <p:spPr>
            <a:xfrm>
              <a:off x="4278713" y="180156"/>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82" name="Shape 3636"/>
            <p:cNvSpPr/>
            <p:nvPr/>
          </p:nvSpPr>
          <p:spPr>
            <a:xfrm>
              <a:off x="4308719" y="193611"/>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9"/>
                  </a:lnTo>
                  <a:lnTo>
                    <a:pt x="23698" y="56392"/>
                  </a:lnTo>
                  <a:cubicBezTo>
                    <a:pt x="16434" y="56392"/>
                    <a:pt x="10668" y="53928"/>
                    <a:pt x="6414" y="48988"/>
                  </a:cubicBezTo>
                  <a:cubicBezTo>
                    <a:pt x="2134" y="44048"/>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83" name="Shape 3637"/>
            <p:cNvSpPr/>
            <p:nvPr/>
          </p:nvSpPr>
          <p:spPr>
            <a:xfrm>
              <a:off x="4333230" y="193450"/>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70"/>
                  </a:lnTo>
                  <a:cubicBezTo>
                    <a:pt x="5880" y="48870"/>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84" name="Shape 3638"/>
            <p:cNvSpPr/>
            <p:nvPr/>
          </p:nvSpPr>
          <p:spPr>
            <a:xfrm>
              <a:off x="4369096" y="193796"/>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85" name="Shape 3639"/>
            <p:cNvSpPr/>
            <p:nvPr/>
          </p:nvSpPr>
          <p:spPr>
            <a:xfrm>
              <a:off x="4430171" y="175002"/>
              <a:ext cx="22961" cy="74558"/>
            </a:xfrm>
            <a:custGeom>
              <a:avLst/>
              <a:gdLst/>
              <a:ahLst/>
              <a:cxnLst/>
              <a:rect l="0" t="0" r="0" b="0"/>
              <a:pathLst>
                <a:path w="22961" h="74558">
                  <a:moveTo>
                    <a:pt x="0" y="0"/>
                  </a:moveTo>
                  <a:lnTo>
                    <a:pt x="8674" y="0"/>
                  </a:lnTo>
                  <a:lnTo>
                    <a:pt x="8674" y="26442"/>
                  </a:lnTo>
                  <a:cubicBezTo>
                    <a:pt x="10630" y="23889"/>
                    <a:pt x="12967" y="21946"/>
                    <a:pt x="15697" y="20612"/>
                  </a:cubicBezTo>
                  <a:lnTo>
                    <a:pt x="22961" y="18957"/>
                  </a:lnTo>
                  <a:lnTo>
                    <a:pt x="22961" y="26811"/>
                  </a:lnTo>
                  <a:lnTo>
                    <a:pt x="12776" y="31102"/>
                  </a:lnTo>
                  <a:cubicBezTo>
                    <a:pt x="9715" y="34112"/>
                    <a:pt x="8179" y="39065"/>
                    <a:pt x="8179" y="45987"/>
                  </a:cubicBezTo>
                  <a:cubicBezTo>
                    <a:pt x="8179" y="50978"/>
                    <a:pt x="8814" y="55029"/>
                    <a:pt x="10071" y="58141"/>
                  </a:cubicBezTo>
                  <a:lnTo>
                    <a:pt x="22961" y="66713"/>
                  </a:lnTo>
                  <a:lnTo>
                    <a:pt x="22961" y="74558"/>
                  </a:lnTo>
                  <a:lnTo>
                    <a:pt x="13551" y="71882"/>
                  </a:lnTo>
                  <a:cubicBezTo>
                    <a:pt x="11900" y="70714"/>
                    <a:pt x="10122" y="68872"/>
                    <a:pt x="8229" y="66320"/>
                  </a:cubicBezTo>
                  <a:lnTo>
                    <a:pt x="8229"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86" name="Shape 3640"/>
            <p:cNvSpPr/>
            <p:nvPr/>
          </p:nvSpPr>
          <p:spPr>
            <a:xfrm>
              <a:off x="4453132" y="193595"/>
              <a:ext cx="23965" cy="56210"/>
            </a:xfrm>
            <a:custGeom>
              <a:avLst/>
              <a:gdLst/>
              <a:ahLst/>
              <a:cxnLst/>
              <a:rect l="0" t="0" r="0" b="0"/>
              <a:pathLst>
                <a:path w="23965" h="56210">
                  <a:moveTo>
                    <a:pt x="1600" y="0"/>
                  </a:moveTo>
                  <a:cubicBezTo>
                    <a:pt x="8243" y="0"/>
                    <a:pt x="13627" y="2286"/>
                    <a:pt x="17768" y="6833"/>
                  </a:cubicBezTo>
                  <a:cubicBezTo>
                    <a:pt x="21895" y="11367"/>
                    <a:pt x="23965" y="18085"/>
                    <a:pt x="23965" y="26950"/>
                  </a:cubicBezTo>
                  <a:cubicBezTo>
                    <a:pt x="23965" y="35344"/>
                    <a:pt x="21920" y="42316"/>
                    <a:pt x="17831" y="47879"/>
                  </a:cubicBezTo>
                  <a:cubicBezTo>
                    <a:pt x="13754" y="53429"/>
                    <a:pt x="8090" y="56210"/>
                    <a:pt x="864" y="56210"/>
                  </a:cubicBezTo>
                  <a:lnTo>
                    <a:pt x="0" y="55965"/>
                  </a:lnTo>
                  <a:lnTo>
                    <a:pt x="0" y="48121"/>
                  </a:lnTo>
                  <a:lnTo>
                    <a:pt x="305" y="48324"/>
                  </a:lnTo>
                  <a:cubicBezTo>
                    <a:pt x="5143" y="48324"/>
                    <a:pt x="8776" y="46406"/>
                    <a:pt x="11176" y="42570"/>
                  </a:cubicBezTo>
                  <a:cubicBezTo>
                    <a:pt x="13576" y="38735"/>
                    <a:pt x="14783" y="33668"/>
                    <a:pt x="14783" y="27394"/>
                  </a:cubicBezTo>
                  <a:cubicBezTo>
                    <a:pt x="14783" y="21806"/>
                    <a:pt x="13576" y="17170"/>
                    <a:pt x="11176" y="13500"/>
                  </a:cubicBezTo>
                  <a:cubicBezTo>
                    <a:pt x="8776" y="9830"/>
                    <a:pt x="5233"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87" name="Shape 3641"/>
            <p:cNvSpPr/>
            <p:nvPr/>
          </p:nvSpPr>
          <p:spPr>
            <a:xfrm>
              <a:off x="4484934" y="217045"/>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4"/>
                  </a:lnTo>
                  <a:lnTo>
                    <a:pt x="16764" y="32863"/>
                  </a:lnTo>
                  <a:cubicBezTo>
                    <a:pt x="11836" y="32863"/>
                    <a:pt x="7810" y="31364"/>
                    <a:pt x="4686" y="28380"/>
                  </a:cubicBezTo>
                  <a:cubicBezTo>
                    <a:pt x="1562" y="25395"/>
                    <a:pt x="0" y="21649"/>
                    <a:pt x="0" y="17153"/>
                  </a:cubicBezTo>
                  <a:cubicBezTo>
                    <a:pt x="0" y="12238"/>
                    <a:pt x="1537" y="8416"/>
                    <a:pt x="4610" y="5710"/>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88" name="Shape 3642"/>
            <p:cNvSpPr/>
            <p:nvPr/>
          </p:nvSpPr>
          <p:spPr>
            <a:xfrm>
              <a:off x="4487715" y="193962"/>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89" name="Shape 3643"/>
            <p:cNvSpPr/>
            <p:nvPr/>
          </p:nvSpPr>
          <p:spPr>
            <a:xfrm>
              <a:off x="4507305" y="193698"/>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4"/>
                    <a:pt x="24962" y="48374"/>
                  </a:cubicBezTo>
                  <a:cubicBezTo>
                    <a:pt x="25355" y="48374"/>
                    <a:pt x="25800" y="48349"/>
                    <a:pt x="26295" y="48298"/>
                  </a:cubicBezTo>
                  <a:cubicBezTo>
                    <a:pt x="26791" y="48247"/>
                    <a:pt x="27324" y="48171"/>
                    <a:pt x="27883" y="48070"/>
                  </a:cubicBezTo>
                  <a:lnTo>
                    <a:pt x="27883" y="54673"/>
                  </a:lnTo>
                  <a:cubicBezTo>
                    <a:pt x="26498" y="55067"/>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5"/>
                    <a:pt x="12706" y="19698"/>
                  </a:cubicBezTo>
                  <a:cubicBezTo>
                    <a:pt x="13100" y="18898"/>
                    <a:pt x="13303" y="17755"/>
                    <a:pt x="13303" y="16256"/>
                  </a:cubicBezTo>
                  <a:cubicBezTo>
                    <a:pt x="13303" y="13208"/>
                    <a:pt x="12224" y="10986"/>
                    <a:pt x="10052" y="9614"/>
                  </a:cubicBezTo>
                  <a:cubicBezTo>
                    <a:pt x="7893" y="8230"/>
                    <a:pt x="4794" y="7544"/>
                    <a:pt x="768" y="7544"/>
                  </a:cubicBezTo>
                  <a:lnTo>
                    <a:pt x="0" y="7837"/>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90" name="Shape 3644"/>
            <p:cNvSpPr/>
            <p:nvPr/>
          </p:nvSpPr>
          <p:spPr>
            <a:xfrm>
              <a:off x="4544167" y="193796"/>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91" name="Shape 3645"/>
            <p:cNvSpPr/>
            <p:nvPr/>
          </p:nvSpPr>
          <p:spPr>
            <a:xfrm>
              <a:off x="1284478" y="1365721"/>
              <a:ext cx="2311400" cy="190500"/>
            </a:xfrm>
            <a:custGeom>
              <a:avLst/>
              <a:gdLst/>
              <a:ahLst/>
              <a:cxnLst/>
              <a:rect l="0" t="0" r="0" b="0"/>
              <a:pathLst>
                <a:path w="2311400" h="190500">
                  <a:moveTo>
                    <a:pt x="0" y="190500"/>
                  </a:moveTo>
                  <a:lnTo>
                    <a:pt x="2311400" y="190500"/>
                  </a:lnTo>
                  <a:lnTo>
                    <a:pt x="23114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592" name="Shape 3646"/>
            <p:cNvSpPr/>
            <p:nvPr/>
          </p:nvSpPr>
          <p:spPr>
            <a:xfrm>
              <a:off x="3595878" y="1454621"/>
              <a:ext cx="419100" cy="0"/>
            </a:xfrm>
            <a:custGeom>
              <a:avLst/>
              <a:gdLst/>
              <a:ahLst/>
              <a:cxnLst/>
              <a:rect l="0" t="0" r="0" b="0"/>
              <a:pathLst>
                <a:path w="419100">
                  <a:moveTo>
                    <a:pt x="0" y="0"/>
                  </a:moveTo>
                  <a:lnTo>
                    <a:pt x="419100" y="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593" name="Shape 3647"/>
            <p:cNvSpPr/>
            <p:nvPr/>
          </p:nvSpPr>
          <p:spPr>
            <a:xfrm>
              <a:off x="3595878" y="1454621"/>
              <a:ext cx="419100" cy="0"/>
            </a:xfrm>
            <a:custGeom>
              <a:avLst/>
              <a:gdLst/>
              <a:ahLst/>
              <a:cxnLst/>
              <a:rect l="0" t="0" r="0" b="0"/>
              <a:pathLst>
                <a:path w="419100">
                  <a:moveTo>
                    <a:pt x="0" y="0"/>
                  </a:moveTo>
                  <a:lnTo>
                    <a:pt x="4191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594" name="Shape 3648"/>
            <p:cNvSpPr/>
            <p:nvPr/>
          </p:nvSpPr>
          <p:spPr>
            <a:xfrm>
              <a:off x="4048122" y="1419845"/>
              <a:ext cx="46431" cy="72873"/>
            </a:xfrm>
            <a:custGeom>
              <a:avLst/>
              <a:gdLst/>
              <a:ahLst/>
              <a:cxnLst/>
              <a:rect l="0" t="0" r="0" b="0"/>
              <a:pathLst>
                <a:path w="46431" h="72873">
                  <a:moveTo>
                    <a:pt x="0" y="0"/>
                  </a:moveTo>
                  <a:lnTo>
                    <a:pt x="9868" y="0"/>
                  </a:lnTo>
                  <a:lnTo>
                    <a:pt x="9868" y="64198"/>
                  </a:lnTo>
                  <a:lnTo>
                    <a:pt x="46431" y="64198"/>
                  </a:lnTo>
                  <a:lnTo>
                    <a:pt x="46431"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95" name="Shape 149999"/>
            <p:cNvSpPr/>
            <p:nvPr/>
          </p:nvSpPr>
          <p:spPr>
            <a:xfrm>
              <a:off x="4103433" y="1439839"/>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96" name="Shape 150000"/>
            <p:cNvSpPr/>
            <p:nvPr/>
          </p:nvSpPr>
          <p:spPr>
            <a:xfrm>
              <a:off x="4103433" y="1419849"/>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97" name="Shape 3651"/>
            <p:cNvSpPr/>
            <p:nvPr/>
          </p:nvSpPr>
          <p:spPr>
            <a:xfrm>
              <a:off x="4125271" y="1419602"/>
              <a:ext cx="22961" cy="74557"/>
            </a:xfrm>
            <a:custGeom>
              <a:avLst/>
              <a:gdLst/>
              <a:ahLst/>
              <a:cxnLst/>
              <a:rect l="0" t="0" r="0" b="0"/>
              <a:pathLst>
                <a:path w="22961" h="74557">
                  <a:moveTo>
                    <a:pt x="0" y="0"/>
                  </a:moveTo>
                  <a:lnTo>
                    <a:pt x="8674" y="0"/>
                  </a:lnTo>
                  <a:lnTo>
                    <a:pt x="8674" y="26441"/>
                  </a:lnTo>
                  <a:cubicBezTo>
                    <a:pt x="10630" y="23889"/>
                    <a:pt x="12967" y="21946"/>
                    <a:pt x="15697" y="20612"/>
                  </a:cubicBezTo>
                  <a:lnTo>
                    <a:pt x="22961" y="18957"/>
                  </a:lnTo>
                  <a:lnTo>
                    <a:pt x="22961" y="26811"/>
                  </a:lnTo>
                  <a:lnTo>
                    <a:pt x="12776" y="31102"/>
                  </a:lnTo>
                  <a:cubicBezTo>
                    <a:pt x="9715" y="34112"/>
                    <a:pt x="8179" y="39065"/>
                    <a:pt x="8179" y="45987"/>
                  </a:cubicBezTo>
                  <a:cubicBezTo>
                    <a:pt x="8179" y="50978"/>
                    <a:pt x="8814" y="55029"/>
                    <a:pt x="10071" y="58140"/>
                  </a:cubicBezTo>
                  <a:lnTo>
                    <a:pt x="22961" y="66713"/>
                  </a:lnTo>
                  <a:lnTo>
                    <a:pt x="22961" y="74557"/>
                  </a:lnTo>
                  <a:lnTo>
                    <a:pt x="13551" y="71882"/>
                  </a:lnTo>
                  <a:cubicBezTo>
                    <a:pt x="11900" y="70714"/>
                    <a:pt x="10122" y="68872"/>
                    <a:pt x="8229" y="66319"/>
                  </a:cubicBezTo>
                  <a:lnTo>
                    <a:pt x="8229"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98" name="Shape 3652"/>
            <p:cNvSpPr/>
            <p:nvPr/>
          </p:nvSpPr>
          <p:spPr>
            <a:xfrm>
              <a:off x="4148233" y="1438195"/>
              <a:ext cx="23965" cy="56210"/>
            </a:xfrm>
            <a:custGeom>
              <a:avLst/>
              <a:gdLst/>
              <a:ahLst/>
              <a:cxnLst/>
              <a:rect l="0" t="0" r="0" b="0"/>
              <a:pathLst>
                <a:path w="23965" h="56210">
                  <a:moveTo>
                    <a:pt x="1600" y="0"/>
                  </a:moveTo>
                  <a:cubicBezTo>
                    <a:pt x="8243" y="0"/>
                    <a:pt x="13627" y="2286"/>
                    <a:pt x="17768" y="6833"/>
                  </a:cubicBezTo>
                  <a:cubicBezTo>
                    <a:pt x="21895" y="11367"/>
                    <a:pt x="23965" y="18085"/>
                    <a:pt x="23965" y="26950"/>
                  </a:cubicBezTo>
                  <a:cubicBezTo>
                    <a:pt x="23965" y="35344"/>
                    <a:pt x="21920" y="42316"/>
                    <a:pt x="17831" y="47879"/>
                  </a:cubicBezTo>
                  <a:cubicBezTo>
                    <a:pt x="13754" y="53429"/>
                    <a:pt x="8090" y="56210"/>
                    <a:pt x="864" y="56210"/>
                  </a:cubicBezTo>
                  <a:lnTo>
                    <a:pt x="0" y="55965"/>
                  </a:lnTo>
                  <a:lnTo>
                    <a:pt x="0" y="48121"/>
                  </a:lnTo>
                  <a:lnTo>
                    <a:pt x="305" y="48324"/>
                  </a:lnTo>
                  <a:cubicBezTo>
                    <a:pt x="5143" y="48324"/>
                    <a:pt x="8776" y="46406"/>
                    <a:pt x="11176" y="42570"/>
                  </a:cubicBezTo>
                  <a:cubicBezTo>
                    <a:pt x="13576" y="38735"/>
                    <a:pt x="14783" y="33668"/>
                    <a:pt x="14783" y="27394"/>
                  </a:cubicBezTo>
                  <a:cubicBezTo>
                    <a:pt x="14783" y="21806"/>
                    <a:pt x="13576" y="17170"/>
                    <a:pt x="11176" y="13500"/>
                  </a:cubicBezTo>
                  <a:cubicBezTo>
                    <a:pt x="8776" y="9830"/>
                    <a:pt x="5233"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599" name="Shape 3653"/>
            <p:cNvSpPr/>
            <p:nvPr/>
          </p:nvSpPr>
          <p:spPr>
            <a:xfrm>
              <a:off x="4182763" y="1438396"/>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00" name="Shape 3654"/>
            <p:cNvSpPr/>
            <p:nvPr/>
          </p:nvSpPr>
          <p:spPr>
            <a:xfrm>
              <a:off x="4213868" y="1461645"/>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4"/>
                  </a:lnTo>
                  <a:lnTo>
                    <a:pt x="16764" y="32863"/>
                  </a:lnTo>
                  <a:cubicBezTo>
                    <a:pt x="11836" y="32863"/>
                    <a:pt x="7810" y="31364"/>
                    <a:pt x="4686" y="28380"/>
                  </a:cubicBezTo>
                  <a:cubicBezTo>
                    <a:pt x="1562" y="25395"/>
                    <a:pt x="0" y="21649"/>
                    <a:pt x="0" y="17153"/>
                  </a:cubicBezTo>
                  <a:cubicBezTo>
                    <a:pt x="0" y="12238"/>
                    <a:pt x="1537" y="8416"/>
                    <a:pt x="4610" y="5710"/>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01" name="Shape 3655"/>
            <p:cNvSpPr/>
            <p:nvPr/>
          </p:nvSpPr>
          <p:spPr>
            <a:xfrm>
              <a:off x="4216649" y="1438562"/>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02" name="Shape 3656"/>
            <p:cNvSpPr/>
            <p:nvPr/>
          </p:nvSpPr>
          <p:spPr>
            <a:xfrm>
              <a:off x="4236239" y="1438298"/>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4"/>
                    <a:pt x="24962" y="48374"/>
                  </a:cubicBezTo>
                  <a:cubicBezTo>
                    <a:pt x="25355" y="48374"/>
                    <a:pt x="25800" y="48349"/>
                    <a:pt x="26295" y="48298"/>
                  </a:cubicBezTo>
                  <a:cubicBezTo>
                    <a:pt x="26791" y="48247"/>
                    <a:pt x="27324" y="48171"/>
                    <a:pt x="27883" y="48070"/>
                  </a:cubicBezTo>
                  <a:lnTo>
                    <a:pt x="27883" y="54673"/>
                  </a:lnTo>
                  <a:cubicBezTo>
                    <a:pt x="26498" y="55067"/>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5"/>
                    <a:pt x="12706" y="19698"/>
                  </a:cubicBezTo>
                  <a:cubicBezTo>
                    <a:pt x="13100" y="18898"/>
                    <a:pt x="13303" y="17755"/>
                    <a:pt x="13303" y="16256"/>
                  </a:cubicBezTo>
                  <a:cubicBezTo>
                    <a:pt x="13303" y="13208"/>
                    <a:pt x="12224" y="10986"/>
                    <a:pt x="10052" y="9614"/>
                  </a:cubicBezTo>
                  <a:cubicBezTo>
                    <a:pt x="7893" y="8230"/>
                    <a:pt x="4794" y="7544"/>
                    <a:pt x="768" y="7544"/>
                  </a:cubicBezTo>
                  <a:lnTo>
                    <a:pt x="0" y="7837"/>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03" name="Shape 3657"/>
            <p:cNvSpPr/>
            <p:nvPr/>
          </p:nvSpPr>
          <p:spPr>
            <a:xfrm>
              <a:off x="4273102" y="1438396"/>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04" name="Shape 3658"/>
            <p:cNvSpPr/>
            <p:nvPr/>
          </p:nvSpPr>
          <p:spPr>
            <a:xfrm>
              <a:off x="4301203" y="1439590"/>
              <a:ext cx="48565" cy="74905"/>
            </a:xfrm>
            <a:custGeom>
              <a:avLst/>
              <a:gdLst/>
              <a:ahLst/>
              <a:cxnLst/>
              <a:rect l="0" t="0" r="0" b="0"/>
              <a:pathLst>
                <a:path w="48565" h="74905">
                  <a:moveTo>
                    <a:pt x="0" y="0"/>
                  </a:moveTo>
                  <a:lnTo>
                    <a:pt x="10122" y="0"/>
                  </a:lnTo>
                  <a:lnTo>
                    <a:pt x="24359" y="43282"/>
                  </a:lnTo>
                  <a:lnTo>
                    <a:pt x="38697" y="0"/>
                  </a:lnTo>
                  <a:lnTo>
                    <a:pt x="48565" y="0"/>
                  </a:lnTo>
                  <a:cubicBezTo>
                    <a:pt x="47308" y="3416"/>
                    <a:pt x="44514" y="11189"/>
                    <a:pt x="40183" y="23330"/>
                  </a:cubicBezTo>
                  <a:cubicBezTo>
                    <a:pt x="36944" y="32461"/>
                    <a:pt x="34227" y="39903"/>
                    <a:pt x="32055" y="45657"/>
                  </a:cubicBezTo>
                  <a:cubicBezTo>
                    <a:pt x="26899" y="59207"/>
                    <a:pt x="23266" y="67475"/>
                    <a:pt x="21146" y="70447"/>
                  </a:cubicBezTo>
                  <a:cubicBezTo>
                    <a:pt x="19037" y="73419"/>
                    <a:pt x="15392" y="74905"/>
                    <a:pt x="10236" y="74905"/>
                  </a:cubicBezTo>
                  <a:cubicBezTo>
                    <a:pt x="8992" y="74905"/>
                    <a:pt x="8014" y="74867"/>
                    <a:pt x="7341" y="74765"/>
                  </a:cubicBezTo>
                  <a:cubicBezTo>
                    <a:pt x="6667" y="74663"/>
                    <a:pt x="5829" y="74486"/>
                    <a:pt x="4839" y="74219"/>
                  </a:cubicBezTo>
                  <a:lnTo>
                    <a:pt x="4839" y="66078"/>
                  </a:lnTo>
                  <a:cubicBezTo>
                    <a:pt x="6388" y="66510"/>
                    <a:pt x="7506" y="66777"/>
                    <a:pt x="8204" y="66878"/>
                  </a:cubicBezTo>
                  <a:cubicBezTo>
                    <a:pt x="8903" y="66967"/>
                    <a:pt x="9512" y="67018"/>
                    <a:pt x="10046" y="67018"/>
                  </a:cubicBezTo>
                  <a:cubicBezTo>
                    <a:pt x="11697" y="67018"/>
                    <a:pt x="12903" y="66751"/>
                    <a:pt x="13678" y="66205"/>
                  </a:cubicBezTo>
                  <a:cubicBezTo>
                    <a:pt x="14453" y="65659"/>
                    <a:pt x="15113" y="64999"/>
                    <a:pt x="15634" y="64198"/>
                  </a:cubicBezTo>
                  <a:cubicBezTo>
                    <a:pt x="15799" y="63932"/>
                    <a:pt x="16396" y="62586"/>
                    <a:pt x="17412" y="60135"/>
                  </a:cubicBezTo>
                  <a:cubicBezTo>
                    <a:pt x="18440" y="57696"/>
                    <a:pt x="19177" y="55880"/>
                    <a:pt x="19647" y="5469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05" name="Shape 3659"/>
            <p:cNvSpPr/>
            <p:nvPr/>
          </p:nvSpPr>
          <p:spPr>
            <a:xfrm>
              <a:off x="4043654" y="1552507"/>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2"/>
                  </a:cubicBezTo>
                  <a:lnTo>
                    <a:pt x="34188" y="16662"/>
                  </a:lnTo>
                  <a:cubicBezTo>
                    <a:pt x="34011" y="14656"/>
                    <a:pt x="33287" y="12827"/>
                    <a:pt x="32004" y="11189"/>
                  </a:cubicBezTo>
                  <a:cubicBezTo>
                    <a:pt x="29896" y="8852"/>
                    <a:pt x="26264" y="7683"/>
                    <a:pt x="21082" y="7683"/>
                  </a:cubicBezTo>
                  <a:cubicBezTo>
                    <a:pt x="17628" y="7683"/>
                    <a:pt x="15011" y="8331"/>
                    <a:pt x="13233" y="9614"/>
                  </a:cubicBezTo>
                  <a:cubicBezTo>
                    <a:pt x="11456" y="10897"/>
                    <a:pt x="10566" y="12598"/>
                    <a:pt x="10566" y="14706"/>
                  </a:cubicBezTo>
                  <a:cubicBezTo>
                    <a:pt x="10566" y="17005"/>
                    <a:pt x="11735" y="18860"/>
                    <a:pt x="14072" y="20244"/>
                  </a:cubicBezTo>
                  <a:cubicBezTo>
                    <a:pt x="15418" y="21069"/>
                    <a:pt x="17412" y="21793"/>
                    <a:pt x="20041" y="22415"/>
                  </a:cubicBezTo>
                  <a:lnTo>
                    <a:pt x="26048" y="23850"/>
                  </a:lnTo>
                  <a:cubicBezTo>
                    <a:pt x="32588" y="25413"/>
                    <a:pt x="36969" y="26911"/>
                    <a:pt x="39192" y="28372"/>
                  </a:cubicBezTo>
                  <a:cubicBezTo>
                    <a:pt x="42672" y="30658"/>
                    <a:pt x="44399" y="34239"/>
                    <a:pt x="44399" y="39141"/>
                  </a:cubicBezTo>
                  <a:cubicBezTo>
                    <a:pt x="44399" y="43866"/>
                    <a:pt x="42583" y="47942"/>
                    <a:pt x="38951" y="51384"/>
                  </a:cubicBezTo>
                  <a:cubicBezTo>
                    <a:pt x="35319" y="54826"/>
                    <a:pt x="29782" y="56553"/>
                    <a:pt x="22352" y="56553"/>
                  </a:cubicBezTo>
                  <a:cubicBezTo>
                    <a:pt x="14351" y="56553"/>
                    <a:pt x="8687" y="54762"/>
                    <a:pt x="5359" y="51168"/>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4" y="46850"/>
                  </a:cubicBezTo>
                  <a:cubicBezTo>
                    <a:pt x="34290" y="45415"/>
                    <a:pt x="35573" y="43180"/>
                    <a:pt x="35573" y="40183"/>
                  </a:cubicBezTo>
                  <a:cubicBezTo>
                    <a:pt x="35573" y="37897"/>
                    <a:pt x="34544" y="36157"/>
                    <a:pt x="32499" y="34963"/>
                  </a:cubicBezTo>
                  <a:cubicBezTo>
                    <a:pt x="31178" y="34239"/>
                    <a:pt x="28600" y="33401"/>
                    <a:pt x="24727" y="32436"/>
                  </a:cubicBezTo>
                  <a:lnTo>
                    <a:pt x="17526" y="30658"/>
                  </a:lnTo>
                  <a:cubicBezTo>
                    <a:pt x="12916" y="29527"/>
                    <a:pt x="9525" y="28270"/>
                    <a:pt x="7341" y="26886"/>
                  </a:cubicBezTo>
                  <a:cubicBezTo>
                    <a:pt x="3442" y="24473"/>
                    <a:pt x="1486" y="21133"/>
                    <a:pt x="1486" y="16866"/>
                  </a:cubicBezTo>
                  <a:cubicBezTo>
                    <a:pt x="1486" y="11836"/>
                    <a:pt x="3327" y="7760"/>
                    <a:pt x="6998" y="4661"/>
                  </a:cubicBezTo>
                  <a:cubicBezTo>
                    <a:pt x="10668" y="1549"/>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06" name="Shape 3660"/>
            <p:cNvSpPr/>
            <p:nvPr/>
          </p:nvSpPr>
          <p:spPr>
            <a:xfrm>
              <a:off x="4094708" y="1552932"/>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8" y="53571"/>
                    <a:pt x="6845" y="48758"/>
                  </a:cubicBezTo>
                  <a:cubicBezTo>
                    <a:pt x="2274"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07" name="Shape 3661"/>
            <p:cNvSpPr/>
            <p:nvPr/>
          </p:nvSpPr>
          <p:spPr>
            <a:xfrm>
              <a:off x="4119111" y="1590349"/>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08" name="Shape 3662"/>
            <p:cNvSpPr/>
            <p:nvPr/>
          </p:nvSpPr>
          <p:spPr>
            <a:xfrm>
              <a:off x="4119111" y="1552693"/>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09" name="Shape 150001"/>
            <p:cNvSpPr/>
            <p:nvPr/>
          </p:nvSpPr>
          <p:spPr>
            <a:xfrm>
              <a:off x="4154488" y="1534149"/>
              <a:ext cx="9144" cy="72873"/>
            </a:xfrm>
            <a:custGeom>
              <a:avLst/>
              <a:gdLst/>
              <a:ahLst/>
              <a:cxnLst/>
              <a:rect l="0" t="0" r="0" b="0"/>
              <a:pathLst>
                <a:path w="9144" h="72873">
                  <a:moveTo>
                    <a:pt x="0" y="0"/>
                  </a:moveTo>
                  <a:lnTo>
                    <a:pt x="9144" y="0"/>
                  </a:lnTo>
                  <a:lnTo>
                    <a:pt x="9144" y="72873"/>
                  </a:lnTo>
                  <a:lnTo>
                    <a:pt x="0" y="7287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10" name="Shape 3664"/>
            <p:cNvSpPr/>
            <p:nvPr/>
          </p:nvSpPr>
          <p:spPr>
            <a:xfrm>
              <a:off x="4173786" y="1552932"/>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8" y="53571"/>
                    <a:pt x="6845" y="48758"/>
                  </a:cubicBezTo>
                  <a:cubicBezTo>
                    <a:pt x="2274"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11" name="Shape 3665"/>
            <p:cNvSpPr/>
            <p:nvPr/>
          </p:nvSpPr>
          <p:spPr>
            <a:xfrm>
              <a:off x="4198190" y="1590349"/>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12" name="Shape 3666"/>
            <p:cNvSpPr/>
            <p:nvPr/>
          </p:nvSpPr>
          <p:spPr>
            <a:xfrm>
              <a:off x="4198190" y="1552693"/>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13" name="Shape 3667"/>
            <p:cNvSpPr/>
            <p:nvPr/>
          </p:nvSpPr>
          <p:spPr>
            <a:xfrm>
              <a:off x="4229691" y="1552349"/>
              <a:ext cx="45491" cy="56210"/>
            </a:xfrm>
            <a:custGeom>
              <a:avLst/>
              <a:gdLst/>
              <a:ahLst/>
              <a:cxnLst/>
              <a:rect l="0" t="0" r="0" b="0"/>
              <a:pathLst>
                <a:path w="45491" h="56210">
                  <a:moveTo>
                    <a:pt x="24118" y="0"/>
                  </a:moveTo>
                  <a:cubicBezTo>
                    <a:pt x="30099" y="0"/>
                    <a:pt x="34976" y="1460"/>
                    <a:pt x="38722" y="4369"/>
                  </a:cubicBezTo>
                  <a:cubicBezTo>
                    <a:pt x="42469" y="7277"/>
                    <a:pt x="44729" y="12293"/>
                    <a:pt x="45491" y="19406"/>
                  </a:cubicBezTo>
                  <a:lnTo>
                    <a:pt x="36818" y="19406"/>
                  </a:lnTo>
                  <a:cubicBezTo>
                    <a:pt x="36284" y="16129"/>
                    <a:pt x="35078" y="13398"/>
                    <a:pt x="33185" y="11239"/>
                  </a:cubicBezTo>
                  <a:cubicBezTo>
                    <a:pt x="31305" y="9080"/>
                    <a:pt x="28283" y="7988"/>
                    <a:pt x="24118" y="7988"/>
                  </a:cubicBezTo>
                  <a:cubicBezTo>
                    <a:pt x="18428" y="7988"/>
                    <a:pt x="14364" y="10769"/>
                    <a:pt x="11913" y="16307"/>
                  </a:cubicBezTo>
                  <a:cubicBezTo>
                    <a:pt x="10325" y="19914"/>
                    <a:pt x="9525" y="24359"/>
                    <a:pt x="9525" y="29642"/>
                  </a:cubicBezTo>
                  <a:cubicBezTo>
                    <a:pt x="9525" y="34963"/>
                    <a:pt x="10656" y="39433"/>
                    <a:pt x="12903" y="43066"/>
                  </a:cubicBezTo>
                  <a:cubicBezTo>
                    <a:pt x="15151" y="46698"/>
                    <a:pt x="18682" y="48527"/>
                    <a:pt x="23521" y="48527"/>
                  </a:cubicBezTo>
                  <a:cubicBezTo>
                    <a:pt x="27216" y="48527"/>
                    <a:pt x="30163" y="47396"/>
                    <a:pt x="32322" y="45136"/>
                  </a:cubicBezTo>
                  <a:cubicBezTo>
                    <a:pt x="34493" y="42875"/>
                    <a:pt x="35992" y="39789"/>
                    <a:pt x="36818" y="35865"/>
                  </a:cubicBezTo>
                  <a:lnTo>
                    <a:pt x="45491" y="35865"/>
                  </a:lnTo>
                  <a:cubicBezTo>
                    <a:pt x="44501" y="42913"/>
                    <a:pt x="42025" y="48069"/>
                    <a:pt x="38049" y="51321"/>
                  </a:cubicBezTo>
                  <a:cubicBezTo>
                    <a:pt x="34087" y="54584"/>
                    <a:pt x="29007" y="56210"/>
                    <a:pt x="22822" y="56210"/>
                  </a:cubicBezTo>
                  <a:cubicBezTo>
                    <a:pt x="15875" y="56210"/>
                    <a:pt x="10338" y="53670"/>
                    <a:pt x="6198" y="48590"/>
                  </a:cubicBezTo>
                  <a:cubicBezTo>
                    <a:pt x="2070" y="43523"/>
                    <a:pt x="0" y="37173"/>
                    <a:pt x="0" y="29565"/>
                  </a:cubicBezTo>
                  <a:cubicBezTo>
                    <a:pt x="0" y="20244"/>
                    <a:pt x="2261" y="12979"/>
                    <a:pt x="6795" y="7798"/>
                  </a:cubicBezTo>
                  <a:cubicBezTo>
                    <a:pt x="11328" y="2603"/>
                    <a:pt x="17094" y="0"/>
                    <a:pt x="24118"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14" name="Shape 3668"/>
            <p:cNvSpPr/>
            <p:nvPr/>
          </p:nvSpPr>
          <p:spPr>
            <a:xfrm>
              <a:off x="4278713" y="1539056"/>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15" name="Shape 3669"/>
            <p:cNvSpPr/>
            <p:nvPr/>
          </p:nvSpPr>
          <p:spPr>
            <a:xfrm>
              <a:off x="4308719" y="1552512"/>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9"/>
                  </a:lnTo>
                  <a:lnTo>
                    <a:pt x="23698" y="56392"/>
                  </a:lnTo>
                  <a:cubicBezTo>
                    <a:pt x="16434" y="56392"/>
                    <a:pt x="10668" y="53928"/>
                    <a:pt x="6414" y="48988"/>
                  </a:cubicBezTo>
                  <a:cubicBezTo>
                    <a:pt x="2134" y="44048"/>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16" name="Shape 3670"/>
            <p:cNvSpPr/>
            <p:nvPr/>
          </p:nvSpPr>
          <p:spPr>
            <a:xfrm>
              <a:off x="4333230" y="1552350"/>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70"/>
                  </a:lnTo>
                  <a:cubicBezTo>
                    <a:pt x="5880" y="48870"/>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17" name="Shape 3671"/>
            <p:cNvSpPr/>
            <p:nvPr/>
          </p:nvSpPr>
          <p:spPr>
            <a:xfrm>
              <a:off x="4369096" y="1552696"/>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18" name="Shape 3672"/>
            <p:cNvSpPr/>
            <p:nvPr/>
          </p:nvSpPr>
          <p:spPr>
            <a:xfrm>
              <a:off x="4430171" y="1533902"/>
              <a:ext cx="22961" cy="74557"/>
            </a:xfrm>
            <a:custGeom>
              <a:avLst/>
              <a:gdLst/>
              <a:ahLst/>
              <a:cxnLst/>
              <a:rect l="0" t="0" r="0" b="0"/>
              <a:pathLst>
                <a:path w="22961" h="74557">
                  <a:moveTo>
                    <a:pt x="0" y="0"/>
                  </a:moveTo>
                  <a:lnTo>
                    <a:pt x="8674" y="0"/>
                  </a:lnTo>
                  <a:lnTo>
                    <a:pt x="8674" y="26441"/>
                  </a:lnTo>
                  <a:cubicBezTo>
                    <a:pt x="10630" y="23889"/>
                    <a:pt x="12967" y="21946"/>
                    <a:pt x="15697" y="20612"/>
                  </a:cubicBezTo>
                  <a:lnTo>
                    <a:pt x="22961" y="18957"/>
                  </a:lnTo>
                  <a:lnTo>
                    <a:pt x="22961" y="26811"/>
                  </a:lnTo>
                  <a:lnTo>
                    <a:pt x="12776" y="31102"/>
                  </a:lnTo>
                  <a:cubicBezTo>
                    <a:pt x="9715" y="34112"/>
                    <a:pt x="8179" y="39065"/>
                    <a:pt x="8179" y="45987"/>
                  </a:cubicBezTo>
                  <a:cubicBezTo>
                    <a:pt x="8179" y="50978"/>
                    <a:pt x="8814" y="55029"/>
                    <a:pt x="10071" y="58140"/>
                  </a:cubicBezTo>
                  <a:lnTo>
                    <a:pt x="22961" y="66713"/>
                  </a:lnTo>
                  <a:lnTo>
                    <a:pt x="22961" y="74557"/>
                  </a:lnTo>
                  <a:lnTo>
                    <a:pt x="13551" y="71882"/>
                  </a:lnTo>
                  <a:cubicBezTo>
                    <a:pt x="11900" y="70714"/>
                    <a:pt x="10122" y="68872"/>
                    <a:pt x="8229" y="66319"/>
                  </a:cubicBezTo>
                  <a:lnTo>
                    <a:pt x="8229"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19" name="Shape 3673"/>
            <p:cNvSpPr/>
            <p:nvPr/>
          </p:nvSpPr>
          <p:spPr>
            <a:xfrm>
              <a:off x="4453132" y="1552495"/>
              <a:ext cx="23965" cy="56210"/>
            </a:xfrm>
            <a:custGeom>
              <a:avLst/>
              <a:gdLst/>
              <a:ahLst/>
              <a:cxnLst/>
              <a:rect l="0" t="0" r="0" b="0"/>
              <a:pathLst>
                <a:path w="23965" h="56210">
                  <a:moveTo>
                    <a:pt x="1600" y="0"/>
                  </a:moveTo>
                  <a:cubicBezTo>
                    <a:pt x="8243" y="0"/>
                    <a:pt x="13627" y="2286"/>
                    <a:pt x="17768" y="6833"/>
                  </a:cubicBezTo>
                  <a:cubicBezTo>
                    <a:pt x="21895" y="11367"/>
                    <a:pt x="23965" y="18085"/>
                    <a:pt x="23965" y="26950"/>
                  </a:cubicBezTo>
                  <a:cubicBezTo>
                    <a:pt x="23965" y="35344"/>
                    <a:pt x="21920" y="42316"/>
                    <a:pt x="17831" y="47879"/>
                  </a:cubicBezTo>
                  <a:cubicBezTo>
                    <a:pt x="13754" y="53429"/>
                    <a:pt x="8090" y="56210"/>
                    <a:pt x="864" y="56210"/>
                  </a:cubicBezTo>
                  <a:lnTo>
                    <a:pt x="0" y="55965"/>
                  </a:lnTo>
                  <a:lnTo>
                    <a:pt x="0" y="48121"/>
                  </a:lnTo>
                  <a:lnTo>
                    <a:pt x="305" y="48324"/>
                  </a:lnTo>
                  <a:cubicBezTo>
                    <a:pt x="5143" y="48324"/>
                    <a:pt x="8776" y="46406"/>
                    <a:pt x="11176" y="42570"/>
                  </a:cubicBezTo>
                  <a:cubicBezTo>
                    <a:pt x="13576" y="38735"/>
                    <a:pt x="14783" y="33668"/>
                    <a:pt x="14783" y="27394"/>
                  </a:cubicBezTo>
                  <a:cubicBezTo>
                    <a:pt x="14783" y="21806"/>
                    <a:pt x="13576" y="17170"/>
                    <a:pt x="11176" y="13500"/>
                  </a:cubicBezTo>
                  <a:cubicBezTo>
                    <a:pt x="8776" y="9830"/>
                    <a:pt x="5233"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20" name="Shape 3674"/>
            <p:cNvSpPr/>
            <p:nvPr/>
          </p:nvSpPr>
          <p:spPr>
            <a:xfrm>
              <a:off x="4484934" y="1575945"/>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4"/>
                  </a:lnTo>
                  <a:lnTo>
                    <a:pt x="16764" y="32863"/>
                  </a:lnTo>
                  <a:cubicBezTo>
                    <a:pt x="11836" y="32863"/>
                    <a:pt x="7810" y="31364"/>
                    <a:pt x="4686" y="28380"/>
                  </a:cubicBezTo>
                  <a:cubicBezTo>
                    <a:pt x="1562" y="25395"/>
                    <a:pt x="0" y="21649"/>
                    <a:pt x="0" y="17153"/>
                  </a:cubicBezTo>
                  <a:cubicBezTo>
                    <a:pt x="0" y="12238"/>
                    <a:pt x="1537" y="8416"/>
                    <a:pt x="4610" y="5710"/>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21" name="Shape 3675"/>
            <p:cNvSpPr/>
            <p:nvPr/>
          </p:nvSpPr>
          <p:spPr>
            <a:xfrm>
              <a:off x="4487715" y="1552862"/>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22" name="Shape 3676"/>
            <p:cNvSpPr/>
            <p:nvPr/>
          </p:nvSpPr>
          <p:spPr>
            <a:xfrm>
              <a:off x="4507305" y="1552598"/>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4"/>
                    <a:pt x="24962" y="48374"/>
                  </a:cubicBezTo>
                  <a:cubicBezTo>
                    <a:pt x="25355" y="48374"/>
                    <a:pt x="25800" y="48349"/>
                    <a:pt x="26295" y="48298"/>
                  </a:cubicBezTo>
                  <a:cubicBezTo>
                    <a:pt x="26791" y="48247"/>
                    <a:pt x="27324" y="48171"/>
                    <a:pt x="27883" y="48070"/>
                  </a:cubicBezTo>
                  <a:lnTo>
                    <a:pt x="27883" y="54673"/>
                  </a:lnTo>
                  <a:cubicBezTo>
                    <a:pt x="26498" y="55067"/>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5"/>
                    <a:pt x="12706" y="19698"/>
                  </a:cubicBezTo>
                  <a:cubicBezTo>
                    <a:pt x="13100" y="18898"/>
                    <a:pt x="13303" y="17755"/>
                    <a:pt x="13303" y="16256"/>
                  </a:cubicBezTo>
                  <a:cubicBezTo>
                    <a:pt x="13303" y="13208"/>
                    <a:pt x="12224" y="10986"/>
                    <a:pt x="10052" y="9614"/>
                  </a:cubicBezTo>
                  <a:cubicBezTo>
                    <a:pt x="7893" y="8230"/>
                    <a:pt x="4794" y="7544"/>
                    <a:pt x="768" y="7544"/>
                  </a:cubicBezTo>
                  <a:lnTo>
                    <a:pt x="0" y="7837"/>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23" name="Shape 3677"/>
            <p:cNvSpPr/>
            <p:nvPr/>
          </p:nvSpPr>
          <p:spPr>
            <a:xfrm>
              <a:off x="4544167" y="1552696"/>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24" name="Shape 3678"/>
            <p:cNvSpPr/>
            <p:nvPr/>
          </p:nvSpPr>
          <p:spPr>
            <a:xfrm>
              <a:off x="1284478" y="3296121"/>
              <a:ext cx="2311400" cy="190500"/>
            </a:xfrm>
            <a:custGeom>
              <a:avLst/>
              <a:gdLst/>
              <a:ahLst/>
              <a:cxnLst/>
              <a:rect l="0" t="0" r="0" b="0"/>
              <a:pathLst>
                <a:path w="2311400" h="190500">
                  <a:moveTo>
                    <a:pt x="0" y="190500"/>
                  </a:moveTo>
                  <a:lnTo>
                    <a:pt x="2311400" y="190500"/>
                  </a:lnTo>
                  <a:lnTo>
                    <a:pt x="23114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25" name="Shape 3679"/>
            <p:cNvSpPr/>
            <p:nvPr/>
          </p:nvSpPr>
          <p:spPr>
            <a:xfrm>
              <a:off x="3595878" y="3385021"/>
              <a:ext cx="419100" cy="0"/>
            </a:xfrm>
            <a:custGeom>
              <a:avLst/>
              <a:gdLst/>
              <a:ahLst/>
              <a:cxnLst/>
              <a:rect l="0" t="0" r="0" b="0"/>
              <a:pathLst>
                <a:path w="419100">
                  <a:moveTo>
                    <a:pt x="0" y="0"/>
                  </a:moveTo>
                  <a:lnTo>
                    <a:pt x="419100" y="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626" name="Shape 3680"/>
            <p:cNvSpPr/>
            <p:nvPr/>
          </p:nvSpPr>
          <p:spPr>
            <a:xfrm>
              <a:off x="3595878" y="3385021"/>
              <a:ext cx="419100" cy="0"/>
            </a:xfrm>
            <a:custGeom>
              <a:avLst/>
              <a:gdLst/>
              <a:ahLst/>
              <a:cxnLst/>
              <a:rect l="0" t="0" r="0" b="0"/>
              <a:pathLst>
                <a:path w="419100">
                  <a:moveTo>
                    <a:pt x="0" y="0"/>
                  </a:moveTo>
                  <a:lnTo>
                    <a:pt x="4191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627" name="Shape 3681"/>
            <p:cNvSpPr/>
            <p:nvPr/>
          </p:nvSpPr>
          <p:spPr>
            <a:xfrm>
              <a:off x="4049065" y="3350245"/>
              <a:ext cx="50546" cy="72873"/>
            </a:xfrm>
            <a:custGeom>
              <a:avLst/>
              <a:gdLst/>
              <a:ahLst/>
              <a:cxnLst/>
              <a:rect l="0" t="0" r="0" b="0"/>
              <a:pathLst>
                <a:path w="50546" h="72873">
                  <a:moveTo>
                    <a:pt x="0" y="0"/>
                  </a:moveTo>
                  <a:lnTo>
                    <a:pt x="50546" y="0"/>
                  </a:lnTo>
                  <a:lnTo>
                    <a:pt x="50546" y="8928"/>
                  </a:lnTo>
                  <a:lnTo>
                    <a:pt x="9868" y="8928"/>
                  </a:lnTo>
                  <a:lnTo>
                    <a:pt x="9868" y="31052"/>
                  </a:lnTo>
                  <a:lnTo>
                    <a:pt x="45644" y="31052"/>
                  </a:lnTo>
                  <a:lnTo>
                    <a:pt x="45644" y="39738"/>
                  </a:lnTo>
                  <a:lnTo>
                    <a:pt x="9868" y="39738"/>
                  </a:lnTo>
                  <a:lnTo>
                    <a:pt x="9868"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28" name="Shape 150002"/>
            <p:cNvSpPr/>
            <p:nvPr/>
          </p:nvSpPr>
          <p:spPr>
            <a:xfrm>
              <a:off x="4108996" y="3370239"/>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29" name="Shape 150003"/>
            <p:cNvSpPr/>
            <p:nvPr/>
          </p:nvSpPr>
          <p:spPr>
            <a:xfrm>
              <a:off x="4108996" y="3350249"/>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30" name="Shape 150004"/>
            <p:cNvSpPr/>
            <p:nvPr/>
          </p:nvSpPr>
          <p:spPr>
            <a:xfrm>
              <a:off x="4131818" y="3350249"/>
              <a:ext cx="9144" cy="72873"/>
            </a:xfrm>
            <a:custGeom>
              <a:avLst/>
              <a:gdLst/>
              <a:ahLst/>
              <a:cxnLst/>
              <a:rect l="0" t="0" r="0" b="0"/>
              <a:pathLst>
                <a:path w="9144" h="72873">
                  <a:moveTo>
                    <a:pt x="0" y="0"/>
                  </a:moveTo>
                  <a:lnTo>
                    <a:pt x="9144" y="0"/>
                  </a:lnTo>
                  <a:lnTo>
                    <a:pt x="9144" y="72873"/>
                  </a:lnTo>
                  <a:lnTo>
                    <a:pt x="0" y="7287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31" name="Shape 3685"/>
            <p:cNvSpPr/>
            <p:nvPr/>
          </p:nvSpPr>
          <p:spPr>
            <a:xfrm>
              <a:off x="4148736" y="3355156"/>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32" name="Shape 3686"/>
            <p:cNvSpPr/>
            <p:nvPr/>
          </p:nvSpPr>
          <p:spPr>
            <a:xfrm>
              <a:off x="4179343" y="3369032"/>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33" name="Shape 3687"/>
            <p:cNvSpPr/>
            <p:nvPr/>
          </p:nvSpPr>
          <p:spPr>
            <a:xfrm>
              <a:off x="4203746" y="3406449"/>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34" name="Shape 3688"/>
            <p:cNvSpPr/>
            <p:nvPr/>
          </p:nvSpPr>
          <p:spPr>
            <a:xfrm>
              <a:off x="4203746" y="3368793"/>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35" name="Shape 3689"/>
            <p:cNvSpPr/>
            <p:nvPr/>
          </p:nvSpPr>
          <p:spPr>
            <a:xfrm>
              <a:off x="4239119" y="3368796"/>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36" name="Shape 3690"/>
            <p:cNvSpPr/>
            <p:nvPr/>
          </p:nvSpPr>
          <p:spPr>
            <a:xfrm>
              <a:off x="4300195" y="3350002"/>
              <a:ext cx="22961" cy="74558"/>
            </a:xfrm>
            <a:custGeom>
              <a:avLst/>
              <a:gdLst/>
              <a:ahLst/>
              <a:cxnLst/>
              <a:rect l="0" t="0" r="0" b="0"/>
              <a:pathLst>
                <a:path w="22961" h="74558">
                  <a:moveTo>
                    <a:pt x="0" y="0"/>
                  </a:moveTo>
                  <a:lnTo>
                    <a:pt x="8674" y="0"/>
                  </a:lnTo>
                  <a:lnTo>
                    <a:pt x="8674" y="26441"/>
                  </a:lnTo>
                  <a:cubicBezTo>
                    <a:pt x="10630" y="23889"/>
                    <a:pt x="12967" y="21946"/>
                    <a:pt x="15697" y="20612"/>
                  </a:cubicBezTo>
                  <a:lnTo>
                    <a:pt x="22961" y="18958"/>
                  </a:lnTo>
                  <a:lnTo>
                    <a:pt x="22961" y="26812"/>
                  </a:lnTo>
                  <a:lnTo>
                    <a:pt x="12776" y="31102"/>
                  </a:lnTo>
                  <a:cubicBezTo>
                    <a:pt x="9715" y="34112"/>
                    <a:pt x="8179" y="39065"/>
                    <a:pt x="8179" y="45987"/>
                  </a:cubicBezTo>
                  <a:cubicBezTo>
                    <a:pt x="8179" y="50978"/>
                    <a:pt x="8814" y="55029"/>
                    <a:pt x="10071" y="58141"/>
                  </a:cubicBezTo>
                  <a:lnTo>
                    <a:pt x="22961" y="66714"/>
                  </a:lnTo>
                  <a:lnTo>
                    <a:pt x="22961" y="74558"/>
                  </a:lnTo>
                  <a:lnTo>
                    <a:pt x="13551" y="71882"/>
                  </a:lnTo>
                  <a:cubicBezTo>
                    <a:pt x="11900" y="70714"/>
                    <a:pt x="10122" y="68872"/>
                    <a:pt x="8229" y="66320"/>
                  </a:cubicBezTo>
                  <a:lnTo>
                    <a:pt x="8229"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37" name="Shape 3691"/>
            <p:cNvSpPr/>
            <p:nvPr/>
          </p:nvSpPr>
          <p:spPr>
            <a:xfrm>
              <a:off x="4323156" y="3368595"/>
              <a:ext cx="23965" cy="56210"/>
            </a:xfrm>
            <a:custGeom>
              <a:avLst/>
              <a:gdLst/>
              <a:ahLst/>
              <a:cxnLst/>
              <a:rect l="0" t="0" r="0" b="0"/>
              <a:pathLst>
                <a:path w="23965" h="56210">
                  <a:moveTo>
                    <a:pt x="1600" y="0"/>
                  </a:moveTo>
                  <a:cubicBezTo>
                    <a:pt x="8243" y="0"/>
                    <a:pt x="13627" y="2286"/>
                    <a:pt x="17768" y="6833"/>
                  </a:cubicBezTo>
                  <a:cubicBezTo>
                    <a:pt x="21895" y="11366"/>
                    <a:pt x="23965" y="18085"/>
                    <a:pt x="23965" y="26949"/>
                  </a:cubicBezTo>
                  <a:cubicBezTo>
                    <a:pt x="23965" y="35344"/>
                    <a:pt x="21920" y="42316"/>
                    <a:pt x="17831" y="47879"/>
                  </a:cubicBezTo>
                  <a:cubicBezTo>
                    <a:pt x="13754" y="53429"/>
                    <a:pt x="8090" y="56210"/>
                    <a:pt x="864" y="56210"/>
                  </a:cubicBezTo>
                  <a:lnTo>
                    <a:pt x="0" y="55965"/>
                  </a:lnTo>
                  <a:lnTo>
                    <a:pt x="0" y="48121"/>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3"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38" name="Shape 3692"/>
            <p:cNvSpPr/>
            <p:nvPr/>
          </p:nvSpPr>
          <p:spPr>
            <a:xfrm>
              <a:off x="4354957" y="3392045"/>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39" name="Shape 3693"/>
            <p:cNvSpPr/>
            <p:nvPr/>
          </p:nvSpPr>
          <p:spPr>
            <a:xfrm>
              <a:off x="4357738" y="3368962"/>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40" name="Shape 3694"/>
            <p:cNvSpPr/>
            <p:nvPr/>
          </p:nvSpPr>
          <p:spPr>
            <a:xfrm>
              <a:off x="4377328" y="3368698"/>
              <a:ext cx="27883" cy="55563"/>
            </a:xfrm>
            <a:custGeom>
              <a:avLst/>
              <a:gdLst/>
              <a:ahLst/>
              <a:cxnLst/>
              <a:rect l="0" t="0" r="0" b="0"/>
              <a:pathLst>
                <a:path w="27883" h="55563">
                  <a:moveTo>
                    <a:pt x="972"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41" name="Shape 3695"/>
            <p:cNvSpPr/>
            <p:nvPr/>
          </p:nvSpPr>
          <p:spPr>
            <a:xfrm>
              <a:off x="4414190" y="3368796"/>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42" name="Shape 150005"/>
            <p:cNvSpPr/>
            <p:nvPr/>
          </p:nvSpPr>
          <p:spPr>
            <a:xfrm>
              <a:off x="0" y="619749"/>
              <a:ext cx="9969" cy="72873"/>
            </a:xfrm>
            <a:custGeom>
              <a:avLst/>
              <a:gdLst/>
              <a:ahLst/>
              <a:cxnLst/>
              <a:rect l="0" t="0" r="0" b="0"/>
              <a:pathLst>
                <a:path w="9969" h="72873">
                  <a:moveTo>
                    <a:pt x="0" y="0"/>
                  </a:moveTo>
                  <a:lnTo>
                    <a:pt x="9969" y="0"/>
                  </a:lnTo>
                  <a:lnTo>
                    <a:pt x="9969" y="72873"/>
                  </a:lnTo>
                  <a:lnTo>
                    <a:pt x="0" y="7287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43" name="Shape 3697"/>
            <p:cNvSpPr/>
            <p:nvPr/>
          </p:nvSpPr>
          <p:spPr>
            <a:xfrm>
              <a:off x="24803" y="638296"/>
              <a:ext cx="43307" cy="54331"/>
            </a:xfrm>
            <a:custGeom>
              <a:avLst/>
              <a:gdLst/>
              <a:ahLst/>
              <a:cxnLst/>
              <a:rect l="0" t="0" r="0" b="0"/>
              <a:pathLst>
                <a:path w="43307" h="54331">
                  <a:moveTo>
                    <a:pt x="25845" y="0"/>
                  </a:moveTo>
                  <a:cubicBezTo>
                    <a:pt x="33388" y="0"/>
                    <a:pt x="38481" y="2629"/>
                    <a:pt x="41123" y="7887"/>
                  </a:cubicBezTo>
                  <a:cubicBezTo>
                    <a:pt x="42583" y="10769"/>
                    <a:pt x="43307" y="14884"/>
                    <a:pt x="43307" y="20244"/>
                  </a:cubicBezTo>
                  <a:lnTo>
                    <a:pt x="43307" y="54331"/>
                  </a:lnTo>
                  <a:lnTo>
                    <a:pt x="34227" y="54331"/>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6"/>
                  </a:cubicBezTo>
                  <a:cubicBezTo>
                    <a:pt x="11011" y="14808"/>
                    <a:pt x="10046" y="16612"/>
                    <a:pt x="9601" y="18478"/>
                  </a:cubicBezTo>
                  <a:cubicBezTo>
                    <a:pt x="9157" y="20345"/>
                    <a:pt x="8928" y="23025"/>
                    <a:pt x="8928" y="26492"/>
                  </a:cubicBezTo>
                  <a:lnTo>
                    <a:pt x="8928" y="54331"/>
                  </a:lnTo>
                  <a:lnTo>
                    <a:pt x="0" y="54331"/>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44" name="Shape 3698"/>
            <p:cNvSpPr/>
            <p:nvPr/>
          </p:nvSpPr>
          <p:spPr>
            <a:xfrm>
              <a:off x="78030" y="638107"/>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2"/>
                  </a:cubicBezTo>
                  <a:lnTo>
                    <a:pt x="34188" y="16662"/>
                  </a:lnTo>
                  <a:cubicBezTo>
                    <a:pt x="34011" y="14656"/>
                    <a:pt x="33287" y="12827"/>
                    <a:pt x="32004" y="11189"/>
                  </a:cubicBezTo>
                  <a:cubicBezTo>
                    <a:pt x="29896" y="8852"/>
                    <a:pt x="26264" y="7683"/>
                    <a:pt x="21082" y="7683"/>
                  </a:cubicBezTo>
                  <a:cubicBezTo>
                    <a:pt x="17628" y="7683"/>
                    <a:pt x="15011" y="8331"/>
                    <a:pt x="13233" y="9614"/>
                  </a:cubicBezTo>
                  <a:cubicBezTo>
                    <a:pt x="11455" y="10897"/>
                    <a:pt x="10566" y="12598"/>
                    <a:pt x="10566" y="14706"/>
                  </a:cubicBezTo>
                  <a:cubicBezTo>
                    <a:pt x="10566" y="17005"/>
                    <a:pt x="11735" y="18860"/>
                    <a:pt x="14072" y="20244"/>
                  </a:cubicBezTo>
                  <a:cubicBezTo>
                    <a:pt x="15418" y="21069"/>
                    <a:pt x="17412" y="21793"/>
                    <a:pt x="20040" y="22415"/>
                  </a:cubicBezTo>
                  <a:lnTo>
                    <a:pt x="26048" y="23850"/>
                  </a:lnTo>
                  <a:cubicBezTo>
                    <a:pt x="32588" y="25413"/>
                    <a:pt x="36970" y="26911"/>
                    <a:pt x="39192" y="28372"/>
                  </a:cubicBezTo>
                  <a:cubicBezTo>
                    <a:pt x="42672" y="30658"/>
                    <a:pt x="44399" y="34239"/>
                    <a:pt x="44399" y="39141"/>
                  </a:cubicBezTo>
                  <a:cubicBezTo>
                    <a:pt x="44399" y="43866"/>
                    <a:pt x="42583" y="47942"/>
                    <a:pt x="38951" y="51384"/>
                  </a:cubicBezTo>
                  <a:cubicBezTo>
                    <a:pt x="35319" y="54826"/>
                    <a:pt x="29782" y="56553"/>
                    <a:pt x="22352" y="56553"/>
                  </a:cubicBezTo>
                  <a:cubicBezTo>
                    <a:pt x="14351" y="56553"/>
                    <a:pt x="8687" y="54762"/>
                    <a:pt x="5359" y="51168"/>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5" y="46850"/>
                  </a:cubicBezTo>
                  <a:cubicBezTo>
                    <a:pt x="34290" y="45415"/>
                    <a:pt x="35573" y="43180"/>
                    <a:pt x="35573" y="40183"/>
                  </a:cubicBezTo>
                  <a:cubicBezTo>
                    <a:pt x="35573" y="37897"/>
                    <a:pt x="34544" y="36157"/>
                    <a:pt x="32499" y="34963"/>
                  </a:cubicBezTo>
                  <a:cubicBezTo>
                    <a:pt x="31179" y="34239"/>
                    <a:pt x="28600" y="33401"/>
                    <a:pt x="24727" y="32436"/>
                  </a:cubicBezTo>
                  <a:lnTo>
                    <a:pt x="17526" y="30658"/>
                  </a:lnTo>
                  <a:cubicBezTo>
                    <a:pt x="12916" y="29527"/>
                    <a:pt x="9525" y="28270"/>
                    <a:pt x="7340" y="26886"/>
                  </a:cubicBezTo>
                  <a:cubicBezTo>
                    <a:pt x="3442" y="24473"/>
                    <a:pt x="1486" y="21133"/>
                    <a:pt x="1486" y="16866"/>
                  </a:cubicBezTo>
                  <a:cubicBezTo>
                    <a:pt x="1486" y="11836"/>
                    <a:pt x="3327" y="7760"/>
                    <a:pt x="6998" y="4661"/>
                  </a:cubicBezTo>
                  <a:cubicBezTo>
                    <a:pt x="10668" y="1549"/>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45" name="Shape 3699"/>
            <p:cNvSpPr/>
            <p:nvPr/>
          </p:nvSpPr>
          <p:spPr>
            <a:xfrm>
              <a:off x="131357" y="638784"/>
              <a:ext cx="23171" cy="75023"/>
            </a:xfrm>
            <a:custGeom>
              <a:avLst/>
              <a:gdLst/>
              <a:ahLst/>
              <a:cxnLst/>
              <a:rect l="0" t="0" r="0" b="0"/>
              <a:pathLst>
                <a:path w="23171" h="75023">
                  <a:moveTo>
                    <a:pt x="23171" y="0"/>
                  </a:moveTo>
                  <a:lnTo>
                    <a:pt x="23171" y="7261"/>
                  </a:lnTo>
                  <a:lnTo>
                    <a:pt x="10427" y="16527"/>
                  </a:lnTo>
                  <a:cubicBezTo>
                    <a:pt x="9207" y="19842"/>
                    <a:pt x="8585" y="24045"/>
                    <a:pt x="8585" y="29125"/>
                  </a:cubicBezTo>
                  <a:cubicBezTo>
                    <a:pt x="8585" y="33227"/>
                    <a:pt x="9207" y="36720"/>
                    <a:pt x="10427" y="39603"/>
                  </a:cubicBezTo>
                  <a:lnTo>
                    <a:pt x="23171" y="47828"/>
                  </a:lnTo>
                  <a:lnTo>
                    <a:pt x="23171" y="55305"/>
                  </a:lnTo>
                  <a:lnTo>
                    <a:pt x="14262" y="52989"/>
                  </a:lnTo>
                  <a:cubicBezTo>
                    <a:pt x="12675" y="51998"/>
                    <a:pt x="10897" y="50296"/>
                    <a:pt x="8941" y="47883"/>
                  </a:cubicBezTo>
                  <a:lnTo>
                    <a:pt x="8941" y="75023"/>
                  </a:lnTo>
                  <a:lnTo>
                    <a:pt x="0" y="75023"/>
                  </a:lnTo>
                  <a:lnTo>
                    <a:pt x="0" y="957"/>
                  </a:lnTo>
                  <a:lnTo>
                    <a:pt x="8738" y="957"/>
                  </a:lnTo>
                  <a:lnTo>
                    <a:pt x="8738" y="7993"/>
                  </a:lnTo>
                  <a:cubicBezTo>
                    <a:pt x="10528" y="5580"/>
                    <a:pt x="12484" y="3713"/>
                    <a:pt x="14605" y="2392"/>
                  </a:cubicBezTo>
                  <a:lnTo>
                    <a:pt x="231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46" name="Shape 3700"/>
            <p:cNvSpPr/>
            <p:nvPr/>
          </p:nvSpPr>
          <p:spPr>
            <a:xfrm>
              <a:off x="154528" y="638204"/>
              <a:ext cx="23768" cy="56197"/>
            </a:xfrm>
            <a:custGeom>
              <a:avLst/>
              <a:gdLst/>
              <a:ahLst/>
              <a:cxnLst/>
              <a:rect l="0" t="0" r="0" b="0"/>
              <a:pathLst>
                <a:path w="23768" h="56197">
                  <a:moveTo>
                    <a:pt x="2076" y="0"/>
                  </a:moveTo>
                  <a:cubicBezTo>
                    <a:pt x="8109" y="0"/>
                    <a:pt x="13240" y="2299"/>
                    <a:pt x="17444" y="6921"/>
                  </a:cubicBezTo>
                  <a:cubicBezTo>
                    <a:pt x="21660" y="11531"/>
                    <a:pt x="23768" y="18123"/>
                    <a:pt x="23768" y="26683"/>
                  </a:cubicBezTo>
                  <a:cubicBezTo>
                    <a:pt x="23768" y="38265"/>
                    <a:pt x="20733" y="46533"/>
                    <a:pt x="14649" y="51486"/>
                  </a:cubicBezTo>
                  <a:cubicBezTo>
                    <a:pt x="10801" y="54635"/>
                    <a:pt x="6318" y="56197"/>
                    <a:pt x="1200" y="56197"/>
                  </a:cubicBezTo>
                  <a:lnTo>
                    <a:pt x="0" y="55885"/>
                  </a:lnTo>
                  <a:lnTo>
                    <a:pt x="0" y="48408"/>
                  </a:lnTo>
                  <a:lnTo>
                    <a:pt x="6" y="48412"/>
                  </a:lnTo>
                  <a:cubicBezTo>
                    <a:pt x="4185" y="48412"/>
                    <a:pt x="7664" y="46672"/>
                    <a:pt x="10433" y="43180"/>
                  </a:cubicBezTo>
                  <a:cubicBezTo>
                    <a:pt x="13202" y="39688"/>
                    <a:pt x="14586" y="34468"/>
                    <a:pt x="14586" y="27534"/>
                  </a:cubicBezTo>
                  <a:cubicBezTo>
                    <a:pt x="14586" y="23292"/>
                    <a:pt x="13976" y="19659"/>
                    <a:pt x="12745" y="16612"/>
                  </a:cubicBezTo>
                  <a:cubicBezTo>
                    <a:pt x="10420" y="10757"/>
                    <a:pt x="6178" y="7836"/>
                    <a:pt x="6" y="7836"/>
                  </a:cubicBezTo>
                  <a:lnTo>
                    <a:pt x="0" y="7840"/>
                  </a:lnTo>
                  <a:lnTo>
                    <a:pt x="0" y="580"/>
                  </a:lnTo>
                  <a:lnTo>
                    <a:pt x="2076"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47" name="Shape 3701"/>
            <p:cNvSpPr/>
            <p:nvPr/>
          </p:nvSpPr>
          <p:spPr>
            <a:xfrm>
              <a:off x="185589" y="638532"/>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48" name="Shape 3702"/>
            <p:cNvSpPr/>
            <p:nvPr/>
          </p:nvSpPr>
          <p:spPr>
            <a:xfrm>
              <a:off x="209992" y="675949"/>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49" name="Shape 3703"/>
            <p:cNvSpPr/>
            <p:nvPr/>
          </p:nvSpPr>
          <p:spPr>
            <a:xfrm>
              <a:off x="209992" y="638293"/>
              <a:ext cx="23819" cy="30620"/>
            </a:xfrm>
            <a:custGeom>
              <a:avLst/>
              <a:gdLst/>
              <a:ahLst/>
              <a:cxnLst/>
              <a:rect l="0" t="0" r="0" b="0"/>
              <a:pathLst>
                <a:path w="23819" h="30620">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50" name="Shape 3704"/>
            <p:cNvSpPr/>
            <p:nvPr/>
          </p:nvSpPr>
          <p:spPr>
            <a:xfrm>
              <a:off x="241494" y="637949"/>
              <a:ext cx="45491" cy="56210"/>
            </a:xfrm>
            <a:custGeom>
              <a:avLst/>
              <a:gdLst/>
              <a:ahLst/>
              <a:cxnLst/>
              <a:rect l="0" t="0" r="0" b="0"/>
              <a:pathLst>
                <a:path w="45491" h="56210">
                  <a:moveTo>
                    <a:pt x="24117" y="0"/>
                  </a:moveTo>
                  <a:cubicBezTo>
                    <a:pt x="30099" y="0"/>
                    <a:pt x="34976" y="1460"/>
                    <a:pt x="38722" y="4369"/>
                  </a:cubicBezTo>
                  <a:cubicBezTo>
                    <a:pt x="42469" y="7277"/>
                    <a:pt x="44729" y="12293"/>
                    <a:pt x="45491" y="19406"/>
                  </a:cubicBezTo>
                  <a:lnTo>
                    <a:pt x="36817" y="19406"/>
                  </a:lnTo>
                  <a:cubicBezTo>
                    <a:pt x="36284" y="16129"/>
                    <a:pt x="35077" y="13398"/>
                    <a:pt x="33185" y="11239"/>
                  </a:cubicBezTo>
                  <a:cubicBezTo>
                    <a:pt x="31305" y="9080"/>
                    <a:pt x="28283" y="7988"/>
                    <a:pt x="24117" y="7988"/>
                  </a:cubicBezTo>
                  <a:cubicBezTo>
                    <a:pt x="18428" y="7988"/>
                    <a:pt x="14364" y="10769"/>
                    <a:pt x="11913" y="16307"/>
                  </a:cubicBezTo>
                  <a:cubicBezTo>
                    <a:pt x="10325" y="19914"/>
                    <a:pt x="9525" y="24359"/>
                    <a:pt x="9525" y="29642"/>
                  </a:cubicBezTo>
                  <a:cubicBezTo>
                    <a:pt x="9525" y="34963"/>
                    <a:pt x="10655" y="39433"/>
                    <a:pt x="12903" y="43066"/>
                  </a:cubicBezTo>
                  <a:cubicBezTo>
                    <a:pt x="15151" y="46698"/>
                    <a:pt x="18682" y="48527"/>
                    <a:pt x="23520" y="48527"/>
                  </a:cubicBezTo>
                  <a:cubicBezTo>
                    <a:pt x="27216" y="48527"/>
                    <a:pt x="30163" y="47396"/>
                    <a:pt x="32321" y="45136"/>
                  </a:cubicBezTo>
                  <a:cubicBezTo>
                    <a:pt x="34493" y="42875"/>
                    <a:pt x="35992" y="39789"/>
                    <a:pt x="36817" y="35865"/>
                  </a:cubicBezTo>
                  <a:lnTo>
                    <a:pt x="45491" y="35865"/>
                  </a:lnTo>
                  <a:cubicBezTo>
                    <a:pt x="44501" y="42913"/>
                    <a:pt x="42024" y="48069"/>
                    <a:pt x="38049" y="51321"/>
                  </a:cubicBezTo>
                  <a:cubicBezTo>
                    <a:pt x="34087" y="54584"/>
                    <a:pt x="29007" y="56210"/>
                    <a:pt x="22822" y="56210"/>
                  </a:cubicBezTo>
                  <a:cubicBezTo>
                    <a:pt x="15875" y="56210"/>
                    <a:pt x="10338" y="53670"/>
                    <a:pt x="6197" y="48590"/>
                  </a:cubicBezTo>
                  <a:cubicBezTo>
                    <a:pt x="2070" y="43523"/>
                    <a:pt x="0" y="37173"/>
                    <a:pt x="0" y="29565"/>
                  </a:cubicBezTo>
                  <a:cubicBezTo>
                    <a:pt x="0" y="20244"/>
                    <a:pt x="2261" y="12979"/>
                    <a:pt x="6794" y="7798"/>
                  </a:cubicBezTo>
                  <a:cubicBezTo>
                    <a:pt x="11328" y="2603"/>
                    <a:pt x="17094" y="0"/>
                    <a:pt x="2411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51" name="Shape 3705"/>
            <p:cNvSpPr/>
            <p:nvPr/>
          </p:nvSpPr>
          <p:spPr>
            <a:xfrm>
              <a:off x="290515" y="624656"/>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52" name="Shape 3706"/>
            <p:cNvSpPr/>
            <p:nvPr/>
          </p:nvSpPr>
          <p:spPr>
            <a:xfrm>
              <a:off x="320523" y="638112"/>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8"/>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53" name="Shape 3707"/>
            <p:cNvSpPr/>
            <p:nvPr/>
          </p:nvSpPr>
          <p:spPr>
            <a:xfrm>
              <a:off x="345034" y="637950"/>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70"/>
                  </a:lnTo>
                  <a:cubicBezTo>
                    <a:pt x="5880" y="48870"/>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2"/>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54" name="Shape 3708"/>
            <p:cNvSpPr/>
            <p:nvPr/>
          </p:nvSpPr>
          <p:spPr>
            <a:xfrm>
              <a:off x="380898" y="638296"/>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55" name="Shape 3709"/>
            <p:cNvSpPr/>
            <p:nvPr/>
          </p:nvSpPr>
          <p:spPr>
            <a:xfrm>
              <a:off x="441961" y="638784"/>
              <a:ext cx="23171" cy="75023"/>
            </a:xfrm>
            <a:custGeom>
              <a:avLst/>
              <a:gdLst/>
              <a:ahLst/>
              <a:cxnLst/>
              <a:rect l="0" t="0" r="0" b="0"/>
              <a:pathLst>
                <a:path w="23171" h="75023">
                  <a:moveTo>
                    <a:pt x="23171" y="0"/>
                  </a:moveTo>
                  <a:lnTo>
                    <a:pt x="23171" y="7261"/>
                  </a:lnTo>
                  <a:lnTo>
                    <a:pt x="10427" y="16527"/>
                  </a:lnTo>
                  <a:cubicBezTo>
                    <a:pt x="9207" y="19842"/>
                    <a:pt x="8585" y="24045"/>
                    <a:pt x="8585" y="29125"/>
                  </a:cubicBezTo>
                  <a:cubicBezTo>
                    <a:pt x="8585" y="33227"/>
                    <a:pt x="9207" y="36720"/>
                    <a:pt x="10427" y="39603"/>
                  </a:cubicBezTo>
                  <a:lnTo>
                    <a:pt x="23171" y="47828"/>
                  </a:lnTo>
                  <a:lnTo>
                    <a:pt x="23171" y="55305"/>
                  </a:lnTo>
                  <a:lnTo>
                    <a:pt x="14262" y="52989"/>
                  </a:lnTo>
                  <a:cubicBezTo>
                    <a:pt x="12675" y="51998"/>
                    <a:pt x="10897" y="50296"/>
                    <a:pt x="8941" y="47883"/>
                  </a:cubicBezTo>
                  <a:lnTo>
                    <a:pt x="8941" y="75023"/>
                  </a:lnTo>
                  <a:lnTo>
                    <a:pt x="0" y="75023"/>
                  </a:lnTo>
                  <a:lnTo>
                    <a:pt x="0" y="957"/>
                  </a:lnTo>
                  <a:lnTo>
                    <a:pt x="8738" y="957"/>
                  </a:lnTo>
                  <a:lnTo>
                    <a:pt x="8738" y="7993"/>
                  </a:lnTo>
                  <a:cubicBezTo>
                    <a:pt x="10528" y="5580"/>
                    <a:pt x="12484" y="3713"/>
                    <a:pt x="14605" y="2392"/>
                  </a:cubicBezTo>
                  <a:lnTo>
                    <a:pt x="231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56" name="Shape 3710"/>
            <p:cNvSpPr/>
            <p:nvPr/>
          </p:nvSpPr>
          <p:spPr>
            <a:xfrm>
              <a:off x="465132" y="638204"/>
              <a:ext cx="23768" cy="56197"/>
            </a:xfrm>
            <a:custGeom>
              <a:avLst/>
              <a:gdLst/>
              <a:ahLst/>
              <a:cxnLst/>
              <a:rect l="0" t="0" r="0" b="0"/>
              <a:pathLst>
                <a:path w="23768" h="56197">
                  <a:moveTo>
                    <a:pt x="2076" y="0"/>
                  </a:moveTo>
                  <a:cubicBezTo>
                    <a:pt x="8109" y="0"/>
                    <a:pt x="13240" y="2299"/>
                    <a:pt x="17444" y="6921"/>
                  </a:cubicBezTo>
                  <a:cubicBezTo>
                    <a:pt x="21660" y="11531"/>
                    <a:pt x="23768" y="18123"/>
                    <a:pt x="23768" y="26683"/>
                  </a:cubicBezTo>
                  <a:cubicBezTo>
                    <a:pt x="23768" y="38265"/>
                    <a:pt x="20733" y="46533"/>
                    <a:pt x="14649" y="51486"/>
                  </a:cubicBezTo>
                  <a:cubicBezTo>
                    <a:pt x="10801" y="54635"/>
                    <a:pt x="6318" y="56197"/>
                    <a:pt x="1200" y="56197"/>
                  </a:cubicBezTo>
                  <a:lnTo>
                    <a:pt x="0" y="55885"/>
                  </a:lnTo>
                  <a:lnTo>
                    <a:pt x="0" y="48408"/>
                  </a:lnTo>
                  <a:lnTo>
                    <a:pt x="6" y="48412"/>
                  </a:lnTo>
                  <a:cubicBezTo>
                    <a:pt x="4185" y="48412"/>
                    <a:pt x="7664" y="46672"/>
                    <a:pt x="10433" y="43180"/>
                  </a:cubicBezTo>
                  <a:cubicBezTo>
                    <a:pt x="13202" y="39688"/>
                    <a:pt x="14586" y="34468"/>
                    <a:pt x="14586" y="27534"/>
                  </a:cubicBezTo>
                  <a:cubicBezTo>
                    <a:pt x="14586" y="23292"/>
                    <a:pt x="13976" y="19659"/>
                    <a:pt x="12745" y="16612"/>
                  </a:cubicBezTo>
                  <a:cubicBezTo>
                    <a:pt x="10420" y="10757"/>
                    <a:pt x="6178" y="7836"/>
                    <a:pt x="6" y="7836"/>
                  </a:cubicBezTo>
                  <a:lnTo>
                    <a:pt x="0" y="7840"/>
                  </a:lnTo>
                  <a:lnTo>
                    <a:pt x="0" y="580"/>
                  </a:lnTo>
                  <a:lnTo>
                    <a:pt x="2076"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57" name="Shape 3711"/>
            <p:cNvSpPr/>
            <p:nvPr/>
          </p:nvSpPr>
          <p:spPr>
            <a:xfrm>
              <a:off x="496736" y="661545"/>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2"/>
                    <a:pt x="9322" y="13559"/>
                    <a:pt x="9322" y="16963"/>
                  </a:cubicBezTo>
                  <a:cubicBezTo>
                    <a:pt x="9322" y="19528"/>
                    <a:pt x="10274" y="21560"/>
                    <a:pt x="12154" y="23046"/>
                  </a:cubicBezTo>
                  <a:cubicBezTo>
                    <a:pt x="14033" y="24532"/>
                    <a:pt x="16269" y="25268"/>
                    <a:pt x="18847" y="25268"/>
                  </a:cubicBezTo>
                  <a:lnTo>
                    <a:pt x="22371" y="24430"/>
                  </a:lnTo>
                  <a:lnTo>
                    <a:pt x="22371" y="31554"/>
                  </a:lnTo>
                  <a:lnTo>
                    <a:pt x="16764" y="32863"/>
                  </a:lnTo>
                  <a:cubicBezTo>
                    <a:pt x="11836" y="32863"/>
                    <a:pt x="7811" y="31364"/>
                    <a:pt x="4686" y="28380"/>
                  </a:cubicBezTo>
                  <a:cubicBezTo>
                    <a:pt x="1562" y="25395"/>
                    <a:pt x="0" y="21649"/>
                    <a:pt x="0" y="17153"/>
                  </a:cubicBezTo>
                  <a:cubicBezTo>
                    <a:pt x="0" y="12238"/>
                    <a:pt x="1537" y="8416"/>
                    <a:pt x="4610" y="5710"/>
                  </a:cubicBezTo>
                  <a:cubicBezTo>
                    <a:pt x="7683"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58" name="Shape 3712"/>
            <p:cNvSpPr/>
            <p:nvPr/>
          </p:nvSpPr>
          <p:spPr>
            <a:xfrm>
              <a:off x="499518" y="638462"/>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59" name="Shape 3713"/>
            <p:cNvSpPr/>
            <p:nvPr/>
          </p:nvSpPr>
          <p:spPr>
            <a:xfrm>
              <a:off x="519107" y="638198"/>
              <a:ext cx="27883" cy="55563"/>
            </a:xfrm>
            <a:custGeom>
              <a:avLst/>
              <a:gdLst/>
              <a:ahLst/>
              <a:cxnLst/>
              <a:rect l="0" t="0" r="0" b="0"/>
              <a:pathLst>
                <a:path w="27883" h="55563">
                  <a:moveTo>
                    <a:pt x="971"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4"/>
                    <a:pt x="24962" y="48374"/>
                  </a:cubicBezTo>
                  <a:cubicBezTo>
                    <a:pt x="25355" y="48374"/>
                    <a:pt x="25800" y="48349"/>
                    <a:pt x="26295" y="48298"/>
                  </a:cubicBezTo>
                  <a:cubicBezTo>
                    <a:pt x="26791" y="48247"/>
                    <a:pt x="27324" y="48171"/>
                    <a:pt x="27883" y="48070"/>
                  </a:cubicBezTo>
                  <a:lnTo>
                    <a:pt x="27883" y="54673"/>
                  </a:lnTo>
                  <a:cubicBezTo>
                    <a:pt x="26499" y="55067"/>
                    <a:pt x="25432" y="55321"/>
                    <a:pt x="24708" y="55410"/>
                  </a:cubicBezTo>
                  <a:cubicBezTo>
                    <a:pt x="23984" y="55512"/>
                    <a:pt x="22993" y="55563"/>
                    <a:pt x="21736" y="55563"/>
                  </a:cubicBezTo>
                  <a:cubicBezTo>
                    <a:pt x="18650" y="55563"/>
                    <a:pt x="16427" y="54470"/>
                    <a:pt x="15030" y="52286"/>
                  </a:cubicBezTo>
                  <a:cubicBezTo>
                    <a:pt x="14306" y="51143"/>
                    <a:pt x="13799"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5"/>
                    <a:pt x="12706" y="19698"/>
                  </a:cubicBezTo>
                  <a:cubicBezTo>
                    <a:pt x="13100" y="18898"/>
                    <a:pt x="13303" y="17755"/>
                    <a:pt x="13303" y="16256"/>
                  </a:cubicBezTo>
                  <a:cubicBezTo>
                    <a:pt x="13303" y="13208"/>
                    <a:pt x="12224" y="10986"/>
                    <a:pt x="10052" y="9614"/>
                  </a:cubicBezTo>
                  <a:cubicBezTo>
                    <a:pt x="7893" y="8230"/>
                    <a:pt x="4794" y="7544"/>
                    <a:pt x="768" y="7544"/>
                  </a:cubicBezTo>
                  <a:lnTo>
                    <a:pt x="0" y="7837"/>
                  </a:lnTo>
                  <a:lnTo>
                    <a:pt x="0" y="264"/>
                  </a:lnTo>
                  <a:lnTo>
                    <a:pt x="9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60" name="Shape 3714"/>
            <p:cNvSpPr/>
            <p:nvPr/>
          </p:nvSpPr>
          <p:spPr>
            <a:xfrm>
              <a:off x="555722" y="638296"/>
              <a:ext cx="43307" cy="54331"/>
            </a:xfrm>
            <a:custGeom>
              <a:avLst/>
              <a:gdLst/>
              <a:ahLst/>
              <a:cxnLst/>
              <a:rect l="0" t="0" r="0" b="0"/>
              <a:pathLst>
                <a:path w="43307" h="54331">
                  <a:moveTo>
                    <a:pt x="25845" y="0"/>
                  </a:moveTo>
                  <a:cubicBezTo>
                    <a:pt x="33388" y="0"/>
                    <a:pt x="38481" y="2629"/>
                    <a:pt x="41123" y="7887"/>
                  </a:cubicBezTo>
                  <a:cubicBezTo>
                    <a:pt x="42583" y="10769"/>
                    <a:pt x="43307" y="14884"/>
                    <a:pt x="43307" y="20244"/>
                  </a:cubicBezTo>
                  <a:lnTo>
                    <a:pt x="43307" y="54331"/>
                  </a:lnTo>
                  <a:lnTo>
                    <a:pt x="34227" y="54331"/>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6"/>
                  </a:cubicBezTo>
                  <a:cubicBezTo>
                    <a:pt x="11011" y="14808"/>
                    <a:pt x="10046" y="16612"/>
                    <a:pt x="9601" y="18478"/>
                  </a:cubicBezTo>
                  <a:cubicBezTo>
                    <a:pt x="9157" y="20345"/>
                    <a:pt x="8928" y="23025"/>
                    <a:pt x="8928" y="26492"/>
                  </a:cubicBezTo>
                  <a:lnTo>
                    <a:pt x="8928" y="54331"/>
                  </a:lnTo>
                  <a:lnTo>
                    <a:pt x="0" y="54331"/>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61" name="Shape 3715"/>
            <p:cNvSpPr/>
            <p:nvPr/>
          </p:nvSpPr>
          <p:spPr>
            <a:xfrm>
              <a:off x="609204" y="638532"/>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62" name="Shape 3716"/>
            <p:cNvSpPr/>
            <p:nvPr/>
          </p:nvSpPr>
          <p:spPr>
            <a:xfrm>
              <a:off x="633607" y="675949"/>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63" name="Shape 3717"/>
            <p:cNvSpPr/>
            <p:nvPr/>
          </p:nvSpPr>
          <p:spPr>
            <a:xfrm>
              <a:off x="633607" y="638293"/>
              <a:ext cx="23819" cy="30620"/>
            </a:xfrm>
            <a:custGeom>
              <a:avLst/>
              <a:gdLst/>
              <a:ahLst/>
              <a:cxnLst/>
              <a:rect l="0" t="0" r="0" b="0"/>
              <a:pathLst>
                <a:path w="23819" h="30620">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64" name="Shape 3718"/>
            <p:cNvSpPr/>
            <p:nvPr/>
          </p:nvSpPr>
          <p:spPr>
            <a:xfrm>
              <a:off x="105120" y="2372345"/>
              <a:ext cx="46431" cy="72873"/>
            </a:xfrm>
            <a:custGeom>
              <a:avLst/>
              <a:gdLst/>
              <a:ahLst/>
              <a:cxnLst/>
              <a:rect l="0" t="0" r="0" b="0"/>
              <a:pathLst>
                <a:path w="46431" h="72873">
                  <a:moveTo>
                    <a:pt x="0" y="0"/>
                  </a:moveTo>
                  <a:lnTo>
                    <a:pt x="9868" y="0"/>
                  </a:lnTo>
                  <a:lnTo>
                    <a:pt x="9868" y="64198"/>
                  </a:lnTo>
                  <a:lnTo>
                    <a:pt x="46431" y="64198"/>
                  </a:lnTo>
                  <a:lnTo>
                    <a:pt x="46431"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65" name="Shape 150006"/>
            <p:cNvSpPr/>
            <p:nvPr/>
          </p:nvSpPr>
          <p:spPr>
            <a:xfrm>
              <a:off x="160439" y="2392339"/>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66" name="Shape 150007"/>
            <p:cNvSpPr/>
            <p:nvPr/>
          </p:nvSpPr>
          <p:spPr>
            <a:xfrm>
              <a:off x="160439" y="2372349"/>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67" name="Shape 3721"/>
            <p:cNvSpPr/>
            <p:nvPr/>
          </p:nvSpPr>
          <p:spPr>
            <a:xfrm>
              <a:off x="182269" y="2372102"/>
              <a:ext cx="22962" cy="74557"/>
            </a:xfrm>
            <a:custGeom>
              <a:avLst/>
              <a:gdLst/>
              <a:ahLst/>
              <a:cxnLst/>
              <a:rect l="0" t="0" r="0" b="0"/>
              <a:pathLst>
                <a:path w="22962" h="74557">
                  <a:moveTo>
                    <a:pt x="0" y="0"/>
                  </a:moveTo>
                  <a:lnTo>
                    <a:pt x="8674" y="0"/>
                  </a:lnTo>
                  <a:lnTo>
                    <a:pt x="8674" y="26441"/>
                  </a:lnTo>
                  <a:cubicBezTo>
                    <a:pt x="10630" y="23889"/>
                    <a:pt x="12967" y="21946"/>
                    <a:pt x="15697" y="20612"/>
                  </a:cubicBezTo>
                  <a:lnTo>
                    <a:pt x="22962" y="18958"/>
                  </a:lnTo>
                  <a:lnTo>
                    <a:pt x="22962" y="26812"/>
                  </a:lnTo>
                  <a:lnTo>
                    <a:pt x="12776" y="31102"/>
                  </a:lnTo>
                  <a:cubicBezTo>
                    <a:pt x="9715" y="34112"/>
                    <a:pt x="8179" y="39065"/>
                    <a:pt x="8179" y="45987"/>
                  </a:cubicBezTo>
                  <a:cubicBezTo>
                    <a:pt x="8179" y="50978"/>
                    <a:pt x="8814" y="55029"/>
                    <a:pt x="10071" y="58141"/>
                  </a:cubicBezTo>
                  <a:lnTo>
                    <a:pt x="22962" y="66714"/>
                  </a:lnTo>
                  <a:lnTo>
                    <a:pt x="22962" y="74557"/>
                  </a:lnTo>
                  <a:lnTo>
                    <a:pt x="13551" y="71882"/>
                  </a:lnTo>
                  <a:cubicBezTo>
                    <a:pt x="11900" y="70714"/>
                    <a:pt x="10122" y="68872"/>
                    <a:pt x="8230" y="66320"/>
                  </a:cubicBezTo>
                  <a:lnTo>
                    <a:pt x="8230"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68" name="Shape 3722"/>
            <p:cNvSpPr/>
            <p:nvPr/>
          </p:nvSpPr>
          <p:spPr>
            <a:xfrm>
              <a:off x="205231" y="2390695"/>
              <a:ext cx="23965" cy="56210"/>
            </a:xfrm>
            <a:custGeom>
              <a:avLst/>
              <a:gdLst/>
              <a:ahLst/>
              <a:cxnLst/>
              <a:rect l="0" t="0" r="0" b="0"/>
              <a:pathLst>
                <a:path w="23965" h="56210">
                  <a:moveTo>
                    <a:pt x="1600" y="0"/>
                  </a:moveTo>
                  <a:cubicBezTo>
                    <a:pt x="8242" y="0"/>
                    <a:pt x="13627" y="2286"/>
                    <a:pt x="17767" y="6833"/>
                  </a:cubicBezTo>
                  <a:cubicBezTo>
                    <a:pt x="21895" y="11366"/>
                    <a:pt x="23965" y="18085"/>
                    <a:pt x="23965" y="26949"/>
                  </a:cubicBezTo>
                  <a:cubicBezTo>
                    <a:pt x="23965" y="35344"/>
                    <a:pt x="21920" y="42316"/>
                    <a:pt x="17831" y="47879"/>
                  </a:cubicBezTo>
                  <a:cubicBezTo>
                    <a:pt x="13754" y="53429"/>
                    <a:pt x="8090" y="56210"/>
                    <a:pt x="864" y="56210"/>
                  </a:cubicBezTo>
                  <a:lnTo>
                    <a:pt x="0" y="55964"/>
                  </a:lnTo>
                  <a:lnTo>
                    <a:pt x="0" y="48121"/>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2"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69" name="Shape 3723"/>
            <p:cNvSpPr/>
            <p:nvPr/>
          </p:nvSpPr>
          <p:spPr>
            <a:xfrm>
              <a:off x="239759" y="2390896"/>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70" name="Shape 3724"/>
            <p:cNvSpPr/>
            <p:nvPr/>
          </p:nvSpPr>
          <p:spPr>
            <a:xfrm>
              <a:off x="270866" y="2414145"/>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71" name="Shape 3725"/>
            <p:cNvSpPr/>
            <p:nvPr/>
          </p:nvSpPr>
          <p:spPr>
            <a:xfrm>
              <a:off x="273647" y="2391062"/>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72" name="Shape 3726"/>
            <p:cNvSpPr/>
            <p:nvPr/>
          </p:nvSpPr>
          <p:spPr>
            <a:xfrm>
              <a:off x="293237" y="2390798"/>
              <a:ext cx="27883" cy="55563"/>
            </a:xfrm>
            <a:custGeom>
              <a:avLst/>
              <a:gdLst/>
              <a:ahLst/>
              <a:cxnLst/>
              <a:rect l="0" t="0" r="0" b="0"/>
              <a:pathLst>
                <a:path w="27883" h="55563">
                  <a:moveTo>
                    <a:pt x="971"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3" y="55563"/>
                    <a:pt x="21736" y="55563"/>
                  </a:cubicBezTo>
                  <a:cubicBezTo>
                    <a:pt x="18650" y="55563"/>
                    <a:pt x="16427" y="54470"/>
                    <a:pt x="15030" y="52286"/>
                  </a:cubicBezTo>
                  <a:cubicBezTo>
                    <a:pt x="14306" y="51143"/>
                    <a:pt x="13799" y="49505"/>
                    <a:pt x="13494" y="47384"/>
                  </a:cubicBezTo>
                  <a:cubicBezTo>
                    <a:pt x="11678" y="49759"/>
                    <a:pt x="9061" y="51829"/>
                    <a:pt x="5658" y="53582"/>
                  </a:cubicBezTo>
                  <a:lnTo>
                    <a:pt x="0" y="54902"/>
                  </a:lnTo>
                  <a:lnTo>
                    <a:pt x="0" y="47777"/>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73" name="Shape 3727"/>
            <p:cNvSpPr/>
            <p:nvPr/>
          </p:nvSpPr>
          <p:spPr>
            <a:xfrm>
              <a:off x="330098" y="2390896"/>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74" name="Shape 3728"/>
            <p:cNvSpPr/>
            <p:nvPr/>
          </p:nvSpPr>
          <p:spPr>
            <a:xfrm>
              <a:off x="358201" y="2392090"/>
              <a:ext cx="48565" cy="74905"/>
            </a:xfrm>
            <a:custGeom>
              <a:avLst/>
              <a:gdLst/>
              <a:ahLst/>
              <a:cxnLst/>
              <a:rect l="0" t="0" r="0" b="0"/>
              <a:pathLst>
                <a:path w="48565" h="74905">
                  <a:moveTo>
                    <a:pt x="0" y="0"/>
                  </a:moveTo>
                  <a:lnTo>
                    <a:pt x="10122" y="0"/>
                  </a:lnTo>
                  <a:lnTo>
                    <a:pt x="24359" y="43281"/>
                  </a:lnTo>
                  <a:lnTo>
                    <a:pt x="38697" y="0"/>
                  </a:lnTo>
                  <a:lnTo>
                    <a:pt x="48565" y="0"/>
                  </a:lnTo>
                  <a:cubicBezTo>
                    <a:pt x="47307" y="3416"/>
                    <a:pt x="44513" y="11189"/>
                    <a:pt x="40183" y="23330"/>
                  </a:cubicBezTo>
                  <a:cubicBezTo>
                    <a:pt x="36944" y="32461"/>
                    <a:pt x="34226" y="39903"/>
                    <a:pt x="32055" y="45657"/>
                  </a:cubicBezTo>
                  <a:cubicBezTo>
                    <a:pt x="26899" y="59207"/>
                    <a:pt x="23266" y="67475"/>
                    <a:pt x="21145" y="70447"/>
                  </a:cubicBezTo>
                  <a:cubicBezTo>
                    <a:pt x="19037" y="73419"/>
                    <a:pt x="15392" y="74905"/>
                    <a:pt x="10236" y="74905"/>
                  </a:cubicBezTo>
                  <a:cubicBezTo>
                    <a:pt x="8992" y="74905"/>
                    <a:pt x="8014" y="74866"/>
                    <a:pt x="7341" y="74765"/>
                  </a:cubicBezTo>
                  <a:cubicBezTo>
                    <a:pt x="6667" y="74663"/>
                    <a:pt x="5829" y="74485"/>
                    <a:pt x="4839" y="74219"/>
                  </a:cubicBezTo>
                  <a:lnTo>
                    <a:pt x="4839" y="66078"/>
                  </a:lnTo>
                  <a:cubicBezTo>
                    <a:pt x="6388" y="66510"/>
                    <a:pt x="7506" y="66777"/>
                    <a:pt x="8204" y="66878"/>
                  </a:cubicBezTo>
                  <a:cubicBezTo>
                    <a:pt x="8903" y="66967"/>
                    <a:pt x="9512" y="67018"/>
                    <a:pt x="10046" y="67018"/>
                  </a:cubicBezTo>
                  <a:cubicBezTo>
                    <a:pt x="11697" y="67018"/>
                    <a:pt x="12903" y="66751"/>
                    <a:pt x="13678" y="66205"/>
                  </a:cubicBezTo>
                  <a:cubicBezTo>
                    <a:pt x="14453" y="65659"/>
                    <a:pt x="15113" y="64999"/>
                    <a:pt x="15634" y="64198"/>
                  </a:cubicBezTo>
                  <a:cubicBezTo>
                    <a:pt x="15799" y="63932"/>
                    <a:pt x="16396" y="62586"/>
                    <a:pt x="17412" y="60134"/>
                  </a:cubicBezTo>
                  <a:cubicBezTo>
                    <a:pt x="18440" y="57696"/>
                    <a:pt x="19177" y="55880"/>
                    <a:pt x="19647" y="5469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75" name="Shape 3729"/>
            <p:cNvSpPr/>
            <p:nvPr/>
          </p:nvSpPr>
          <p:spPr>
            <a:xfrm>
              <a:off x="441961" y="2391384"/>
              <a:ext cx="23171" cy="75023"/>
            </a:xfrm>
            <a:custGeom>
              <a:avLst/>
              <a:gdLst/>
              <a:ahLst/>
              <a:cxnLst/>
              <a:rect l="0" t="0" r="0" b="0"/>
              <a:pathLst>
                <a:path w="23171" h="75023">
                  <a:moveTo>
                    <a:pt x="23171" y="0"/>
                  </a:moveTo>
                  <a:lnTo>
                    <a:pt x="23171" y="7261"/>
                  </a:lnTo>
                  <a:lnTo>
                    <a:pt x="10427" y="16527"/>
                  </a:lnTo>
                  <a:cubicBezTo>
                    <a:pt x="9207" y="19842"/>
                    <a:pt x="8585" y="24045"/>
                    <a:pt x="8585" y="29125"/>
                  </a:cubicBezTo>
                  <a:cubicBezTo>
                    <a:pt x="8585" y="33227"/>
                    <a:pt x="9207" y="36720"/>
                    <a:pt x="10427" y="39603"/>
                  </a:cubicBezTo>
                  <a:lnTo>
                    <a:pt x="23171" y="47828"/>
                  </a:lnTo>
                  <a:lnTo>
                    <a:pt x="23171" y="55306"/>
                  </a:lnTo>
                  <a:lnTo>
                    <a:pt x="14262" y="52989"/>
                  </a:lnTo>
                  <a:cubicBezTo>
                    <a:pt x="12675" y="51998"/>
                    <a:pt x="10897" y="50296"/>
                    <a:pt x="8941" y="47883"/>
                  </a:cubicBezTo>
                  <a:lnTo>
                    <a:pt x="8941" y="75023"/>
                  </a:lnTo>
                  <a:lnTo>
                    <a:pt x="0" y="75023"/>
                  </a:lnTo>
                  <a:lnTo>
                    <a:pt x="0" y="957"/>
                  </a:lnTo>
                  <a:lnTo>
                    <a:pt x="8738" y="957"/>
                  </a:lnTo>
                  <a:lnTo>
                    <a:pt x="8738" y="7993"/>
                  </a:lnTo>
                  <a:cubicBezTo>
                    <a:pt x="10528" y="5580"/>
                    <a:pt x="12484" y="3713"/>
                    <a:pt x="14605" y="2392"/>
                  </a:cubicBezTo>
                  <a:lnTo>
                    <a:pt x="231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76" name="Shape 3730"/>
            <p:cNvSpPr/>
            <p:nvPr/>
          </p:nvSpPr>
          <p:spPr>
            <a:xfrm>
              <a:off x="465132" y="2390805"/>
              <a:ext cx="23768" cy="56197"/>
            </a:xfrm>
            <a:custGeom>
              <a:avLst/>
              <a:gdLst/>
              <a:ahLst/>
              <a:cxnLst/>
              <a:rect l="0" t="0" r="0" b="0"/>
              <a:pathLst>
                <a:path w="23768" h="56197">
                  <a:moveTo>
                    <a:pt x="2076" y="0"/>
                  </a:moveTo>
                  <a:cubicBezTo>
                    <a:pt x="8109" y="0"/>
                    <a:pt x="13240" y="2299"/>
                    <a:pt x="17444" y="6921"/>
                  </a:cubicBezTo>
                  <a:cubicBezTo>
                    <a:pt x="21660" y="11531"/>
                    <a:pt x="23768" y="18123"/>
                    <a:pt x="23768" y="26682"/>
                  </a:cubicBezTo>
                  <a:cubicBezTo>
                    <a:pt x="23768" y="38265"/>
                    <a:pt x="20733" y="46533"/>
                    <a:pt x="14649" y="51486"/>
                  </a:cubicBezTo>
                  <a:cubicBezTo>
                    <a:pt x="10801" y="54635"/>
                    <a:pt x="6318" y="56197"/>
                    <a:pt x="1200" y="56197"/>
                  </a:cubicBezTo>
                  <a:lnTo>
                    <a:pt x="0" y="55885"/>
                  </a:lnTo>
                  <a:lnTo>
                    <a:pt x="0" y="48408"/>
                  </a:lnTo>
                  <a:lnTo>
                    <a:pt x="6" y="48412"/>
                  </a:lnTo>
                  <a:cubicBezTo>
                    <a:pt x="4185" y="48412"/>
                    <a:pt x="7664" y="46672"/>
                    <a:pt x="10433" y="43180"/>
                  </a:cubicBezTo>
                  <a:cubicBezTo>
                    <a:pt x="13202" y="39688"/>
                    <a:pt x="14586" y="34468"/>
                    <a:pt x="14586" y="27534"/>
                  </a:cubicBezTo>
                  <a:cubicBezTo>
                    <a:pt x="14586" y="23292"/>
                    <a:pt x="13976" y="19660"/>
                    <a:pt x="12745" y="16611"/>
                  </a:cubicBezTo>
                  <a:cubicBezTo>
                    <a:pt x="10420" y="10757"/>
                    <a:pt x="6178" y="7836"/>
                    <a:pt x="6" y="7836"/>
                  </a:cubicBezTo>
                  <a:lnTo>
                    <a:pt x="0" y="7841"/>
                  </a:lnTo>
                  <a:lnTo>
                    <a:pt x="0" y="580"/>
                  </a:lnTo>
                  <a:lnTo>
                    <a:pt x="2076"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77" name="Shape 3731"/>
            <p:cNvSpPr/>
            <p:nvPr/>
          </p:nvSpPr>
          <p:spPr>
            <a:xfrm>
              <a:off x="496736" y="2414145"/>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78" name="Shape 3732"/>
            <p:cNvSpPr/>
            <p:nvPr/>
          </p:nvSpPr>
          <p:spPr>
            <a:xfrm>
              <a:off x="499518" y="2391062"/>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79" name="Shape 3733"/>
            <p:cNvSpPr/>
            <p:nvPr/>
          </p:nvSpPr>
          <p:spPr>
            <a:xfrm>
              <a:off x="519107" y="2390798"/>
              <a:ext cx="27883" cy="55563"/>
            </a:xfrm>
            <a:custGeom>
              <a:avLst/>
              <a:gdLst/>
              <a:ahLst/>
              <a:cxnLst/>
              <a:rect l="0" t="0" r="0" b="0"/>
              <a:pathLst>
                <a:path w="27883" h="55563">
                  <a:moveTo>
                    <a:pt x="971"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3" y="55563"/>
                    <a:pt x="21736" y="55563"/>
                  </a:cubicBezTo>
                  <a:cubicBezTo>
                    <a:pt x="18650" y="55563"/>
                    <a:pt x="16427" y="54470"/>
                    <a:pt x="15030" y="52286"/>
                  </a:cubicBezTo>
                  <a:cubicBezTo>
                    <a:pt x="14306" y="51143"/>
                    <a:pt x="13799" y="49505"/>
                    <a:pt x="13494" y="47384"/>
                  </a:cubicBezTo>
                  <a:cubicBezTo>
                    <a:pt x="11678" y="49759"/>
                    <a:pt x="9061" y="51829"/>
                    <a:pt x="5658" y="53582"/>
                  </a:cubicBezTo>
                  <a:lnTo>
                    <a:pt x="0" y="54902"/>
                  </a:lnTo>
                  <a:lnTo>
                    <a:pt x="0" y="47777"/>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80" name="Shape 3734"/>
            <p:cNvSpPr/>
            <p:nvPr/>
          </p:nvSpPr>
          <p:spPr>
            <a:xfrm>
              <a:off x="555722" y="2390896"/>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81" name="Shape 3735"/>
            <p:cNvSpPr/>
            <p:nvPr/>
          </p:nvSpPr>
          <p:spPr>
            <a:xfrm>
              <a:off x="609204" y="2391132"/>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82" name="Shape 3736"/>
            <p:cNvSpPr/>
            <p:nvPr/>
          </p:nvSpPr>
          <p:spPr>
            <a:xfrm>
              <a:off x="633607" y="2428549"/>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83" name="Shape 3737"/>
            <p:cNvSpPr/>
            <p:nvPr/>
          </p:nvSpPr>
          <p:spPr>
            <a:xfrm>
              <a:off x="633607" y="2390894"/>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684" name="Shape 3740"/>
            <p:cNvSpPr/>
            <p:nvPr/>
          </p:nvSpPr>
          <p:spPr>
            <a:xfrm>
              <a:off x="1093978" y="6821"/>
              <a:ext cx="165100" cy="1320800"/>
            </a:xfrm>
            <a:custGeom>
              <a:avLst/>
              <a:gdLst/>
              <a:ahLst/>
              <a:cxnLst/>
              <a:rect l="0" t="0" r="0" b="0"/>
              <a:pathLst>
                <a:path w="165100" h="1320800">
                  <a:moveTo>
                    <a:pt x="165100" y="1320800"/>
                  </a:moveTo>
                  <a:lnTo>
                    <a:pt x="0" y="1320800"/>
                  </a:lnTo>
                  <a:lnTo>
                    <a:pt x="0" y="0"/>
                  </a:lnTo>
                  <a:lnTo>
                    <a:pt x="1651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685" name="Shape 3741"/>
            <p:cNvSpPr/>
            <p:nvPr/>
          </p:nvSpPr>
          <p:spPr>
            <a:xfrm>
              <a:off x="687584" y="667221"/>
              <a:ext cx="406400" cy="0"/>
            </a:xfrm>
            <a:custGeom>
              <a:avLst/>
              <a:gdLst/>
              <a:ahLst/>
              <a:cxnLst/>
              <a:rect l="0" t="0" r="0" b="0"/>
              <a:pathLst>
                <a:path w="406400">
                  <a:moveTo>
                    <a:pt x="0" y="0"/>
                  </a:moveTo>
                  <a:lnTo>
                    <a:pt x="4064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686" name="Shape 3744"/>
            <p:cNvSpPr/>
            <p:nvPr/>
          </p:nvSpPr>
          <p:spPr>
            <a:xfrm>
              <a:off x="1093978" y="1353021"/>
              <a:ext cx="165100" cy="2133600"/>
            </a:xfrm>
            <a:custGeom>
              <a:avLst/>
              <a:gdLst/>
              <a:ahLst/>
              <a:cxnLst/>
              <a:rect l="0" t="0" r="0" b="0"/>
              <a:pathLst>
                <a:path w="165100" h="2133600">
                  <a:moveTo>
                    <a:pt x="165100" y="2133600"/>
                  </a:moveTo>
                  <a:lnTo>
                    <a:pt x="0" y="2133600"/>
                  </a:lnTo>
                  <a:lnTo>
                    <a:pt x="0" y="0"/>
                  </a:lnTo>
                  <a:lnTo>
                    <a:pt x="1651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687" name="Shape 3745"/>
            <p:cNvSpPr/>
            <p:nvPr/>
          </p:nvSpPr>
          <p:spPr>
            <a:xfrm>
              <a:off x="687584" y="2419821"/>
              <a:ext cx="406400" cy="0"/>
            </a:xfrm>
            <a:custGeom>
              <a:avLst/>
              <a:gdLst/>
              <a:ahLst/>
              <a:cxnLst/>
              <a:rect l="0" t="0" r="0" b="0"/>
              <a:pathLst>
                <a:path w="406400">
                  <a:moveTo>
                    <a:pt x="0" y="0"/>
                  </a:moveTo>
                  <a:lnTo>
                    <a:pt x="4064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grpSp>
      <p:sp>
        <p:nvSpPr>
          <p:cNvPr id="1453" name="Rectangle 1226"/>
          <p:cNvSpPr>
            <a:spLocks noChangeArrowheads="1"/>
          </p:cNvSpPr>
          <p:nvPr/>
        </p:nvSpPr>
        <p:spPr bwMode="auto">
          <a:xfrm>
            <a:off x="3079750" y="843962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the </a:t>
            </a:r>
            <a:r>
              <a:rPr kumimoji="0" lang="en-US" altLang="en-US" sz="1800" b="1" i="0" u="none" strike="noStrike" cap="none" normalizeH="0" baseline="0">
                <a:ln>
                  <a:noFill/>
                </a:ln>
                <a:solidFill>
                  <a:schemeClr val="tx1"/>
                </a:solidFill>
                <a:effectLst/>
                <a:latin typeface="Arial" charset="0"/>
              </a:rPr>
              <a:t>inspector selector bar to choose the inspector best suited to your current task. Two inspectors are always visible in the selector bar (additional inspectors are available in some editors):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561" name="Picture 3780"/>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3079750" y="84853463"/>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54" name="Rectangle 1227"/>
          <p:cNvSpPr>
            <a:spLocks noChangeArrowheads="1"/>
          </p:cNvSpPr>
          <p:nvPr/>
        </p:nvSpPr>
        <p:spPr bwMode="auto">
          <a:xfrm>
            <a:off x="3079750" y="84993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File inspector. Manage metadata for a file, such as its name, type, path, location within your project, and so forth.</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560" name="Picture 3804"/>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3079750" y="85450363"/>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55" name="Rectangle 1228"/>
          <p:cNvSpPr>
            <a:spLocks noChangeArrowheads="1"/>
          </p:cNvSpPr>
          <p:nvPr/>
        </p:nvSpPr>
        <p:spPr bwMode="auto">
          <a:xfrm>
            <a:off x="3079750" y="855900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Quick Help. View details about a symbol, interface element, or a build setting in the file. For a method, for example, Quick Help displays a concise description, where and how the method is declared, its scope, the parameters it takes, and its platform and architecture availability.</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the </a:t>
            </a:r>
            <a:r>
              <a:rPr kumimoji="0" lang="en-US" altLang="en-US" sz="1800" b="1" i="0" u="none" strike="noStrike" cap="none" normalizeH="0" baseline="0">
                <a:ln>
                  <a:noFill/>
                </a:ln>
                <a:solidFill>
                  <a:schemeClr val="tx1"/>
                </a:solidFill>
                <a:effectLst/>
                <a:latin typeface="Arial" charset="0"/>
              </a:rPr>
              <a:t>library selector bar to access ready-to-use libraries of resources for your project:</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559" name="Picture 3868"/>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3079750" y="86047263"/>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56" name="Rectangle 1229"/>
          <p:cNvSpPr>
            <a:spLocks noChangeArrowheads="1"/>
          </p:cNvSpPr>
          <p:nvPr/>
        </p:nvSpPr>
        <p:spPr bwMode="auto">
          <a:xfrm>
            <a:off x="3079750" y="86186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File templates. Model files for common types of files and code constructs.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558" name="Picture 3884"/>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3079750" y="86644163"/>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57" name="Rectangle 1230"/>
          <p:cNvSpPr>
            <a:spLocks noChangeArrowheads="1"/>
          </p:cNvSpPr>
          <p:nvPr/>
        </p:nvSpPr>
        <p:spPr bwMode="auto">
          <a:xfrm>
            <a:off x="3079750" y="86783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Code snippets. Short pieces of source code for use in your software.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557" name="Picture 3900"/>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3079750" y="87241063"/>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458" name="Rectangle 1231"/>
          <p:cNvSpPr>
            <a:spLocks noChangeArrowheads="1"/>
          </p:cNvSpPr>
          <p:nvPr/>
        </p:nvSpPr>
        <p:spPr bwMode="auto">
          <a:xfrm>
            <a:off x="3079750" y="873807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Objects. Items for your app’s user interface.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556" name="Picture 3911"/>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3079750" y="87837963"/>
            <a:ext cx="139700" cy="127000"/>
          </a:xfrm>
          <a:prstGeom prst="rect">
            <a:avLst/>
          </a:prstGeom>
          <a:noFill/>
          <a:extLst>
            <a:ext uri="{909E8E84-426E-40DD-AFC4-6F175D3DCCD1}">
              <a14:hiddenFill xmlns:a14="http://schemas.microsoft.com/office/drawing/2010/main">
                <a:solidFill>
                  <a:srgbClr val="FFFFFF"/>
                </a:solidFill>
              </a14:hiddenFill>
            </a:ext>
          </a:extLst>
        </p:spPr>
      </p:pic>
      <p:sp>
        <p:nvSpPr>
          <p:cNvPr id="1459" name="Rectangle 1232"/>
          <p:cNvSpPr>
            <a:spLocks noChangeArrowheads="1"/>
          </p:cNvSpPr>
          <p:nvPr/>
        </p:nvSpPr>
        <p:spPr bwMode="auto">
          <a:xfrm>
            <a:off x="3079750" y="87964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Media. Files containing graphics, icons, sound files, and the like.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Manage Common Tasks with the Workspace Toolbar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type into the text field in the </a:t>
            </a:r>
            <a:r>
              <a:rPr kumimoji="0" lang="en-US" altLang="en-US" sz="1800" b="1" i="0" u="none" strike="noStrike" cap="none" normalizeH="0" baseline="0">
                <a:ln>
                  <a:noFill/>
                </a:ln>
                <a:solidFill>
                  <a:schemeClr val="tx1"/>
                </a:solidFill>
                <a:effectLst/>
                <a:latin typeface="Arial" charset="0"/>
              </a:rPr>
              <a:t>filter bar to restrict the items displayed in the selected library. To use a library, drag it directly to the appropriate area. For example, to use a code snippet, drag it from the library to the source editor; to create a source file from a file template, drag its template to the project navigator.</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Manage Common Tasks with the Workspace Toolbar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toolbar at the top of the workspace window provides quick access to frequently used commands. The </a:t>
            </a:r>
            <a:r>
              <a:rPr kumimoji="0" lang="en-US" altLang="en-US" sz="1800" b="1" i="0" u="none" strike="noStrike" cap="none" normalizeH="0" baseline="0">
                <a:ln>
                  <a:noFill/>
                </a:ln>
                <a:solidFill>
                  <a:schemeClr val="tx1"/>
                </a:solidFill>
                <a:effectLst/>
                <a:latin typeface="Arial" charset="0"/>
              </a:rPr>
              <a:t>Run button builds and runs your products. The Stop button terminates your running code. The Scheme menu lets you configure the products you want to build and run. The activity viewer shows the progress of tasks currently executing by displaying status messages, build progress, and other information about your project.</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You’ve seen how the </a:t>
            </a:r>
            <a:r>
              <a:rPr kumimoji="0" lang="en-US" altLang="en-US" sz="1800" b="1" i="0" u="none" strike="noStrike" cap="none" normalizeH="0" baseline="0">
                <a:ln>
                  <a:noFill/>
                </a:ln>
                <a:solidFill>
                  <a:schemeClr val="tx1"/>
                </a:solidFill>
                <a:effectLst/>
                <a:latin typeface="Arial" charset="0"/>
              </a:rPr>
              <a:t>editor selector lets you configure the editor area, and you’ve seen how the view selector hides or shows the optional navigator, debug, and utility areas.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701" name="Group 700"/>
          <p:cNvGrpSpPr/>
          <p:nvPr/>
        </p:nvGrpSpPr>
        <p:grpSpPr>
          <a:xfrm>
            <a:off x="3079750" y="3081338"/>
            <a:ext cx="5715000" cy="1555750"/>
            <a:chOff x="0" y="0"/>
            <a:chExt cx="5714999" cy="1555391"/>
          </a:xfrm>
        </p:grpSpPr>
        <p:pic>
          <p:nvPicPr>
            <p:cNvPr id="702" name="Picture 701"/>
            <p:cNvPicPr/>
            <p:nvPr/>
          </p:nvPicPr>
          <p:blipFill>
            <a:blip r:embed="rId80"/>
            <a:stretch>
              <a:fillRect/>
            </a:stretch>
          </p:blipFill>
          <p:spPr>
            <a:xfrm>
              <a:off x="0" y="593823"/>
              <a:ext cx="5714999" cy="330200"/>
            </a:xfrm>
            <a:prstGeom prst="rect">
              <a:avLst/>
            </a:prstGeom>
          </p:spPr>
        </p:pic>
        <p:sp>
          <p:nvSpPr>
            <p:cNvPr id="703" name="Shape 4113"/>
            <p:cNvSpPr/>
            <p:nvPr/>
          </p:nvSpPr>
          <p:spPr>
            <a:xfrm>
              <a:off x="1524000" y="708127"/>
              <a:ext cx="2667000" cy="190500"/>
            </a:xfrm>
            <a:custGeom>
              <a:avLst/>
              <a:gdLst/>
              <a:ahLst/>
              <a:cxnLst/>
              <a:rect l="0" t="0" r="0" b="0"/>
              <a:pathLst>
                <a:path w="2667000" h="190500">
                  <a:moveTo>
                    <a:pt x="0" y="190500"/>
                  </a:moveTo>
                  <a:lnTo>
                    <a:pt x="2667000" y="190500"/>
                  </a:lnTo>
                  <a:lnTo>
                    <a:pt x="26670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04" name="Shape 4114"/>
            <p:cNvSpPr/>
            <p:nvPr/>
          </p:nvSpPr>
          <p:spPr>
            <a:xfrm>
              <a:off x="2870200" y="898623"/>
              <a:ext cx="0" cy="596900"/>
            </a:xfrm>
            <a:custGeom>
              <a:avLst/>
              <a:gdLst/>
              <a:ahLst/>
              <a:cxnLst/>
              <a:rect l="0" t="0" r="0" b="0"/>
              <a:pathLst>
                <a:path h="596900">
                  <a:moveTo>
                    <a:pt x="0" y="0"/>
                  </a:moveTo>
                  <a:lnTo>
                    <a:pt x="0" y="59690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705" name="Shape 4115"/>
            <p:cNvSpPr/>
            <p:nvPr/>
          </p:nvSpPr>
          <p:spPr>
            <a:xfrm>
              <a:off x="2870200" y="898623"/>
              <a:ext cx="0" cy="596900"/>
            </a:xfrm>
            <a:custGeom>
              <a:avLst/>
              <a:gdLst/>
              <a:ahLst/>
              <a:cxnLst/>
              <a:rect l="0" t="0" r="0" b="0"/>
              <a:pathLst>
                <a:path h="596900">
                  <a:moveTo>
                    <a:pt x="0" y="0"/>
                  </a:moveTo>
                  <a:lnTo>
                    <a:pt x="0" y="5969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706" name="Shape 4116"/>
            <p:cNvSpPr/>
            <p:nvPr/>
          </p:nvSpPr>
          <p:spPr>
            <a:xfrm>
              <a:off x="2897160" y="1460738"/>
              <a:ext cx="32379" cy="72885"/>
            </a:xfrm>
            <a:custGeom>
              <a:avLst/>
              <a:gdLst/>
              <a:ahLst/>
              <a:cxnLst/>
              <a:rect l="0" t="0" r="0" b="0"/>
              <a:pathLst>
                <a:path w="32379" h="72885">
                  <a:moveTo>
                    <a:pt x="27445" y="0"/>
                  </a:moveTo>
                  <a:lnTo>
                    <a:pt x="32379" y="0"/>
                  </a:lnTo>
                  <a:lnTo>
                    <a:pt x="32379" y="11435"/>
                  </a:lnTo>
                  <a:lnTo>
                    <a:pt x="20943" y="43015"/>
                  </a:lnTo>
                  <a:lnTo>
                    <a:pt x="32379" y="43015"/>
                  </a:lnTo>
                  <a:lnTo>
                    <a:pt x="32379" y="51054"/>
                  </a:lnTo>
                  <a:lnTo>
                    <a:pt x="18021" y="51054"/>
                  </a:lnTo>
                  <a:lnTo>
                    <a:pt x="10122" y="72885"/>
                  </a:lnTo>
                  <a:lnTo>
                    <a:pt x="0" y="72885"/>
                  </a:lnTo>
                  <a:lnTo>
                    <a:pt x="27445"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07" name="Shape 4117"/>
            <p:cNvSpPr/>
            <p:nvPr/>
          </p:nvSpPr>
          <p:spPr>
            <a:xfrm>
              <a:off x="2929538" y="1460738"/>
              <a:ext cx="32658" cy="72885"/>
            </a:xfrm>
            <a:custGeom>
              <a:avLst/>
              <a:gdLst/>
              <a:ahLst/>
              <a:cxnLst/>
              <a:rect l="0" t="0" r="0" b="0"/>
              <a:pathLst>
                <a:path w="32658" h="72885">
                  <a:moveTo>
                    <a:pt x="0" y="0"/>
                  </a:moveTo>
                  <a:lnTo>
                    <a:pt x="6217" y="0"/>
                  </a:lnTo>
                  <a:lnTo>
                    <a:pt x="32658" y="72885"/>
                  </a:lnTo>
                  <a:lnTo>
                    <a:pt x="21851" y="72885"/>
                  </a:lnTo>
                  <a:lnTo>
                    <a:pt x="14243" y="51054"/>
                  </a:lnTo>
                  <a:lnTo>
                    <a:pt x="0" y="51054"/>
                  </a:lnTo>
                  <a:lnTo>
                    <a:pt x="0" y="43015"/>
                  </a:lnTo>
                  <a:lnTo>
                    <a:pt x="11437" y="43015"/>
                  </a:lnTo>
                  <a:lnTo>
                    <a:pt x="222" y="10820"/>
                  </a:lnTo>
                  <a:lnTo>
                    <a:pt x="0" y="11435"/>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08" name="Shape 4118"/>
            <p:cNvSpPr/>
            <p:nvPr/>
          </p:nvSpPr>
          <p:spPr>
            <a:xfrm>
              <a:off x="2966291" y="1478944"/>
              <a:ext cx="45491" cy="56210"/>
            </a:xfrm>
            <a:custGeom>
              <a:avLst/>
              <a:gdLst/>
              <a:ahLst/>
              <a:cxnLst/>
              <a:rect l="0" t="0" r="0" b="0"/>
              <a:pathLst>
                <a:path w="45491" h="56210">
                  <a:moveTo>
                    <a:pt x="24118" y="0"/>
                  </a:moveTo>
                  <a:cubicBezTo>
                    <a:pt x="30099" y="0"/>
                    <a:pt x="34976" y="1460"/>
                    <a:pt x="38722" y="4369"/>
                  </a:cubicBezTo>
                  <a:cubicBezTo>
                    <a:pt x="42469" y="7277"/>
                    <a:pt x="44729" y="12293"/>
                    <a:pt x="45491" y="19405"/>
                  </a:cubicBezTo>
                  <a:lnTo>
                    <a:pt x="36818" y="19405"/>
                  </a:lnTo>
                  <a:cubicBezTo>
                    <a:pt x="36284" y="16129"/>
                    <a:pt x="35078" y="13398"/>
                    <a:pt x="33185" y="11239"/>
                  </a:cubicBezTo>
                  <a:cubicBezTo>
                    <a:pt x="31305" y="9080"/>
                    <a:pt x="28283" y="7988"/>
                    <a:pt x="24118" y="7988"/>
                  </a:cubicBezTo>
                  <a:cubicBezTo>
                    <a:pt x="18428" y="7988"/>
                    <a:pt x="14364" y="10769"/>
                    <a:pt x="11913" y="16307"/>
                  </a:cubicBezTo>
                  <a:cubicBezTo>
                    <a:pt x="10325" y="19914"/>
                    <a:pt x="9525" y="24359"/>
                    <a:pt x="9525" y="29642"/>
                  </a:cubicBezTo>
                  <a:cubicBezTo>
                    <a:pt x="9525" y="34963"/>
                    <a:pt x="10656" y="39433"/>
                    <a:pt x="12903" y="43066"/>
                  </a:cubicBezTo>
                  <a:cubicBezTo>
                    <a:pt x="15151" y="46698"/>
                    <a:pt x="18682" y="48526"/>
                    <a:pt x="23521" y="48526"/>
                  </a:cubicBezTo>
                  <a:cubicBezTo>
                    <a:pt x="27216" y="48526"/>
                    <a:pt x="30163" y="47396"/>
                    <a:pt x="32322" y="45136"/>
                  </a:cubicBezTo>
                  <a:cubicBezTo>
                    <a:pt x="34493" y="42875"/>
                    <a:pt x="35992" y="39789"/>
                    <a:pt x="36818" y="35865"/>
                  </a:cubicBezTo>
                  <a:lnTo>
                    <a:pt x="45491" y="35865"/>
                  </a:lnTo>
                  <a:cubicBezTo>
                    <a:pt x="44501" y="42913"/>
                    <a:pt x="42025" y="48070"/>
                    <a:pt x="38049" y="51321"/>
                  </a:cubicBezTo>
                  <a:cubicBezTo>
                    <a:pt x="34087" y="54585"/>
                    <a:pt x="29007" y="56210"/>
                    <a:pt x="22822" y="56210"/>
                  </a:cubicBezTo>
                  <a:cubicBezTo>
                    <a:pt x="15875" y="56210"/>
                    <a:pt x="10338" y="53670"/>
                    <a:pt x="6198" y="48590"/>
                  </a:cubicBezTo>
                  <a:cubicBezTo>
                    <a:pt x="2070" y="43523"/>
                    <a:pt x="0" y="37173"/>
                    <a:pt x="0" y="29566"/>
                  </a:cubicBezTo>
                  <a:cubicBezTo>
                    <a:pt x="0" y="20244"/>
                    <a:pt x="2261" y="12979"/>
                    <a:pt x="6795" y="7798"/>
                  </a:cubicBezTo>
                  <a:cubicBezTo>
                    <a:pt x="11328" y="2603"/>
                    <a:pt x="17094" y="0"/>
                    <a:pt x="24118"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09" name="Shape 4119"/>
            <p:cNvSpPr/>
            <p:nvPr/>
          </p:nvSpPr>
          <p:spPr>
            <a:xfrm>
              <a:off x="3015313" y="1465652"/>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10" name="Shape 150019"/>
            <p:cNvSpPr/>
            <p:nvPr/>
          </p:nvSpPr>
          <p:spPr>
            <a:xfrm>
              <a:off x="3048940" y="1480731"/>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11" name="Shape 150020"/>
            <p:cNvSpPr/>
            <p:nvPr/>
          </p:nvSpPr>
          <p:spPr>
            <a:xfrm>
              <a:off x="3048940" y="1460742"/>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12" name="Shape 4122"/>
            <p:cNvSpPr/>
            <p:nvPr/>
          </p:nvSpPr>
          <p:spPr>
            <a:xfrm>
              <a:off x="3065542" y="1480486"/>
              <a:ext cx="49111" cy="53137"/>
            </a:xfrm>
            <a:custGeom>
              <a:avLst/>
              <a:gdLst/>
              <a:ahLst/>
              <a:cxnLst/>
              <a:rect l="0" t="0" r="0" b="0"/>
              <a:pathLst>
                <a:path w="49111" h="53137">
                  <a:moveTo>
                    <a:pt x="0" y="0"/>
                  </a:moveTo>
                  <a:lnTo>
                    <a:pt x="10363" y="0"/>
                  </a:lnTo>
                  <a:lnTo>
                    <a:pt x="24549" y="43256"/>
                  </a:lnTo>
                  <a:lnTo>
                    <a:pt x="39332" y="0"/>
                  </a:lnTo>
                  <a:lnTo>
                    <a:pt x="49111" y="0"/>
                  </a:lnTo>
                  <a:lnTo>
                    <a:pt x="29109" y="53137"/>
                  </a:lnTo>
                  <a:lnTo>
                    <a:pt x="19596" y="5313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13" name="Shape 150021"/>
            <p:cNvSpPr/>
            <p:nvPr/>
          </p:nvSpPr>
          <p:spPr>
            <a:xfrm>
              <a:off x="3122320" y="1480731"/>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14" name="Shape 150022"/>
            <p:cNvSpPr/>
            <p:nvPr/>
          </p:nvSpPr>
          <p:spPr>
            <a:xfrm>
              <a:off x="3122320" y="1460742"/>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15" name="Shape 4125"/>
            <p:cNvSpPr/>
            <p:nvPr/>
          </p:nvSpPr>
          <p:spPr>
            <a:xfrm>
              <a:off x="3139484" y="1465652"/>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16" name="Shape 4126"/>
            <p:cNvSpPr/>
            <p:nvPr/>
          </p:nvSpPr>
          <p:spPr>
            <a:xfrm>
              <a:off x="3167632" y="1480486"/>
              <a:ext cx="48565" cy="74905"/>
            </a:xfrm>
            <a:custGeom>
              <a:avLst/>
              <a:gdLst/>
              <a:ahLst/>
              <a:cxnLst/>
              <a:rect l="0" t="0" r="0" b="0"/>
              <a:pathLst>
                <a:path w="48565" h="74905">
                  <a:moveTo>
                    <a:pt x="0" y="0"/>
                  </a:moveTo>
                  <a:lnTo>
                    <a:pt x="10122" y="0"/>
                  </a:lnTo>
                  <a:lnTo>
                    <a:pt x="24359" y="43281"/>
                  </a:lnTo>
                  <a:lnTo>
                    <a:pt x="38697" y="0"/>
                  </a:lnTo>
                  <a:lnTo>
                    <a:pt x="48565" y="0"/>
                  </a:lnTo>
                  <a:cubicBezTo>
                    <a:pt x="47308" y="3416"/>
                    <a:pt x="44514" y="11189"/>
                    <a:pt x="40183" y="23330"/>
                  </a:cubicBezTo>
                  <a:cubicBezTo>
                    <a:pt x="36944" y="32461"/>
                    <a:pt x="34227" y="39903"/>
                    <a:pt x="32055" y="45657"/>
                  </a:cubicBezTo>
                  <a:cubicBezTo>
                    <a:pt x="26899" y="59207"/>
                    <a:pt x="23266" y="67475"/>
                    <a:pt x="21146" y="70447"/>
                  </a:cubicBezTo>
                  <a:cubicBezTo>
                    <a:pt x="19037" y="73419"/>
                    <a:pt x="15392" y="74905"/>
                    <a:pt x="10236" y="74905"/>
                  </a:cubicBezTo>
                  <a:cubicBezTo>
                    <a:pt x="8992" y="74905"/>
                    <a:pt x="8014" y="74866"/>
                    <a:pt x="7341" y="74765"/>
                  </a:cubicBezTo>
                  <a:cubicBezTo>
                    <a:pt x="6667" y="74663"/>
                    <a:pt x="5829" y="74485"/>
                    <a:pt x="4839" y="74219"/>
                  </a:cubicBezTo>
                  <a:lnTo>
                    <a:pt x="4839" y="66078"/>
                  </a:lnTo>
                  <a:cubicBezTo>
                    <a:pt x="6388" y="66510"/>
                    <a:pt x="7506" y="66777"/>
                    <a:pt x="8204" y="66878"/>
                  </a:cubicBezTo>
                  <a:cubicBezTo>
                    <a:pt x="8903" y="66967"/>
                    <a:pt x="9512" y="67018"/>
                    <a:pt x="10046" y="67018"/>
                  </a:cubicBezTo>
                  <a:cubicBezTo>
                    <a:pt x="11697" y="67018"/>
                    <a:pt x="12903" y="66751"/>
                    <a:pt x="13678" y="66205"/>
                  </a:cubicBezTo>
                  <a:cubicBezTo>
                    <a:pt x="14453" y="65659"/>
                    <a:pt x="15113" y="64999"/>
                    <a:pt x="15634" y="64198"/>
                  </a:cubicBezTo>
                  <a:cubicBezTo>
                    <a:pt x="15799" y="63932"/>
                    <a:pt x="16396" y="62586"/>
                    <a:pt x="17412" y="60134"/>
                  </a:cubicBezTo>
                  <a:cubicBezTo>
                    <a:pt x="18440" y="57696"/>
                    <a:pt x="19177" y="55880"/>
                    <a:pt x="19647" y="5469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17" name="Shape 4127"/>
            <p:cNvSpPr/>
            <p:nvPr/>
          </p:nvSpPr>
          <p:spPr>
            <a:xfrm>
              <a:off x="3246169" y="1480486"/>
              <a:ext cx="49111" cy="53137"/>
            </a:xfrm>
            <a:custGeom>
              <a:avLst/>
              <a:gdLst/>
              <a:ahLst/>
              <a:cxnLst/>
              <a:rect l="0" t="0" r="0" b="0"/>
              <a:pathLst>
                <a:path w="49111" h="53137">
                  <a:moveTo>
                    <a:pt x="0" y="0"/>
                  </a:moveTo>
                  <a:lnTo>
                    <a:pt x="10363" y="0"/>
                  </a:lnTo>
                  <a:lnTo>
                    <a:pt x="24549" y="43256"/>
                  </a:lnTo>
                  <a:lnTo>
                    <a:pt x="39332" y="0"/>
                  </a:lnTo>
                  <a:lnTo>
                    <a:pt x="49111" y="0"/>
                  </a:lnTo>
                  <a:lnTo>
                    <a:pt x="29109" y="53137"/>
                  </a:lnTo>
                  <a:lnTo>
                    <a:pt x="19596" y="5313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18" name="Shape 150023"/>
            <p:cNvSpPr/>
            <p:nvPr/>
          </p:nvSpPr>
          <p:spPr>
            <a:xfrm>
              <a:off x="3302940" y="1480731"/>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19" name="Shape 150024"/>
            <p:cNvSpPr/>
            <p:nvPr/>
          </p:nvSpPr>
          <p:spPr>
            <a:xfrm>
              <a:off x="3302940" y="1460742"/>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20" name="Shape 4130"/>
            <p:cNvSpPr/>
            <p:nvPr/>
          </p:nvSpPr>
          <p:spPr>
            <a:xfrm>
              <a:off x="3322492" y="1479529"/>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21" name="Shape 4131"/>
            <p:cNvSpPr/>
            <p:nvPr/>
          </p:nvSpPr>
          <p:spPr>
            <a:xfrm>
              <a:off x="3346895" y="1516945"/>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22" name="Shape 4132"/>
            <p:cNvSpPr/>
            <p:nvPr/>
          </p:nvSpPr>
          <p:spPr>
            <a:xfrm>
              <a:off x="3346895" y="1479290"/>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23" name="Shape 4133"/>
            <p:cNvSpPr/>
            <p:nvPr/>
          </p:nvSpPr>
          <p:spPr>
            <a:xfrm>
              <a:off x="3376384" y="1480486"/>
              <a:ext cx="70599" cy="53137"/>
            </a:xfrm>
            <a:custGeom>
              <a:avLst/>
              <a:gdLst/>
              <a:ahLst/>
              <a:cxnLst/>
              <a:rect l="0" t="0" r="0" b="0"/>
              <a:pathLst>
                <a:path w="70599" h="53137">
                  <a:moveTo>
                    <a:pt x="0" y="0"/>
                  </a:moveTo>
                  <a:lnTo>
                    <a:pt x="9779" y="0"/>
                  </a:lnTo>
                  <a:lnTo>
                    <a:pt x="20002" y="41872"/>
                  </a:lnTo>
                  <a:lnTo>
                    <a:pt x="30366" y="0"/>
                  </a:lnTo>
                  <a:lnTo>
                    <a:pt x="40386" y="0"/>
                  </a:lnTo>
                  <a:lnTo>
                    <a:pt x="50800" y="41618"/>
                  </a:lnTo>
                  <a:lnTo>
                    <a:pt x="61671" y="0"/>
                  </a:lnTo>
                  <a:lnTo>
                    <a:pt x="70599" y="0"/>
                  </a:lnTo>
                  <a:lnTo>
                    <a:pt x="55169" y="53137"/>
                  </a:lnTo>
                  <a:lnTo>
                    <a:pt x="45898" y="53137"/>
                  </a:lnTo>
                  <a:lnTo>
                    <a:pt x="35077" y="12002"/>
                  </a:lnTo>
                  <a:lnTo>
                    <a:pt x="24612" y="53137"/>
                  </a:lnTo>
                  <a:lnTo>
                    <a:pt x="15329" y="5313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24" name="Shape 4134"/>
            <p:cNvSpPr/>
            <p:nvPr/>
          </p:nvSpPr>
          <p:spPr>
            <a:xfrm>
              <a:off x="3452369" y="1479529"/>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25" name="Shape 4135"/>
            <p:cNvSpPr/>
            <p:nvPr/>
          </p:nvSpPr>
          <p:spPr>
            <a:xfrm>
              <a:off x="3476772" y="1516945"/>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26" name="Shape 4136"/>
            <p:cNvSpPr/>
            <p:nvPr/>
          </p:nvSpPr>
          <p:spPr>
            <a:xfrm>
              <a:off x="3476772" y="1479290"/>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27" name="Shape 4137"/>
            <p:cNvSpPr/>
            <p:nvPr/>
          </p:nvSpPr>
          <p:spPr>
            <a:xfrm>
              <a:off x="3512146" y="1479292"/>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28" name="Shape 4138"/>
            <p:cNvSpPr/>
            <p:nvPr/>
          </p:nvSpPr>
          <p:spPr>
            <a:xfrm>
              <a:off x="571500" y="708127"/>
              <a:ext cx="863600" cy="190500"/>
            </a:xfrm>
            <a:custGeom>
              <a:avLst/>
              <a:gdLst/>
              <a:ahLst/>
              <a:cxnLst/>
              <a:rect l="0" t="0" r="0" b="0"/>
              <a:pathLst>
                <a:path w="863600" h="190500">
                  <a:moveTo>
                    <a:pt x="0" y="190500"/>
                  </a:moveTo>
                  <a:lnTo>
                    <a:pt x="863600" y="190500"/>
                  </a:lnTo>
                  <a:lnTo>
                    <a:pt x="8636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29" name="Shape 4140"/>
            <p:cNvSpPr/>
            <p:nvPr/>
          </p:nvSpPr>
          <p:spPr>
            <a:xfrm>
              <a:off x="393700" y="898623"/>
              <a:ext cx="0" cy="596900"/>
            </a:xfrm>
            <a:custGeom>
              <a:avLst/>
              <a:gdLst/>
              <a:ahLst/>
              <a:cxnLst/>
              <a:rect l="0" t="0" r="0" b="0"/>
              <a:pathLst>
                <a:path h="596900">
                  <a:moveTo>
                    <a:pt x="0" y="0"/>
                  </a:moveTo>
                  <a:lnTo>
                    <a:pt x="0" y="5969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730" name="Shape 4141"/>
            <p:cNvSpPr/>
            <p:nvPr/>
          </p:nvSpPr>
          <p:spPr>
            <a:xfrm>
              <a:off x="423916" y="1458909"/>
              <a:ext cx="56744" cy="76848"/>
            </a:xfrm>
            <a:custGeom>
              <a:avLst/>
              <a:gdLst/>
              <a:ahLst/>
              <a:cxnLst/>
              <a:rect l="0" t="0" r="0" b="0"/>
              <a:pathLst>
                <a:path w="56744" h="76848">
                  <a:moveTo>
                    <a:pt x="27876" y="0"/>
                  </a:moveTo>
                  <a:cubicBezTo>
                    <a:pt x="35306" y="0"/>
                    <a:pt x="41618" y="1842"/>
                    <a:pt x="46825" y="5524"/>
                  </a:cubicBezTo>
                  <a:cubicBezTo>
                    <a:pt x="52019" y="9220"/>
                    <a:pt x="54623" y="15113"/>
                    <a:pt x="54623" y="23216"/>
                  </a:cubicBezTo>
                  <a:lnTo>
                    <a:pt x="45339" y="23216"/>
                  </a:lnTo>
                  <a:cubicBezTo>
                    <a:pt x="44856" y="19317"/>
                    <a:pt x="43853" y="16320"/>
                    <a:pt x="42291" y="14237"/>
                  </a:cubicBezTo>
                  <a:cubicBezTo>
                    <a:pt x="39408" y="10439"/>
                    <a:pt x="34506" y="8534"/>
                    <a:pt x="27597" y="8534"/>
                  </a:cubicBezTo>
                  <a:cubicBezTo>
                    <a:pt x="22022" y="8534"/>
                    <a:pt x="18009" y="9754"/>
                    <a:pt x="15557" y="12205"/>
                  </a:cubicBezTo>
                  <a:cubicBezTo>
                    <a:pt x="13119" y="14656"/>
                    <a:pt x="11900" y="17488"/>
                    <a:pt x="11900" y="20739"/>
                  </a:cubicBezTo>
                  <a:cubicBezTo>
                    <a:pt x="11900" y="24308"/>
                    <a:pt x="13335" y="26912"/>
                    <a:pt x="16231" y="28575"/>
                  </a:cubicBezTo>
                  <a:cubicBezTo>
                    <a:pt x="18110" y="29629"/>
                    <a:pt x="22390" y="30950"/>
                    <a:pt x="29058" y="32538"/>
                  </a:cubicBezTo>
                  <a:lnTo>
                    <a:pt x="38964" y="34874"/>
                  </a:lnTo>
                  <a:cubicBezTo>
                    <a:pt x="43739" y="35992"/>
                    <a:pt x="47422" y="37529"/>
                    <a:pt x="50025" y="39484"/>
                  </a:cubicBezTo>
                  <a:cubicBezTo>
                    <a:pt x="54508" y="42888"/>
                    <a:pt x="56744" y="47841"/>
                    <a:pt x="56744" y="54318"/>
                  </a:cubicBezTo>
                  <a:cubicBezTo>
                    <a:pt x="56744" y="62383"/>
                    <a:pt x="53886" y="68161"/>
                    <a:pt x="48158" y="71628"/>
                  </a:cubicBezTo>
                  <a:cubicBezTo>
                    <a:pt x="42443" y="75108"/>
                    <a:pt x="35789" y="76848"/>
                    <a:pt x="28207" y="76848"/>
                  </a:cubicBezTo>
                  <a:cubicBezTo>
                    <a:pt x="19368" y="76848"/>
                    <a:pt x="12446" y="74524"/>
                    <a:pt x="7455" y="69901"/>
                  </a:cubicBezTo>
                  <a:cubicBezTo>
                    <a:pt x="2451" y="65303"/>
                    <a:pt x="0" y="59068"/>
                    <a:pt x="102" y="51194"/>
                  </a:cubicBezTo>
                  <a:lnTo>
                    <a:pt x="9373" y="51194"/>
                  </a:lnTo>
                  <a:cubicBezTo>
                    <a:pt x="9601" y="55334"/>
                    <a:pt x="10541" y="58687"/>
                    <a:pt x="12192" y="61265"/>
                  </a:cubicBezTo>
                  <a:cubicBezTo>
                    <a:pt x="15342" y="66091"/>
                    <a:pt x="20904" y="68504"/>
                    <a:pt x="28867" y="68504"/>
                  </a:cubicBezTo>
                  <a:cubicBezTo>
                    <a:pt x="32436" y="68504"/>
                    <a:pt x="35687" y="67983"/>
                    <a:pt x="38621" y="66916"/>
                  </a:cubicBezTo>
                  <a:cubicBezTo>
                    <a:pt x="44298" y="64872"/>
                    <a:pt x="47130" y="61201"/>
                    <a:pt x="47130" y="55906"/>
                  </a:cubicBezTo>
                  <a:cubicBezTo>
                    <a:pt x="47130" y="51943"/>
                    <a:pt x="45923" y="49111"/>
                    <a:pt x="43523" y="47422"/>
                  </a:cubicBezTo>
                  <a:cubicBezTo>
                    <a:pt x="41085" y="45771"/>
                    <a:pt x="37274" y="44323"/>
                    <a:pt x="32080" y="43104"/>
                  </a:cubicBezTo>
                  <a:lnTo>
                    <a:pt x="22517" y="40881"/>
                  </a:lnTo>
                  <a:cubicBezTo>
                    <a:pt x="16269" y="39421"/>
                    <a:pt x="11849" y="37821"/>
                    <a:pt x="9258" y="36068"/>
                  </a:cubicBezTo>
                  <a:cubicBezTo>
                    <a:pt x="4775" y="33020"/>
                    <a:pt x="2527" y="28473"/>
                    <a:pt x="2527" y="22416"/>
                  </a:cubicBezTo>
                  <a:cubicBezTo>
                    <a:pt x="2527" y="15875"/>
                    <a:pt x="4737" y="10490"/>
                    <a:pt x="9131" y="6299"/>
                  </a:cubicBezTo>
                  <a:cubicBezTo>
                    <a:pt x="13551" y="2096"/>
                    <a:pt x="19787" y="0"/>
                    <a:pt x="2787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31" name="Shape 4142"/>
            <p:cNvSpPr/>
            <p:nvPr/>
          </p:nvSpPr>
          <p:spPr>
            <a:xfrm>
              <a:off x="488013" y="1465652"/>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32" name="Shape 4143"/>
            <p:cNvSpPr/>
            <p:nvPr/>
          </p:nvSpPr>
          <p:spPr>
            <a:xfrm>
              <a:off x="518019" y="1479107"/>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3"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33" name="Shape 4144"/>
            <p:cNvSpPr/>
            <p:nvPr/>
          </p:nvSpPr>
          <p:spPr>
            <a:xfrm>
              <a:off x="542530" y="1478946"/>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69"/>
                  </a:lnTo>
                  <a:cubicBezTo>
                    <a:pt x="5880" y="48869"/>
                    <a:pt x="9893" y="46634"/>
                    <a:pt x="12065" y="42151"/>
                  </a:cubicBezTo>
                  <a:cubicBezTo>
                    <a:pt x="14237" y="37681"/>
                    <a:pt x="15329" y="32690"/>
                    <a:pt x="15329" y="27216"/>
                  </a:cubicBezTo>
                  <a:cubicBezTo>
                    <a:pt x="15329" y="22263"/>
                    <a:pt x="14541" y="18224"/>
                    <a:pt x="12967" y="15126"/>
                  </a:cubicBezTo>
                  <a:cubicBezTo>
                    <a:pt x="10490" y="10236"/>
                    <a:pt x="6210" y="7785"/>
                    <a:pt x="127" y="7785"/>
                  </a:cubicBezTo>
                  <a:lnTo>
                    <a:pt x="0" y="7853"/>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34" name="Shape 4145"/>
            <p:cNvSpPr/>
            <p:nvPr/>
          </p:nvSpPr>
          <p:spPr>
            <a:xfrm>
              <a:off x="577398" y="1479781"/>
              <a:ext cx="23171" cy="75023"/>
            </a:xfrm>
            <a:custGeom>
              <a:avLst/>
              <a:gdLst/>
              <a:ahLst/>
              <a:cxnLst/>
              <a:rect l="0" t="0" r="0" b="0"/>
              <a:pathLst>
                <a:path w="23171" h="75023">
                  <a:moveTo>
                    <a:pt x="23171" y="0"/>
                  </a:moveTo>
                  <a:lnTo>
                    <a:pt x="23171" y="7261"/>
                  </a:lnTo>
                  <a:lnTo>
                    <a:pt x="10427" y="16527"/>
                  </a:lnTo>
                  <a:cubicBezTo>
                    <a:pt x="9207" y="19842"/>
                    <a:pt x="8585" y="24045"/>
                    <a:pt x="8585" y="29125"/>
                  </a:cubicBezTo>
                  <a:cubicBezTo>
                    <a:pt x="8585" y="33227"/>
                    <a:pt x="9207" y="36720"/>
                    <a:pt x="10427" y="39603"/>
                  </a:cubicBezTo>
                  <a:lnTo>
                    <a:pt x="23171" y="47828"/>
                  </a:lnTo>
                  <a:lnTo>
                    <a:pt x="23171" y="55306"/>
                  </a:lnTo>
                  <a:lnTo>
                    <a:pt x="14262" y="52989"/>
                  </a:lnTo>
                  <a:cubicBezTo>
                    <a:pt x="12675" y="51998"/>
                    <a:pt x="10897" y="50296"/>
                    <a:pt x="8941" y="47883"/>
                  </a:cubicBezTo>
                  <a:lnTo>
                    <a:pt x="8941" y="75023"/>
                  </a:lnTo>
                  <a:lnTo>
                    <a:pt x="0" y="75023"/>
                  </a:lnTo>
                  <a:lnTo>
                    <a:pt x="0" y="957"/>
                  </a:lnTo>
                  <a:lnTo>
                    <a:pt x="8738" y="957"/>
                  </a:lnTo>
                  <a:lnTo>
                    <a:pt x="8738" y="7993"/>
                  </a:lnTo>
                  <a:cubicBezTo>
                    <a:pt x="10528" y="5580"/>
                    <a:pt x="12484" y="3713"/>
                    <a:pt x="14605" y="2392"/>
                  </a:cubicBezTo>
                  <a:lnTo>
                    <a:pt x="231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35" name="Shape 4146"/>
            <p:cNvSpPr/>
            <p:nvPr/>
          </p:nvSpPr>
          <p:spPr>
            <a:xfrm>
              <a:off x="600569" y="1479201"/>
              <a:ext cx="23768" cy="56197"/>
            </a:xfrm>
            <a:custGeom>
              <a:avLst/>
              <a:gdLst/>
              <a:ahLst/>
              <a:cxnLst/>
              <a:rect l="0" t="0" r="0" b="0"/>
              <a:pathLst>
                <a:path w="23768" h="56197">
                  <a:moveTo>
                    <a:pt x="2076" y="0"/>
                  </a:moveTo>
                  <a:cubicBezTo>
                    <a:pt x="8109" y="0"/>
                    <a:pt x="13240" y="2299"/>
                    <a:pt x="17444" y="6921"/>
                  </a:cubicBezTo>
                  <a:cubicBezTo>
                    <a:pt x="21660" y="11531"/>
                    <a:pt x="23768" y="18123"/>
                    <a:pt x="23768" y="26682"/>
                  </a:cubicBezTo>
                  <a:cubicBezTo>
                    <a:pt x="23768" y="38265"/>
                    <a:pt x="20733" y="46533"/>
                    <a:pt x="14649" y="51486"/>
                  </a:cubicBezTo>
                  <a:cubicBezTo>
                    <a:pt x="10801" y="54635"/>
                    <a:pt x="6318" y="56197"/>
                    <a:pt x="1200" y="56197"/>
                  </a:cubicBezTo>
                  <a:lnTo>
                    <a:pt x="0" y="55885"/>
                  </a:lnTo>
                  <a:lnTo>
                    <a:pt x="0" y="48408"/>
                  </a:lnTo>
                  <a:lnTo>
                    <a:pt x="6" y="48412"/>
                  </a:lnTo>
                  <a:cubicBezTo>
                    <a:pt x="4185" y="48412"/>
                    <a:pt x="7664" y="46672"/>
                    <a:pt x="10433" y="43180"/>
                  </a:cubicBezTo>
                  <a:cubicBezTo>
                    <a:pt x="13202" y="39688"/>
                    <a:pt x="14586" y="34468"/>
                    <a:pt x="14586" y="27534"/>
                  </a:cubicBezTo>
                  <a:cubicBezTo>
                    <a:pt x="14586" y="23292"/>
                    <a:pt x="13976" y="19660"/>
                    <a:pt x="12745" y="16611"/>
                  </a:cubicBezTo>
                  <a:cubicBezTo>
                    <a:pt x="10420" y="10757"/>
                    <a:pt x="6178" y="7836"/>
                    <a:pt x="6" y="7836"/>
                  </a:cubicBezTo>
                  <a:lnTo>
                    <a:pt x="0" y="7841"/>
                  </a:lnTo>
                  <a:lnTo>
                    <a:pt x="0" y="580"/>
                  </a:lnTo>
                  <a:lnTo>
                    <a:pt x="2076"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36" name="Shape 4147"/>
            <p:cNvSpPr/>
            <p:nvPr/>
          </p:nvSpPr>
          <p:spPr>
            <a:xfrm>
              <a:off x="662142" y="1460497"/>
              <a:ext cx="22962" cy="74557"/>
            </a:xfrm>
            <a:custGeom>
              <a:avLst/>
              <a:gdLst/>
              <a:ahLst/>
              <a:cxnLst/>
              <a:rect l="0" t="0" r="0" b="0"/>
              <a:pathLst>
                <a:path w="22962" h="74557">
                  <a:moveTo>
                    <a:pt x="0" y="0"/>
                  </a:moveTo>
                  <a:lnTo>
                    <a:pt x="8674" y="0"/>
                  </a:lnTo>
                  <a:lnTo>
                    <a:pt x="8674" y="26441"/>
                  </a:lnTo>
                  <a:cubicBezTo>
                    <a:pt x="10630" y="23889"/>
                    <a:pt x="12967" y="21946"/>
                    <a:pt x="15697" y="20612"/>
                  </a:cubicBezTo>
                  <a:lnTo>
                    <a:pt x="22962" y="18958"/>
                  </a:lnTo>
                  <a:lnTo>
                    <a:pt x="22962" y="26812"/>
                  </a:lnTo>
                  <a:lnTo>
                    <a:pt x="12776" y="31102"/>
                  </a:lnTo>
                  <a:cubicBezTo>
                    <a:pt x="9715" y="34112"/>
                    <a:pt x="8179" y="39065"/>
                    <a:pt x="8179" y="45987"/>
                  </a:cubicBezTo>
                  <a:cubicBezTo>
                    <a:pt x="8179" y="50978"/>
                    <a:pt x="8814" y="55029"/>
                    <a:pt x="10071" y="58141"/>
                  </a:cubicBezTo>
                  <a:lnTo>
                    <a:pt x="22962" y="66714"/>
                  </a:lnTo>
                  <a:lnTo>
                    <a:pt x="22962" y="74557"/>
                  </a:lnTo>
                  <a:lnTo>
                    <a:pt x="13551" y="71882"/>
                  </a:lnTo>
                  <a:cubicBezTo>
                    <a:pt x="11900" y="70714"/>
                    <a:pt x="10122" y="68872"/>
                    <a:pt x="8230" y="66320"/>
                  </a:cubicBezTo>
                  <a:lnTo>
                    <a:pt x="8230"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37" name="Shape 4148"/>
            <p:cNvSpPr/>
            <p:nvPr/>
          </p:nvSpPr>
          <p:spPr>
            <a:xfrm>
              <a:off x="685104" y="1479090"/>
              <a:ext cx="23965" cy="56210"/>
            </a:xfrm>
            <a:custGeom>
              <a:avLst/>
              <a:gdLst/>
              <a:ahLst/>
              <a:cxnLst/>
              <a:rect l="0" t="0" r="0" b="0"/>
              <a:pathLst>
                <a:path w="23965" h="56210">
                  <a:moveTo>
                    <a:pt x="1600" y="0"/>
                  </a:moveTo>
                  <a:cubicBezTo>
                    <a:pt x="8242" y="0"/>
                    <a:pt x="13627" y="2286"/>
                    <a:pt x="17767" y="6833"/>
                  </a:cubicBezTo>
                  <a:cubicBezTo>
                    <a:pt x="21895" y="11366"/>
                    <a:pt x="23965" y="18085"/>
                    <a:pt x="23965" y="26949"/>
                  </a:cubicBezTo>
                  <a:cubicBezTo>
                    <a:pt x="23965" y="35344"/>
                    <a:pt x="21920" y="42316"/>
                    <a:pt x="17831" y="47879"/>
                  </a:cubicBezTo>
                  <a:cubicBezTo>
                    <a:pt x="13754" y="53429"/>
                    <a:pt x="8090" y="56210"/>
                    <a:pt x="864" y="56210"/>
                  </a:cubicBezTo>
                  <a:lnTo>
                    <a:pt x="0" y="55964"/>
                  </a:lnTo>
                  <a:lnTo>
                    <a:pt x="0" y="48121"/>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2"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38" name="Shape 4149"/>
            <p:cNvSpPr/>
            <p:nvPr/>
          </p:nvSpPr>
          <p:spPr>
            <a:xfrm>
              <a:off x="719185" y="1480486"/>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2" y="47308"/>
                    <a:pt x="31242" y="49009"/>
                    <a:pt x="29553" y="50406"/>
                  </a:cubicBezTo>
                  <a:cubicBezTo>
                    <a:pt x="26213" y="53175"/>
                    <a:pt x="22149" y="54572"/>
                    <a:pt x="17374" y="54572"/>
                  </a:cubicBezTo>
                  <a:cubicBezTo>
                    <a:pt x="9944" y="54572"/>
                    <a:pt x="4889" y="52044"/>
                    <a:pt x="2197" y="46977"/>
                  </a:cubicBezTo>
                  <a:cubicBezTo>
                    <a:pt x="737"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39" name="Shape 4150"/>
            <p:cNvSpPr/>
            <p:nvPr/>
          </p:nvSpPr>
          <p:spPr>
            <a:xfrm>
              <a:off x="770489" y="1465652"/>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40" name="Shape 4151"/>
            <p:cNvSpPr/>
            <p:nvPr/>
          </p:nvSpPr>
          <p:spPr>
            <a:xfrm>
              <a:off x="798716" y="1465652"/>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41" name="Shape 4152"/>
            <p:cNvSpPr/>
            <p:nvPr/>
          </p:nvSpPr>
          <p:spPr>
            <a:xfrm>
              <a:off x="828723" y="1479107"/>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42" name="Shape 4153"/>
            <p:cNvSpPr/>
            <p:nvPr/>
          </p:nvSpPr>
          <p:spPr>
            <a:xfrm>
              <a:off x="853234" y="1478946"/>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69"/>
                  </a:lnTo>
                  <a:cubicBezTo>
                    <a:pt x="5880" y="48869"/>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43" name="Shape 4154"/>
            <p:cNvSpPr/>
            <p:nvPr/>
          </p:nvSpPr>
          <p:spPr>
            <a:xfrm>
              <a:off x="888851" y="1479292"/>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44" name="Shape 4156"/>
            <p:cNvSpPr/>
            <p:nvPr/>
          </p:nvSpPr>
          <p:spPr>
            <a:xfrm>
              <a:off x="190500" y="162023"/>
              <a:ext cx="0" cy="596900"/>
            </a:xfrm>
            <a:custGeom>
              <a:avLst/>
              <a:gdLst/>
              <a:ahLst/>
              <a:cxnLst/>
              <a:rect l="0" t="0" r="0" b="0"/>
              <a:pathLst>
                <a:path h="596900">
                  <a:moveTo>
                    <a:pt x="0" y="0"/>
                  </a:moveTo>
                  <a:lnTo>
                    <a:pt x="0" y="5969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745" name="Shape 4157"/>
            <p:cNvSpPr/>
            <p:nvPr/>
          </p:nvSpPr>
          <p:spPr>
            <a:xfrm>
              <a:off x="224828" y="114547"/>
              <a:ext cx="28277" cy="72873"/>
            </a:xfrm>
            <a:custGeom>
              <a:avLst/>
              <a:gdLst/>
              <a:ahLst/>
              <a:cxnLst/>
              <a:rect l="0" t="0" r="0" b="0"/>
              <a:pathLst>
                <a:path w="28277" h="72873">
                  <a:moveTo>
                    <a:pt x="0" y="0"/>
                  </a:moveTo>
                  <a:lnTo>
                    <a:pt x="28277" y="0"/>
                  </a:lnTo>
                  <a:lnTo>
                    <a:pt x="28277" y="8484"/>
                  </a:lnTo>
                  <a:lnTo>
                    <a:pt x="9868" y="8484"/>
                  </a:lnTo>
                  <a:lnTo>
                    <a:pt x="9868" y="33388"/>
                  </a:lnTo>
                  <a:lnTo>
                    <a:pt x="28277" y="33388"/>
                  </a:lnTo>
                  <a:lnTo>
                    <a:pt x="28277" y="41618"/>
                  </a:lnTo>
                  <a:lnTo>
                    <a:pt x="9868" y="41618"/>
                  </a:lnTo>
                  <a:lnTo>
                    <a:pt x="9868"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46" name="Shape 4158"/>
            <p:cNvSpPr/>
            <p:nvPr/>
          </p:nvSpPr>
          <p:spPr>
            <a:xfrm>
              <a:off x="253105" y="114547"/>
              <a:ext cx="31210" cy="72873"/>
            </a:xfrm>
            <a:custGeom>
              <a:avLst/>
              <a:gdLst/>
              <a:ahLst/>
              <a:cxnLst/>
              <a:rect l="0" t="0" r="0" b="0"/>
              <a:pathLst>
                <a:path w="31210" h="72873">
                  <a:moveTo>
                    <a:pt x="0" y="0"/>
                  </a:moveTo>
                  <a:lnTo>
                    <a:pt x="4845" y="0"/>
                  </a:lnTo>
                  <a:cubicBezTo>
                    <a:pt x="10306" y="0"/>
                    <a:pt x="14802" y="813"/>
                    <a:pt x="18345" y="2426"/>
                  </a:cubicBezTo>
                  <a:cubicBezTo>
                    <a:pt x="25063" y="5537"/>
                    <a:pt x="28429" y="11278"/>
                    <a:pt x="28429" y="19647"/>
                  </a:cubicBezTo>
                  <a:cubicBezTo>
                    <a:pt x="28429" y="24016"/>
                    <a:pt x="27527" y="27584"/>
                    <a:pt x="25724" y="30366"/>
                  </a:cubicBezTo>
                  <a:cubicBezTo>
                    <a:pt x="23920" y="33134"/>
                    <a:pt x="21406" y="35370"/>
                    <a:pt x="18155" y="37059"/>
                  </a:cubicBezTo>
                  <a:cubicBezTo>
                    <a:pt x="20999" y="38214"/>
                    <a:pt x="23146" y="39738"/>
                    <a:pt x="24581" y="41618"/>
                  </a:cubicBezTo>
                  <a:cubicBezTo>
                    <a:pt x="26016" y="43510"/>
                    <a:pt x="26816" y="46571"/>
                    <a:pt x="26994" y="50800"/>
                  </a:cubicBezTo>
                  <a:lnTo>
                    <a:pt x="27337" y="60579"/>
                  </a:lnTo>
                  <a:cubicBezTo>
                    <a:pt x="27438" y="63348"/>
                    <a:pt x="27667" y="65418"/>
                    <a:pt x="28035" y="66777"/>
                  </a:cubicBezTo>
                  <a:cubicBezTo>
                    <a:pt x="28632" y="69088"/>
                    <a:pt x="29686" y="70574"/>
                    <a:pt x="31210" y="71234"/>
                  </a:cubicBezTo>
                  <a:lnTo>
                    <a:pt x="31210" y="72873"/>
                  </a:lnTo>
                  <a:lnTo>
                    <a:pt x="19107" y="72873"/>
                  </a:lnTo>
                  <a:cubicBezTo>
                    <a:pt x="18777" y="72250"/>
                    <a:pt x="18510" y="71438"/>
                    <a:pt x="18307" y="70447"/>
                  </a:cubicBezTo>
                  <a:cubicBezTo>
                    <a:pt x="18104" y="69456"/>
                    <a:pt x="17939" y="67539"/>
                    <a:pt x="17812" y="64694"/>
                  </a:cubicBezTo>
                  <a:lnTo>
                    <a:pt x="17215" y="52540"/>
                  </a:lnTo>
                  <a:cubicBezTo>
                    <a:pt x="16999" y="47777"/>
                    <a:pt x="15272" y="44577"/>
                    <a:pt x="12059" y="42964"/>
                  </a:cubicBezTo>
                  <a:cubicBezTo>
                    <a:pt x="10230" y="42075"/>
                    <a:pt x="7347" y="41618"/>
                    <a:pt x="3435" y="41618"/>
                  </a:cubicBezTo>
                  <a:lnTo>
                    <a:pt x="0" y="41618"/>
                  </a:lnTo>
                  <a:lnTo>
                    <a:pt x="0" y="33388"/>
                  </a:lnTo>
                  <a:lnTo>
                    <a:pt x="3791" y="33388"/>
                  </a:lnTo>
                  <a:cubicBezTo>
                    <a:pt x="8287" y="33388"/>
                    <a:pt x="11855" y="32461"/>
                    <a:pt x="14472" y="30607"/>
                  </a:cubicBezTo>
                  <a:cubicBezTo>
                    <a:pt x="17101" y="28753"/>
                    <a:pt x="18409" y="25425"/>
                    <a:pt x="18409" y="20587"/>
                  </a:cubicBezTo>
                  <a:cubicBezTo>
                    <a:pt x="18409" y="15392"/>
                    <a:pt x="16567" y="11862"/>
                    <a:pt x="12910" y="9970"/>
                  </a:cubicBezTo>
                  <a:cubicBezTo>
                    <a:pt x="10941" y="8979"/>
                    <a:pt x="8325" y="8484"/>
                    <a:pt x="5048" y="8484"/>
                  </a:cubicBezTo>
                  <a:lnTo>
                    <a:pt x="0" y="848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47" name="Shape 4159"/>
            <p:cNvSpPr/>
            <p:nvPr/>
          </p:nvSpPr>
          <p:spPr>
            <a:xfrm>
              <a:off x="295619" y="134291"/>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2" y="47308"/>
                    <a:pt x="31242" y="49009"/>
                    <a:pt x="29553" y="50406"/>
                  </a:cubicBezTo>
                  <a:cubicBezTo>
                    <a:pt x="26213" y="53175"/>
                    <a:pt x="22149" y="54572"/>
                    <a:pt x="17374" y="54572"/>
                  </a:cubicBezTo>
                  <a:cubicBezTo>
                    <a:pt x="9944" y="54572"/>
                    <a:pt x="4890" y="52044"/>
                    <a:pt x="2197" y="46977"/>
                  </a:cubicBezTo>
                  <a:cubicBezTo>
                    <a:pt x="737"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48" name="Shape 4160"/>
            <p:cNvSpPr/>
            <p:nvPr/>
          </p:nvSpPr>
          <p:spPr>
            <a:xfrm>
              <a:off x="352326" y="133097"/>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6" y="54330"/>
                  </a:lnTo>
                  <a:lnTo>
                    <a:pt x="34226" y="20841"/>
                  </a:lnTo>
                  <a:cubicBezTo>
                    <a:pt x="34226" y="17602"/>
                    <a:pt x="33757" y="14986"/>
                    <a:pt x="32791" y="13005"/>
                  </a:cubicBezTo>
                  <a:cubicBezTo>
                    <a:pt x="31204" y="9690"/>
                    <a:pt x="28321" y="8039"/>
                    <a:pt x="24155"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49" name="Shape 4161"/>
            <p:cNvSpPr/>
            <p:nvPr/>
          </p:nvSpPr>
          <p:spPr>
            <a:xfrm>
              <a:off x="436320" y="114304"/>
              <a:ext cx="22962" cy="74557"/>
            </a:xfrm>
            <a:custGeom>
              <a:avLst/>
              <a:gdLst/>
              <a:ahLst/>
              <a:cxnLst/>
              <a:rect l="0" t="0" r="0" b="0"/>
              <a:pathLst>
                <a:path w="22962" h="74557">
                  <a:moveTo>
                    <a:pt x="0" y="0"/>
                  </a:moveTo>
                  <a:lnTo>
                    <a:pt x="8674" y="0"/>
                  </a:lnTo>
                  <a:lnTo>
                    <a:pt x="8674" y="26441"/>
                  </a:lnTo>
                  <a:cubicBezTo>
                    <a:pt x="10630" y="23889"/>
                    <a:pt x="12967" y="21946"/>
                    <a:pt x="15697" y="20612"/>
                  </a:cubicBezTo>
                  <a:lnTo>
                    <a:pt x="22962" y="18958"/>
                  </a:lnTo>
                  <a:lnTo>
                    <a:pt x="22962" y="26812"/>
                  </a:lnTo>
                  <a:lnTo>
                    <a:pt x="12776" y="31102"/>
                  </a:lnTo>
                  <a:cubicBezTo>
                    <a:pt x="9716" y="34112"/>
                    <a:pt x="8179" y="39065"/>
                    <a:pt x="8179" y="45987"/>
                  </a:cubicBezTo>
                  <a:cubicBezTo>
                    <a:pt x="8179" y="50978"/>
                    <a:pt x="8814" y="55029"/>
                    <a:pt x="10071" y="58141"/>
                  </a:cubicBezTo>
                  <a:lnTo>
                    <a:pt x="22962" y="66714"/>
                  </a:lnTo>
                  <a:lnTo>
                    <a:pt x="22962" y="74557"/>
                  </a:lnTo>
                  <a:lnTo>
                    <a:pt x="13551" y="71882"/>
                  </a:lnTo>
                  <a:cubicBezTo>
                    <a:pt x="11900" y="70714"/>
                    <a:pt x="10122" y="68872"/>
                    <a:pt x="8230" y="66320"/>
                  </a:cubicBezTo>
                  <a:lnTo>
                    <a:pt x="8230"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50" name="Shape 4162"/>
            <p:cNvSpPr/>
            <p:nvPr/>
          </p:nvSpPr>
          <p:spPr>
            <a:xfrm>
              <a:off x="459281" y="132897"/>
              <a:ext cx="23965" cy="56210"/>
            </a:xfrm>
            <a:custGeom>
              <a:avLst/>
              <a:gdLst/>
              <a:ahLst/>
              <a:cxnLst/>
              <a:rect l="0" t="0" r="0" b="0"/>
              <a:pathLst>
                <a:path w="23965" h="56210">
                  <a:moveTo>
                    <a:pt x="1600" y="0"/>
                  </a:moveTo>
                  <a:cubicBezTo>
                    <a:pt x="8242" y="0"/>
                    <a:pt x="13627" y="2286"/>
                    <a:pt x="17767" y="6833"/>
                  </a:cubicBezTo>
                  <a:cubicBezTo>
                    <a:pt x="21895" y="11366"/>
                    <a:pt x="23965" y="18085"/>
                    <a:pt x="23965" y="26949"/>
                  </a:cubicBezTo>
                  <a:cubicBezTo>
                    <a:pt x="23965" y="35344"/>
                    <a:pt x="21920" y="42316"/>
                    <a:pt x="17831" y="47879"/>
                  </a:cubicBezTo>
                  <a:cubicBezTo>
                    <a:pt x="13754" y="53429"/>
                    <a:pt x="8090" y="56210"/>
                    <a:pt x="864" y="56210"/>
                  </a:cubicBezTo>
                  <a:lnTo>
                    <a:pt x="0" y="55964"/>
                  </a:lnTo>
                  <a:lnTo>
                    <a:pt x="0" y="48121"/>
                  </a:lnTo>
                  <a:lnTo>
                    <a:pt x="305" y="48323"/>
                  </a:lnTo>
                  <a:cubicBezTo>
                    <a:pt x="5144" y="48323"/>
                    <a:pt x="8776" y="46406"/>
                    <a:pt x="11176" y="42570"/>
                  </a:cubicBezTo>
                  <a:cubicBezTo>
                    <a:pt x="13576" y="38735"/>
                    <a:pt x="14783" y="33668"/>
                    <a:pt x="14783" y="27394"/>
                  </a:cubicBezTo>
                  <a:cubicBezTo>
                    <a:pt x="14783" y="21806"/>
                    <a:pt x="13576" y="17170"/>
                    <a:pt x="11176" y="13500"/>
                  </a:cubicBezTo>
                  <a:cubicBezTo>
                    <a:pt x="8776" y="9830"/>
                    <a:pt x="5232"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51" name="Shape 4163"/>
            <p:cNvSpPr/>
            <p:nvPr/>
          </p:nvSpPr>
          <p:spPr>
            <a:xfrm>
              <a:off x="493362" y="134291"/>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2" y="47308"/>
                    <a:pt x="31242" y="49009"/>
                    <a:pt x="29553" y="50406"/>
                  </a:cubicBezTo>
                  <a:cubicBezTo>
                    <a:pt x="26213" y="53175"/>
                    <a:pt x="22149" y="54572"/>
                    <a:pt x="17374" y="54572"/>
                  </a:cubicBezTo>
                  <a:cubicBezTo>
                    <a:pt x="9944" y="54572"/>
                    <a:pt x="4890" y="52044"/>
                    <a:pt x="2197" y="46977"/>
                  </a:cubicBezTo>
                  <a:cubicBezTo>
                    <a:pt x="737"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52" name="Shape 4164"/>
            <p:cNvSpPr/>
            <p:nvPr/>
          </p:nvSpPr>
          <p:spPr>
            <a:xfrm>
              <a:off x="544666" y="119459"/>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53" name="Shape 4165"/>
            <p:cNvSpPr/>
            <p:nvPr/>
          </p:nvSpPr>
          <p:spPr>
            <a:xfrm>
              <a:off x="572894" y="119459"/>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54" name="Shape 4166"/>
            <p:cNvSpPr/>
            <p:nvPr/>
          </p:nvSpPr>
          <p:spPr>
            <a:xfrm>
              <a:off x="602901" y="132913"/>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55" name="Shape 4167"/>
            <p:cNvSpPr/>
            <p:nvPr/>
          </p:nvSpPr>
          <p:spPr>
            <a:xfrm>
              <a:off x="627412" y="132752"/>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69"/>
                  </a:lnTo>
                  <a:cubicBezTo>
                    <a:pt x="5880" y="48869"/>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56" name="Shape 4168"/>
            <p:cNvSpPr/>
            <p:nvPr/>
          </p:nvSpPr>
          <p:spPr>
            <a:xfrm>
              <a:off x="663029" y="133097"/>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57" name="Shape 4169"/>
            <p:cNvSpPr/>
            <p:nvPr/>
          </p:nvSpPr>
          <p:spPr>
            <a:xfrm>
              <a:off x="1003300" y="123923"/>
              <a:ext cx="0" cy="596900"/>
            </a:xfrm>
            <a:custGeom>
              <a:avLst/>
              <a:gdLst/>
              <a:ahLst/>
              <a:cxnLst/>
              <a:rect l="0" t="0" r="0" b="0"/>
              <a:pathLst>
                <a:path h="596900">
                  <a:moveTo>
                    <a:pt x="0" y="0"/>
                  </a:moveTo>
                  <a:lnTo>
                    <a:pt x="0" y="59690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758" name="Shape 4170"/>
            <p:cNvSpPr/>
            <p:nvPr/>
          </p:nvSpPr>
          <p:spPr>
            <a:xfrm>
              <a:off x="1003300" y="123923"/>
              <a:ext cx="0" cy="596900"/>
            </a:xfrm>
            <a:custGeom>
              <a:avLst/>
              <a:gdLst/>
              <a:ahLst/>
              <a:cxnLst/>
              <a:rect l="0" t="0" r="0" b="0"/>
              <a:pathLst>
                <a:path h="596900">
                  <a:moveTo>
                    <a:pt x="0" y="0"/>
                  </a:moveTo>
                  <a:lnTo>
                    <a:pt x="0" y="5969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759" name="Shape 4171"/>
            <p:cNvSpPr/>
            <p:nvPr/>
          </p:nvSpPr>
          <p:spPr>
            <a:xfrm>
              <a:off x="1033516" y="74615"/>
              <a:ext cx="56744" cy="76848"/>
            </a:xfrm>
            <a:custGeom>
              <a:avLst/>
              <a:gdLst/>
              <a:ahLst/>
              <a:cxnLst/>
              <a:rect l="0" t="0" r="0" b="0"/>
              <a:pathLst>
                <a:path w="56744" h="76848">
                  <a:moveTo>
                    <a:pt x="27877" y="0"/>
                  </a:moveTo>
                  <a:cubicBezTo>
                    <a:pt x="35306" y="0"/>
                    <a:pt x="41618" y="1842"/>
                    <a:pt x="46825" y="5524"/>
                  </a:cubicBezTo>
                  <a:cubicBezTo>
                    <a:pt x="52019" y="9220"/>
                    <a:pt x="54623" y="15113"/>
                    <a:pt x="54623" y="23216"/>
                  </a:cubicBezTo>
                  <a:lnTo>
                    <a:pt x="45339" y="23216"/>
                  </a:lnTo>
                  <a:cubicBezTo>
                    <a:pt x="44857" y="19317"/>
                    <a:pt x="43853" y="16320"/>
                    <a:pt x="42291" y="14237"/>
                  </a:cubicBezTo>
                  <a:cubicBezTo>
                    <a:pt x="39408" y="10439"/>
                    <a:pt x="34506" y="8534"/>
                    <a:pt x="27597" y="8534"/>
                  </a:cubicBezTo>
                  <a:cubicBezTo>
                    <a:pt x="22022" y="8534"/>
                    <a:pt x="18009" y="9754"/>
                    <a:pt x="15558" y="12205"/>
                  </a:cubicBezTo>
                  <a:cubicBezTo>
                    <a:pt x="13119" y="14656"/>
                    <a:pt x="11900" y="17488"/>
                    <a:pt x="11900" y="20739"/>
                  </a:cubicBezTo>
                  <a:cubicBezTo>
                    <a:pt x="11900" y="24308"/>
                    <a:pt x="13335" y="26912"/>
                    <a:pt x="16231" y="28575"/>
                  </a:cubicBezTo>
                  <a:cubicBezTo>
                    <a:pt x="18110" y="29629"/>
                    <a:pt x="22390" y="30950"/>
                    <a:pt x="29058" y="32538"/>
                  </a:cubicBezTo>
                  <a:lnTo>
                    <a:pt x="38964" y="34874"/>
                  </a:lnTo>
                  <a:cubicBezTo>
                    <a:pt x="43739" y="35992"/>
                    <a:pt x="47422" y="37529"/>
                    <a:pt x="50025" y="39484"/>
                  </a:cubicBezTo>
                  <a:cubicBezTo>
                    <a:pt x="54508" y="42888"/>
                    <a:pt x="56744" y="47841"/>
                    <a:pt x="56744" y="54318"/>
                  </a:cubicBezTo>
                  <a:cubicBezTo>
                    <a:pt x="56744" y="62383"/>
                    <a:pt x="53886" y="68161"/>
                    <a:pt x="48158" y="71628"/>
                  </a:cubicBezTo>
                  <a:cubicBezTo>
                    <a:pt x="42444" y="75108"/>
                    <a:pt x="35789" y="76848"/>
                    <a:pt x="28207" y="76848"/>
                  </a:cubicBezTo>
                  <a:cubicBezTo>
                    <a:pt x="19368" y="76848"/>
                    <a:pt x="12446" y="74524"/>
                    <a:pt x="7455" y="69901"/>
                  </a:cubicBezTo>
                  <a:cubicBezTo>
                    <a:pt x="2451" y="65303"/>
                    <a:pt x="0" y="59068"/>
                    <a:pt x="102" y="51194"/>
                  </a:cubicBezTo>
                  <a:lnTo>
                    <a:pt x="9373" y="51194"/>
                  </a:lnTo>
                  <a:cubicBezTo>
                    <a:pt x="9601" y="55334"/>
                    <a:pt x="10541" y="58687"/>
                    <a:pt x="12192" y="61265"/>
                  </a:cubicBezTo>
                  <a:cubicBezTo>
                    <a:pt x="15342" y="66091"/>
                    <a:pt x="20904" y="68504"/>
                    <a:pt x="28867" y="68504"/>
                  </a:cubicBezTo>
                  <a:cubicBezTo>
                    <a:pt x="32436" y="68504"/>
                    <a:pt x="35687" y="67983"/>
                    <a:pt x="38621" y="66916"/>
                  </a:cubicBezTo>
                  <a:cubicBezTo>
                    <a:pt x="44298" y="64872"/>
                    <a:pt x="47130" y="61201"/>
                    <a:pt x="47130" y="55906"/>
                  </a:cubicBezTo>
                  <a:cubicBezTo>
                    <a:pt x="47130" y="51943"/>
                    <a:pt x="45923" y="49111"/>
                    <a:pt x="43523" y="47422"/>
                  </a:cubicBezTo>
                  <a:cubicBezTo>
                    <a:pt x="41085" y="45771"/>
                    <a:pt x="37275" y="44323"/>
                    <a:pt x="32080" y="43104"/>
                  </a:cubicBezTo>
                  <a:lnTo>
                    <a:pt x="22517" y="40881"/>
                  </a:lnTo>
                  <a:cubicBezTo>
                    <a:pt x="16269" y="39421"/>
                    <a:pt x="11849" y="37821"/>
                    <a:pt x="9258" y="36068"/>
                  </a:cubicBezTo>
                  <a:cubicBezTo>
                    <a:pt x="4775" y="33020"/>
                    <a:pt x="2527" y="28473"/>
                    <a:pt x="2527" y="22416"/>
                  </a:cubicBezTo>
                  <a:cubicBezTo>
                    <a:pt x="2527" y="15875"/>
                    <a:pt x="4737" y="10490"/>
                    <a:pt x="9131" y="6299"/>
                  </a:cubicBezTo>
                  <a:cubicBezTo>
                    <a:pt x="13551" y="2096"/>
                    <a:pt x="19787" y="0"/>
                    <a:pt x="2787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60" name="Shape 4172"/>
            <p:cNvSpPr/>
            <p:nvPr/>
          </p:nvSpPr>
          <p:spPr>
            <a:xfrm>
              <a:off x="1099391" y="94651"/>
              <a:ext cx="45491" cy="56210"/>
            </a:xfrm>
            <a:custGeom>
              <a:avLst/>
              <a:gdLst/>
              <a:ahLst/>
              <a:cxnLst/>
              <a:rect l="0" t="0" r="0" b="0"/>
              <a:pathLst>
                <a:path w="45491" h="56210">
                  <a:moveTo>
                    <a:pt x="24117" y="0"/>
                  </a:moveTo>
                  <a:cubicBezTo>
                    <a:pt x="30099" y="0"/>
                    <a:pt x="34976" y="1460"/>
                    <a:pt x="38722" y="4369"/>
                  </a:cubicBezTo>
                  <a:cubicBezTo>
                    <a:pt x="42469" y="7277"/>
                    <a:pt x="44729" y="12293"/>
                    <a:pt x="45491" y="19405"/>
                  </a:cubicBezTo>
                  <a:lnTo>
                    <a:pt x="36817" y="19405"/>
                  </a:lnTo>
                  <a:cubicBezTo>
                    <a:pt x="36284" y="16129"/>
                    <a:pt x="35077" y="13398"/>
                    <a:pt x="33185" y="11239"/>
                  </a:cubicBezTo>
                  <a:cubicBezTo>
                    <a:pt x="31305" y="9080"/>
                    <a:pt x="28283" y="7988"/>
                    <a:pt x="24117" y="7988"/>
                  </a:cubicBezTo>
                  <a:cubicBezTo>
                    <a:pt x="18428" y="7988"/>
                    <a:pt x="14364" y="10769"/>
                    <a:pt x="11913" y="16307"/>
                  </a:cubicBezTo>
                  <a:cubicBezTo>
                    <a:pt x="10325" y="19914"/>
                    <a:pt x="9525" y="24359"/>
                    <a:pt x="9525" y="29642"/>
                  </a:cubicBezTo>
                  <a:cubicBezTo>
                    <a:pt x="9525" y="34963"/>
                    <a:pt x="10655" y="39433"/>
                    <a:pt x="12903" y="43066"/>
                  </a:cubicBezTo>
                  <a:cubicBezTo>
                    <a:pt x="15151" y="46698"/>
                    <a:pt x="18682" y="48526"/>
                    <a:pt x="23520" y="48526"/>
                  </a:cubicBezTo>
                  <a:cubicBezTo>
                    <a:pt x="27216" y="48526"/>
                    <a:pt x="30163" y="47396"/>
                    <a:pt x="32321" y="45136"/>
                  </a:cubicBezTo>
                  <a:cubicBezTo>
                    <a:pt x="34493" y="42875"/>
                    <a:pt x="35992" y="39789"/>
                    <a:pt x="36817" y="35865"/>
                  </a:cubicBezTo>
                  <a:lnTo>
                    <a:pt x="45491" y="35865"/>
                  </a:lnTo>
                  <a:cubicBezTo>
                    <a:pt x="44501" y="42913"/>
                    <a:pt x="42024" y="48070"/>
                    <a:pt x="38049" y="51321"/>
                  </a:cubicBezTo>
                  <a:cubicBezTo>
                    <a:pt x="34087" y="54585"/>
                    <a:pt x="29007" y="56210"/>
                    <a:pt x="22822" y="56210"/>
                  </a:cubicBezTo>
                  <a:cubicBezTo>
                    <a:pt x="15875" y="56210"/>
                    <a:pt x="10338" y="53670"/>
                    <a:pt x="6197" y="48590"/>
                  </a:cubicBezTo>
                  <a:cubicBezTo>
                    <a:pt x="2070" y="43523"/>
                    <a:pt x="0" y="37173"/>
                    <a:pt x="0" y="29566"/>
                  </a:cubicBezTo>
                  <a:cubicBezTo>
                    <a:pt x="0" y="20244"/>
                    <a:pt x="2261" y="12979"/>
                    <a:pt x="6794" y="7798"/>
                  </a:cubicBezTo>
                  <a:cubicBezTo>
                    <a:pt x="11328" y="2603"/>
                    <a:pt x="17094" y="0"/>
                    <a:pt x="2411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61" name="Shape 4173"/>
            <p:cNvSpPr/>
            <p:nvPr/>
          </p:nvSpPr>
          <p:spPr>
            <a:xfrm>
              <a:off x="1153815" y="76199"/>
              <a:ext cx="43307" cy="73127"/>
            </a:xfrm>
            <a:custGeom>
              <a:avLst/>
              <a:gdLst/>
              <a:ahLst/>
              <a:cxnLst/>
              <a:rect l="0" t="0" r="0" b="0"/>
              <a:pathLst>
                <a:path w="43307" h="73127">
                  <a:moveTo>
                    <a:pt x="0" y="0"/>
                  </a:moveTo>
                  <a:lnTo>
                    <a:pt x="8928" y="0"/>
                  </a:lnTo>
                  <a:lnTo>
                    <a:pt x="8928" y="27191"/>
                  </a:lnTo>
                  <a:cubicBezTo>
                    <a:pt x="11049" y="24511"/>
                    <a:pt x="12954" y="22619"/>
                    <a:pt x="14630" y="21527"/>
                  </a:cubicBezTo>
                  <a:cubicBezTo>
                    <a:pt x="17513" y="19647"/>
                    <a:pt x="21107" y="18707"/>
                    <a:pt x="25400" y="18707"/>
                  </a:cubicBezTo>
                  <a:cubicBezTo>
                    <a:pt x="33109" y="18707"/>
                    <a:pt x="38329" y="21399"/>
                    <a:pt x="41072" y="26784"/>
                  </a:cubicBezTo>
                  <a:cubicBezTo>
                    <a:pt x="42570" y="29731"/>
                    <a:pt x="43307" y="33820"/>
                    <a:pt x="43307" y="39040"/>
                  </a:cubicBezTo>
                  <a:lnTo>
                    <a:pt x="43307" y="73127"/>
                  </a:lnTo>
                  <a:lnTo>
                    <a:pt x="34138" y="73127"/>
                  </a:lnTo>
                  <a:lnTo>
                    <a:pt x="34138" y="39637"/>
                  </a:lnTo>
                  <a:cubicBezTo>
                    <a:pt x="34138" y="35738"/>
                    <a:pt x="33630" y="32868"/>
                    <a:pt x="32639" y="31052"/>
                  </a:cubicBezTo>
                  <a:cubicBezTo>
                    <a:pt x="31026" y="28143"/>
                    <a:pt x="27978" y="26695"/>
                    <a:pt x="23520" y="26695"/>
                  </a:cubicBezTo>
                  <a:cubicBezTo>
                    <a:pt x="19812" y="26695"/>
                    <a:pt x="16446" y="27965"/>
                    <a:pt x="13449" y="30506"/>
                  </a:cubicBezTo>
                  <a:cubicBezTo>
                    <a:pt x="10439" y="33058"/>
                    <a:pt x="8928" y="37871"/>
                    <a:pt x="8928" y="44945"/>
                  </a:cubicBezTo>
                  <a:lnTo>
                    <a:pt x="8928" y="73127"/>
                  </a:lnTo>
                  <a:lnTo>
                    <a:pt x="0" y="7312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62" name="Shape 4174"/>
            <p:cNvSpPr/>
            <p:nvPr/>
          </p:nvSpPr>
          <p:spPr>
            <a:xfrm>
              <a:off x="1207296" y="95235"/>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63" name="Shape 4175"/>
            <p:cNvSpPr/>
            <p:nvPr/>
          </p:nvSpPr>
          <p:spPr>
            <a:xfrm>
              <a:off x="1231699" y="1326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64" name="Shape 4176"/>
            <p:cNvSpPr/>
            <p:nvPr/>
          </p:nvSpPr>
          <p:spPr>
            <a:xfrm>
              <a:off x="1231699" y="94996"/>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65" name="Shape 4177"/>
            <p:cNvSpPr/>
            <p:nvPr/>
          </p:nvSpPr>
          <p:spPr>
            <a:xfrm>
              <a:off x="1266825" y="94997"/>
              <a:ext cx="71488" cy="54330"/>
            </a:xfrm>
            <a:custGeom>
              <a:avLst/>
              <a:gdLst/>
              <a:ahLst/>
              <a:cxnLst/>
              <a:rect l="0" t="0" r="0" b="0"/>
              <a:pathLst>
                <a:path w="71488" h="54330">
                  <a:moveTo>
                    <a:pt x="24600" y="0"/>
                  </a:moveTo>
                  <a:cubicBezTo>
                    <a:pt x="28842" y="0"/>
                    <a:pt x="32245" y="1041"/>
                    <a:pt x="34823" y="3124"/>
                  </a:cubicBezTo>
                  <a:cubicBezTo>
                    <a:pt x="36284" y="4318"/>
                    <a:pt x="37605" y="6071"/>
                    <a:pt x="38798" y="8382"/>
                  </a:cubicBezTo>
                  <a:cubicBezTo>
                    <a:pt x="40780" y="5537"/>
                    <a:pt x="43117" y="3429"/>
                    <a:pt x="45783" y="2057"/>
                  </a:cubicBezTo>
                  <a:cubicBezTo>
                    <a:pt x="48463" y="686"/>
                    <a:pt x="51473" y="0"/>
                    <a:pt x="54813" y="0"/>
                  </a:cubicBezTo>
                  <a:cubicBezTo>
                    <a:pt x="61963" y="0"/>
                    <a:pt x="66827" y="2578"/>
                    <a:pt x="69405" y="7747"/>
                  </a:cubicBezTo>
                  <a:cubicBezTo>
                    <a:pt x="70790" y="10516"/>
                    <a:pt x="71488" y="14262"/>
                    <a:pt x="71488" y="18948"/>
                  </a:cubicBezTo>
                  <a:lnTo>
                    <a:pt x="71488" y="54330"/>
                  </a:lnTo>
                  <a:lnTo>
                    <a:pt x="62205" y="54330"/>
                  </a:lnTo>
                  <a:lnTo>
                    <a:pt x="62205" y="17412"/>
                  </a:lnTo>
                  <a:cubicBezTo>
                    <a:pt x="62205" y="13881"/>
                    <a:pt x="61328" y="11443"/>
                    <a:pt x="59550" y="10122"/>
                  </a:cubicBezTo>
                  <a:cubicBezTo>
                    <a:pt x="57785" y="8801"/>
                    <a:pt x="55626" y="8141"/>
                    <a:pt x="53086" y="8141"/>
                  </a:cubicBezTo>
                  <a:cubicBezTo>
                    <a:pt x="49581" y="8141"/>
                    <a:pt x="46558" y="9309"/>
                    <a:pt x="44031" y="11659"/>
                  </a:cubicBezTo>
                  <a:cubicBezTo>
                    <a:pt x="41504" y="14008"/>
                    <a:pt x="40234" y="17932"/>
                    <a:pt x="40234" y="23419"/>
                  </a:cubicBezTo>
                  <a:lnTo>
                    <a:pt x="40234" y="54330"/>
                  </a:lnTo>
                  <a:lnTo>
                    <a:pt x="31153" y="54330"/>
                  </a:lnTo>
                  <a:lnTo>
                    <a:pt x="31153" y="19647"/>
                  </a:lnTo>
                  <a:cubicBezTo>
                    <a:pt x="31153" y="16040"/>
                    <a:pt x="30721" y="13411"/>
                    <a:pt x="29870" y="11760"/>
                  </a:cubicBezTo>
                  <a:cubicBezTo>
                    <a:pt x="28511" y="9284"/>
                    <a:pt x="25971" y="8039"/>
                    <a:pt x="22276" y="8039"/>
                  </a:cubicBezTo>
                  <a:cubicBezTo>
                    <a:pt x="18898" y="8039"/>
                    <a:pt x="15837" y="9347"/>
                    <a:pt x="13068" y="11963"/>
                  </a:cubicBezTo>
                  <a:cubicBezTo>
                    <a:pt x="10312" y="14567"/>
                    <a:pt x="8928" y="19304"/>
                    <a:pt x="8928" y="26149"/>
                  </a:cubicBezTo>
                  <a:lnTo>
                    <a:pt x="8928" y="54330"/>
                  </a:lnTo>
                  <a:lnTo>
                    <a:pt x="0" y="54330"/>
                  </a:lnTo>
                  <a:lnTo>
                    <a:pt x="0" y="1194"/>
                  </a:lnTo>
                  <a:lnTo>
                    <a:pt x="8827" y="1194"/>
                  </a:lnTo>
                  <a:lnTo>
                    <a:pt x="8827" y="8737"/>
                  </a:lnTo>
                  <a:cubicBezTo>
                    <a:pt x="10947" y="6121"/>
                    <a:pt x="12865" y="4216"/>
                    <a:pt x="14580" y="3035"/>
                  </a:cubicBezTo>
                  <a:cubicBezTo>
                    <a:pt x="17526" y="1016"/>
                    <a:pt x="20866" y="0"/>
                    <a:pt x="2460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66" name="Shape 4178"/>
            <p:cNvSpPr/>
            <p:nvPr/>
          </p:nvSpPr>
          <p:spPr>
            <a:xfrm>
              <a:off x="1348435" y="95235"/>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67" name="Shape 4179"/>
            <p:cNvSpPr/>
            <p:nvPr/>
          </p:nvSpPr>
          <p:spPr>
            <a:xfrm>
              <a:off x="1372838" y="1326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68" name="Shape 4180"/>
            <p:cNvSpPr/>
            <p:nvPr/>
          </p:nvSpPr>
          <p:spPr>
            <a:xfrm>
              <a:off x="1372838" y="94996"/>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69" name="Shape 4181"/>
            <p:cNvSpPr/>
            <p:nvPr/>
          </p:nvSpPr>
          <p:spPr>
            <a:xfrm>
              <a:off x="1436191" y="94997"/>
              <a:ext cx="71488" cy="54330"/>
            </a:xfrm>
            <a:custGeom>
              <a:avLst/>
              <a:gdLst/>
              <a:ahLst/>
              <a:cxnLst/>
              <a:rect l="0" t="0" r="0" b="0"/>
              <a:pathLst>
                <a:path w="71488" h="54330">
                  <a:moveTo>
                    <a:pt x="24600" y="0"/>
                  </a:moveTo>
                  <a:cubicBezTo>
                    <a:pt x="28842" y="0"/>
                    <a:pt x="32245" y="1041"/>
                    <a:pt x="34823" y="3124"/>
                  </a:cubicBezTo>
                  <a:cubicBezTo>
                    <a:pt x="36284" y="4318"/>
                    <a:pt x="37605" y="6071"/>
                    <a:pt x="38798" y="8382"/>
                  </a:cubicBezTo>
                  <a:cubicBezTo>
                    <a:pt x="40780" y="5537"/>
                    <a:pt x="43117" y="3429"/>
                    <a:pt x="45783" y="2057"/>
                  </a:cubicBezTo>
                  <a:cubicBezTo>
                    <a:pt x="48463" y="686"/>
                    <a:pt x="51473" y="0"/>
                    <a:pt x="54813" y="0"/>
                  </a:cubicBezTo>
                  <a:cubicBezTo>
                    <a:pt x="61963" y="0"/>
                    <a:pt x="66827" y="2578"/>
                    <a:pt x="69405" y="7747"/>
                  </a:cubicBezTo>
                  <a:cubicBezTo>
                    <a:pt x="70790" y="10516"/>
                    <a:pt x="71488" y="14262"/>
                    <a:pt x="71488" y="18948"/>
                  </a:cubicBezTo>
                  <a:lnTo>
                    <a:pt x="71488" y="54330"/>
                  </a:lnTo>
                  <a:lnTo>
                    <a:pt x="62205" y="54330"/>
                  </a:lnTo>
                  <a:lnTo>
                    <a:pt x="62205" y="17412"/>
                  </a:lnTo>
                  <a:cubicBezTo>
                    <a:pt x="62205" y="13881"/>
                    <a:pt x="61328" y="11443"/>
                    <a:pt x="59550" y="10122"/>
                  </a:cubicBezTo>
                  <a:cubicBezTo>
                    <a:pt x="57785" y="8801"/>
                    <a:pt x="55626" y="8141"/>
                    <a:pt x="53086" y="8141"/>
                  </a:cubicBezTo>
                  <a:cubicBezTo>
                    <a:pt x="49581" y="8141"/>
                    <a:pt x="46558" y="9309"/>
                    <a:pt x="44031" y="11659"/>
                  </a:cubicBezTo>
                  <a:cubicBezTo>
                    <a:pt x="41504" y="14008"/>
                    <a:pt x="40234" y="17932"/>
                    <a:pt x="40234" y="23419"/>
                  </a:cubicBezTo>
                  <a:lnTo>
                    <a:pt x="40234" y="54330"/>
                  </a:lnTo>
                  <a:lnTo>
                    <a:pt x="31153" y="54330"/>
                  </a:lnTo>
                  <a:lnTo>
                    <a:pt x="31153" y="19647"/>
                  </a:lnTo>
                  <a:cubicBezTo>
                    <a:pt x="31153" y="16040"/>
                    <a:pt x="30721" y="13411"/>
                    <a:pt x="29870" y="11760"/>
                  </a:cubicBezTo>
                  <a:cubicBezTo>
                    <a:pt x="28511" y="9284"/>
                    <a:pt x="25971" y="8039"/>
                    <a:pt x="22276" y="8039"/>
                  </a:cubicBezTo>
                  <a:cubicBezTo>
                    <a:pt x="18898" y="8039"/>
                    <a:pt x="15837" y="9347"/>
                    <a:pt x="13068" y="11963"/>
                  </a:cubicBezTo>
                  <a:cubicBezTo>
                    <a:pt x="10312" y="14567"/>
                    <a:pt x="8928" y="19304"/>
                    <a:pt x="8928" y="26149"/>
                  </a:cubicBezTo>
                  <a:lnTo>
                    <a:pt x="8928" y="54330"/>
                  </a:lnTo>
                  <a:lnTo>
                    <a:pt x="0" y="54330"/>
                  </a:lnTo>
                  <a:lnTo>
                    <a:pt x="0" y="1194"/>
                  </a:lnTo>
                  <a:lnTo>
                    <a:pt x="8827" y="1194"/>
                  </a:lnTo>
                  <a:lnTo>
                    <a:pt x="8827" y="8737"/>
                  </a:lnTo>
                  <a:cubicBezTo>
                    <a:pt x="10947" y="6121"/>
                    <a:pt x="12865" y="4216"/>
                    <a:pt x="14580" y="3035"/>
                  </a:cubicBezTo>
                  <a:cubicBezTo>
                    <a:pt x="17526" y="1016"/>
                    <a:pt x="20866" y="0"/>
                    <a:pt x="2460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70" name="Shape 4182"/>
            <p:cNvSpPr/>
            <p:nvPr/>
          </p:nvSpPr>
          <p:spPr>
            <a:xfrm>
              <a:off x="1517801" y="95235"/>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71" name="Shape 4183"/>
            <p:cNvSpPr/>
            <p:nvPr/>
          </p:nvSpPr>
          <p:spPr>
            <a:xfrm>
              <a:off x="1542204" y="1326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72" name="Shape 4184"/>
            <p:cNvSpPr/>
            <p:nvPr/>
          </p:nvSpPr>
          <p:spPr>
            <a:xfrm>
              <a:off x="1542204" y="94996"/>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73" name="Shape 4185"/>
            <p:cNvSpPr/>
            <p:nvPr/>
          </p:nvSpPr>
          <p:spPr>
            <a:xfrm>
              <a:off x="1577330" y="94997"/>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74" name="Shape 4186"/>
            <p:cNvSpPr/>
            <p:nvPr/>
          </p:nvSpPr>
          <p:spPr>
            <a:xfrm>
              <a:off x="1633634" y="96191"/>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2" y="47308"/>
                    <a:pt x="31242" y="49009"/>
                    <a:pt x="29553" y="50406"/>
                  </a:cubicBezTo>
                  <a:cubicBezTo>
                    <a:pt x="26213" y="53175"/>
                    <a:pt x="22149" y="54572"/>
                    <a:pt x="17374" y="54572"/>
                  </a:cubicBezTo>
                  <a:cubicBezTo>
                    <a:pt x="9944" y="54572"/>
                    <a:pt x="4889" y="52044"/>
                    <a:pt x="2197" y="46977"/>
                  </a:cubicBezTo>
                  <a:cubicBezTo>
                    <a:pt x="737"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75" name="Shape 4187"/>
            <p:cNvSpPr/>
            <p:nvPr/>
          </p:nvSpPr>
          <p:spPr>
            <a:xfrm>
              <a:off x="4796582" y="248"/>
              <a:ext cx="53632" cy="72873"/>
            </a:xfrm>
            <a:custGeom>
              <a:avLst/>
              <a:gdLst/>
              <a:ahLst/>
              <a:cxnLst/>
              <a:rect l="0" t="0" r="0" b="0"/>
              <a:pathLst>
                <a:path w="53632" h="72873">
                  <a:moveTo>
                    <a:pt x="0" y="0"/>
                  </a:moveTo>
                  <a:lnTo>
                    <a:pt x="52883" y="0"/>
                  </a:lnTo>
                  <a:lnTo>
                    <a:pt x="52883" y="8928"/>
                  </a:lnTo>
                  <a:lnTo>
                    <a:pt x="9627" y="8928"/>
                  </a:lnTo>
                  <a:lnTo>
                    <a:pt x="9627" y="31052"/>
                  </a:lnTo>
                  <a:lnTo>
                    <a:pt x="49606" y="31052"/>
                  </a:lnTo>
                  <a:lnTo>
                    <a:pt x="49606" y="39484"/>
                  </a:lnTo>
                  <a:lnTo>
                    <a:pt x="9627" y="39484"/>
                  </a:lnTo>
                  <a:lnTo>
                    <a:pt x="9627" y="64198"/>
                  </a:lnTo>
                  <a:lnTo>
                    <a:pt x="53632" y="64198"/>
                  </a:lnTo>
                  <a:lnTo>
                    <a:pt x="53632"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76" name="Shape 4188"/>
            <p:cNvSpPr/>
            <p:nvPr/>
          </p:nvSpPr>
          <p:spPr>
            <a:xfrm>
              <a:off x="4858444" y="19048"/>
              <a:ext cx="24060" cy="55956"/>
            </a:xfrm>
            <a:custGeom>
              <a:avLst/>
              <a:gdLst/>
              <a:ahLst/>
              <a:cxnLst/>
              <a:rect l="0" t="0" r="0" b="0"/>
              <a:pathLst>
                <a:path w="24060" h="55956">
                  <a:moveTo>
                    <a:pt x="22784" y="0"/>
                  </a:moveTo>
                  <a:lnTo>
                    <a:pt x="24060" y="324"/>
                  </a:lnTo>
                  <a:lnTo>
                    <a:pt x="24060" y="7987"/>
                  </a:lnTo>
                  <a:lnTo>
                    <a:pt x="13589" y="12954"/>
                  </a:lnTo>
                  <a:cubicBezTo>
                    <a:pt x="10820" y="16396"/>
                    <a:pt x="9423" y="21450"/>
                    <a:pt x="9423" y="28130"/>
                  </a:cubicBezTo>
                  <a:cubicBezTo>
                    <a:pt x="9423" y="33820"/>
                    <a:pt x="10630" y="38583"/>
                    <a:pt x="13030" y="42418"/>
                  </a:cubicBezTo>
                  <a:lnTo>
                    <a:pt x="24060" y="47909"/>
                  </a:lnTo>
                  <a:lnTo>
                    <a:pt x="24060" y="55451"/>
                  </a:lnTo>
                  <a:lnTo>
                    <a:pt x="21793" y="55956"/>
                  </a:lnTo>
                  <a:cubicBezTo>
                    <a:pt x="15901" y="55956"/>
                    <a:pt x="10795" y="53480"/>
                    <a:pt x="6477" y="48501"/>
                  </a:cubicBezTo>
                  <a:cubicBezTo>
                    <a:pt x="2159" y="43510"/>
                    <a:pt x="0" y="36893"/>
                    <a:pt x="0" y="28626"/>
                  </a:cubicBezTo>
                  <a:cubicBezTo>
                    <a:pt x="0" y="20891"/>
                    <a:pt x="1968" y="14186"/>
                    <a:pt x="5905" y="8509"/>
                  </a:cubicBezTo>
                  <a:cubicBezTo>
                    <a:pt x="9842" y="2832"/>
                    <a:pt x="15468" y="0"/>
                    <a:pt x="2278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77" name="Shape 4189"/>
            <p:cNvSpPr/>
            <p:nvPr/>
          </p:nvSpPr>
          <p:spPr>
            <a:xfrm>
              <a:off x="4882504" y="0"/>
              <a:ext cx="22866" cy="74499"/>
            </a:xfrm>
            <a:custGeom>
              <a:avLst/>
              <a:gdLst/>
              <a:ahLst/>
              <a:cxnLst/>
              <a:rect l="0" t="0" r="0" b="0"/>
              <a:pathLst>
                <a:path w="22866" h="74499">
                  <a:moveTo>
                    <a:pt x="14294" y="0"/>
                  </a:moveTo>
                  <a:lnTo>
                    <a:pt x="22866" y="0"/>
                  </a:lnTo>
                  <a:lnTo>
                    <a:pt x="22866" y="73124"/>
                  </a:lnTo>
                  <a:lnTo>
                    <a:pt x="14840" y="73124"/>
                  </a:lnTo>
                  <a:lnTo>
                    <a:pt x="14840" y="65733"/>
                  </a:lnTo>
                  <a:cubicBezTo>
                    <a:pt x="12757" y="69009"/>
                    <a:pt x="10306" y="71372"/>
                    <a:pt x="7474" y="72832"/>
                  </a:cubicBezTo>
                  <a:lnTo>
                    <a:pt x="0" y="74499"/>
                  </a:lnTo>
                  <a:lnTo>
                    <a:pt x="0" y="66956"/>
                  </a:lnTo>
                  <a:lnTo>
                    <a:pt x="527" y="67219"/>
                  </a:lnTo>
                  <a:cubicBezTo>
                    <a:pt x="4629" y="67219"/>
                    <a:pt x="8020" y="65441"/>
                    <a:pt x="10662" y="61885"/>
                  </a:cubicBezTo>
                  <a:cubicBezTo>
                    <a:pt x="13316" y="58329"/>
                    <a:pt x="14637" y="53236"/>
                    <a:pt x="14637" y="46581"/>
                  </a:cubicBezTo>
                  <a:cubicBezTo>
                    <a:pt x="14637" y="39863"/>
                    <a:pt x="13278" y="34897"/>
                    <a:pt x="10535" y="31671"/>
                  </a:cubicBezTo>
                  <a:cubicBezTo>
                    <a:pt x="7804" y="28446"/>
                    <a:pt x="4438" y="26833"/>
                    <a:pt x="426" y="26833"/>
                  </a:cubicBezTo>
                  <a:lnTo>
                    <a:pt x="0" y="27035"/>
                  </a:lnTo>
                  <a:lnTo>
                    <a:pt x="0" y="19371"/>
                  </a:lnTo>
                  <a:lnTo>
                    <a:pt x="8896" y="21626"/>
                  </a:lnTo>
                  <a:cubicBezTo>
                    <a:pt x="10484" y="22616"/>
                    <a:pt x="12274" y="24356"/>
                    <a:pt x="14294" y="26833"/>
                  </a:cubicBezTo>
                  <a:lnTo>
                    <a:pt x="14294"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78" name="Shape 150025"/>
            <p:cNvSpPr/>
            <p:nvPr/>
          </p:nvSpPr>
          <p:spPr>
            <a:xfrm>
              <a:off x="4918723" y="20244"/>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79" name="Shape 150026"/>
            <p:cNvSpPr/>
            <p:nvPr/>
          </p:nvSpPr>
          <p:spPr>
            <a:xfrm>
              <a:off x="4918723" y="241"/>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80" name="Shape 4192"/>
            <p:cNvSpPr/>
            <p:nvPr/>
          </p:nvSpPr>
          <p:spPr>
            <a:xfrm>
              <a:off x="4935889" y="5159"/>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81" name="Shape 4193"/>
            <p:cNvSpPr/>
            <p:nvPr/>
          </p:nvSpPr>
          <p:spPr>
            <a:xfrm>
              <a:off x="4965897" y="18613"/>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82" name="Shape 4194"/>
            <p:cNvSpPr/>
            <p:nvPr/>
          </p:nvSpPr>
          <p:spPr>
            <a:xfrm>
              <a:off x="4990408" y="18452"/>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69"/>
                  </a:lnTo>
                  <a:cubicBezTo>
                    <a:pt x="5880" y="48869"/>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83" name="Shape 4195"/>
            <p:cNvSpPr/>
            <p:nvPr/>
          </p:nvSpPr>
          <p:spPr>
            <a:xfrm>
              <a:off x="5026273" y="18797"/>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84" name="Shape 4196"/>
            <p:cNvSpPr/>
            <p:nvPr/>
          </p:nvSpPr>
          <p:spPr>
            <a:xfrm>
              <a:off x="5084810" y="18608"/>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3"/>
                  </a:cubicBezTo>
                  <a:lnTo>
                    <a:pt x="34188" y="16663"/>
                  </a:lnTo>
                  <a:cubicBezTo>
                    <a:pt x="34011" y="14656"/>
                    <a:pt x="33287" y="12827"/>
                    <a:pt x="32004" y="11189"/>
                  </a:cubicBezTo>
                  <a:cubicBezTo>
                    <a:pt x="29896" y="8852"/>
                    <a:pt x="26264" y="7684"/>
                    <a:pt x="21082" y="7684"/>
                  </a:cubicBezTo>
                  <a:cubicBezTo>
                    <a:pt x="17628" y="7684"/>
                    <a:pt x="15011" y="8331"/>
                    <a:pt x="13233" y="9614"/>
                  </a:cubicBezTo>
                  <a:cubicBezTo>
                    <a:pt x="11456" y="10897"/>
                    <a:pt x="10566" y="12598"/>
                    <a:pt x="10566" y="14707"/>
                  </a:cubicBezTo>
                  <a:cubicBezTo>
                    <a:pt x="10566" y="17006"/>
                    <a:pt x="11735" y="18860"/>
                    <a:pt x="14072" y="20244"/>
                  </a:cubicBezTo>
                  <a:cubicBezTo>
                    <a:pt x="15418" y="21069"/>
                    <a:pt x="17412" y="21793"/>
                    <a:pt x="20041" y="22416"/>
                  </a:cubicBezTo>
                  <a:lnTo>
                    <a:pt x="26048" y="23851"/>
                  </a:lnTo>
                  <a:cubicBezTo>
                    <a:pt x="32588" y="25413"/>
                    <a:pt x="36969" y="26912"/>
                    <a:pt x="39192" y="28372"/>
                  </a:cubicBezTo>
                  <a:cubicBezTo>
                    <a:pt x="42672" y="30658"/>
                    <a:pt x="44399" y="34239"/>
                    <a:pt x="44399" y="39141"/>
                  </a:cubicBezTo>
                  <a:cubicBezTo>
                    <a:pt x="44399" y="43866"/>
                    <a:pt x="42583" y="47943"/>
                    <a:pt x="38951" y="51384"/>
                  </a:cubicBezTo>
                  <a:cubicBezTo>
                    <a:pt x="35319" y="54826"/>
                    <a:pt x="29782" y="56553"/>
                    <a:pt x="22352" y="56553"/>
                  </a:cubicBezTo>
                  <a:cubicBezTo>
                    <a:pt x="14351" y="56553"/>
                    <a:pt x="8687" y="54763"/>
                    <a:pt x="5359" y="51169"/>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4" y="46851"/>
                  </a:cubicBezTo>
                  <a:cubicBezTo>
                    <a:pt x="34290" y="45415"/>
                    <a:pt x="35573" y="43180"/>
                    <a:pt x="35573" y="40183"/>
                  </a:cubicBezTo>
                  <a:cubicBezTo>
                    <a:pt x="35573" y="37897"/>
                    <a:pt x="34544" y="36157"/>
                    <a:pt x="32499" y="34963"/>
                  </a:cubicBezTo>
                  <a:cubicBezTo>
                    <a:pt x="31178" y="34239"/>
                    <a:pt x="28600" y="33401"/>
                    <a:pt x="24727" y="32436"/>
                  </a:cubicBezTo>
                  <a:lnTo>
                    <a:pt x="17526" y="30658"/>
                  </a:lnTo>
                  <a:cubicBezTo>
                    <a:pt x="12916" y="29528"/>
                    <a:pt x="9525" y="28270"/>
                    <a:pt x="7341" y="26886"/>
                  </a:cubicBezTo>
                  <a:cubicBezTo>
                    <a:pt x="3442" y="24473"/>
                    <a:pt x="1486" y="21133"/>
                    <a:pt x="1486" y="16866"/>
                  </a:cubicBezTo>
                  <a:cubicBezTo>
                    <a:pt x="1486" y="11836"/>
                    <a:pt x="3327" y="7760"/>
                    <a:pt x="6998" y="4661"/>
                  </a:cubicBezTo>
                  <a:cubicBezTo>
                    <a:pt x="10668" y="1550"/>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85" name="Shape 4197"/>
            <p:cNvSpPr/>
            <p:nvPr/>
          </p:nvSpPr>
          <p:spPr>
            <a:xfrm>
              <a:off x="5135864" y="19035"/>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86" name="Shape 4198"/>
            <p:cNvSpPr/>
            <p:nvPr/>
          </p:nvSpPr>
          <p:spPr>
            <a:xfrm>
              <a:off x="5160267" y="564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87" name="Shape 4199"/>
            <p:cNvSpPr/>
            <p:nvPr/>
          </p:nvSpPr>
          <p:spPr>
            <a:xfrm>
              <a:off x="5160267" y="18796"/>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88" name="Shape 150027"/>
            <p:cNvSpPr/>
            <p:nvPr/>
          </p:nvSpPr>
          <p:spPr>
            <a:xfrm>
              <a:off x="5195634" y="241"/>
              <a:ext cx="9144" cy="72873"/>
            </a:xfrm>
            <a:custGeom>
              <a:avLst/>
              <a:gdLst/>
              <a:ahLst/>
              <a:cxnLst/>
              <a:rect l="0" t="0" r="0" b="0"/>
              <a:pathLst>
                <a:path w="9144" h="72873">
                  <a:moveTo>
                    <a:pt x="0" y="0"/>
                  </a:moveTo>
                  <a:lnTo>
                    <a:pt x="9144" y="0"/>
                  </a:lnTo>
                  <a:lnTo>
                    <a:pt x="9144" y="72873"/>
                  </a:lnTo>
                  <a:lnTo>
                    <a:pt x="0" y="7287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89" name="Shape 4201"/>
            <p:cNvSpPr/>
            <p:nvPr/>
          </p:nvSpPr>
          <p:spPr>
            <a:xfrm>
              <a:off x="5214940" y="19035"/>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90" name="Shape 4202"/>
            <p:cNvSpPr/>
            <p:nvPr/>
          </p:nvSpPr>
          <p:spPr>
            <a:xfrm>
              <a:off x="5239343" y="564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91" name="Shape 4203"/>
            <p:cNvSpPr/>
            <p:nvPr/>
          </p:nvSpPr>
          <p:spPr>
            <a:xfrm>
              <a:off x="5239343" y="18796"/>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92" name="Shape 4204"/>
            <p:cNvSpPr/>
            <p:nvPr/>
          </p:nvSpPr>
          <p:spPr>
            <a:xfrm>
              <a:off x="5270846" y="18451"/>
              <a:ext cx="45491" cy="56210"/>
            </a:xfrm>
            <a:custGeom>
              <a:avLst/>
              <a:gdLst/>
              <a:ahLst/>
              <a:cxnLst/>
              <a:rect l="0" t="0" r="0" b="0"/>
              <a:pathLst>
                <a:path w="45491" h="56210">
                  <a:moveTo>
                    <a:pt x="24118" y="0"/>
                  </a:moveTo>
                  <a:cubicBezTo>
                    <a:pt x="30099" y="0"/>
                    <a:pt x="34976" y="1460"/>
                    <a:pt x="38722" y="4369"/>
                  </a:cubicBezTo>
                  <a:cubicBezTo>
                    <a:pt x="42469" y="7277"/>
                    <a:pt x="44729" y="12293"/>
                    <a:pt x="45491" y="19405"/>
                  </a:cubicBezTo>
                  <a:lnTo>
                    <a:pt x="36818" y="19405"/>
                  </a:lnTo>
                  <a:cubicBezTo>
                    <a:pt x="36284" y="16129"/>
                    <a:pt x="35078" y="13398"/>
                    <a:pt x="33185" y="11239"/>
                  </a:cubicBezTo>
                  <a:cubicBezTo>
                    <a:pt x="31305" y="9080"/>
                    <a:pt x="28283" y="7988"/>
                    <a:pt x="24118" y="7988"/>
                  </a:cubicBezTo>
                  <a:cubicBezTo>
                    <a:pt x="18428" y="7988"/>
                    <a:pt x="14364" y="10769"/>
                    <a:pt x="11913" y="16307"/>
                  </a:cubicBezTo>
                  <a:cubicBezTo>
                    <a:pt x="10325" y="19914"/>
                    <a:pt x="9525" y="24359"/>
                    <a:pt x="9525" y="29642"/>
                  </a:cubicBezTo>
                  <a:cubicBezTo>
                    <a:pt x="9525" y="34963"/>
                    <a:pt x="10656" y="39433"/>
                    <a:pt x="12903" y="43066"/>
                  </a:cubicBezTo>
                  <a:cubicBezTo>
                    <a:pt x="15151" y="46698"/>
                    <a:pt x="18682" y="48526"/>
                    <a:pt x="23521" y="48526"/>
                  </a:cubicBezTo>
                  <a:cubicBezTo>
                    <a:pt x="27216" y="48526"/>
                    <a:pt x="30163" y="47396"/>
                    <a:pt x="32322" y="45136"/>
                  </a:cubicBezTo>
                  <a:cubicBezTo>
                    <a:pt x="34493" y="42875"/>
                    <a:pt x="35992" y="39789"/>
                    <a:pt x="36818" y="35865"/>
                  </a:cubicBezTo>
                  <a:lnTo>
                    <a:pt x="45491" y="35865"/>
                  </a:lnTo>
                  <a:cubicBezTo>
                    <a:pt x="44501" y="42913"/>
                    <a:pt x="42025" y="48070"/>
                    <a:pt x="38049" y="51321"/>
                  </a:cubicBezTo>
                  <a:cubicBezTo>
                    <a:pt x="34087" y="54585"/>
                    <a:pt x="29007" y="56210"/>
                    <a:pt x="22822" y="56210"/>
                  </a:cubicBezTo>
                  <a:cubicBezTo>
                    <a:pt x="15875" y="56210"/>
                    <a:pt x="10338" y="53670"/>
                    <a:pt x="6198" y="48590"/>
                  </a:cubicBezTo>
                  <a:cubicBezTo>
                    <a:pt x="2070" y="43523"/>
                    <a:pt x="0" y="37173"/>
                    <a:pt x="0" y="29566"/>
                  </a:cubicBezTo>
                  <a:cubicBezTo>
                    <a:pt x="0" y="20244"/>
                    <a:pt x="2261" y="12979"/>
                    <a:pt x="6795" y="7798"/>
                  </a:cubicBezTo>
                  <a:cubicBezTo>
                    <a:pt x="11328" y="2603"/>
                    <a:pt x="17094" y="0"/>
                    <a:pt x="24118"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93" name="Shape 4205"/>
            <p:cNvSpPr/>
            <p:nvPr/>
          </p:nvSpPr>
          <p:spPr>
            <a:xfrm>
              <a:off x="5319866" y="5159"/>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94" name="Shape 4206"/>
            <p:cNvSpPr/>
            <p:nvPr/>
          </p:nvSpPr>
          <p:spPr>
            <a:xfrm>
              <a:off x="5349874" y="18613"/>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95" name="Shape 4207"/>
            <p:cNvSpPr/>
            <p:nvPr/>
          </p:nvSpPr>
          <p:spPr>
            <a:xfrm>
              <a:off x="5374385" y="18452"/>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69"/>
                  </a:lnTo>
                  <a:cubicBezTo>
                    <a:pt x="5880" y="48869"/>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96" name="Shape 4208"/>
            <p:cNvSpPr/>
            <p:nvPr/>
          </p:nvSpPr>
          <p:spPr>
            <a:xfrm>
              <a:off x="5410250" y="18797"/>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97" name="Shape 4209"/>
            <p:cNvSpPr/>
            <p:nvPr/>
          </p:nvSpPr>
          <p:spPr>
            <a:xfrm>
              <a:off x="4714310" y="1460748"/>
              <a:ext cx="63589" cy="72873"/>
            </a:xfrm>
            <a:custGeom>
              <a:avLst/>
              <a:gdLst/>
              <a:ahLst/>
              <a:cxnLst/>
              <a:rect l="0" t="0" r="0" b="0"/>
              <a:pathLst>
                <a:path w="63589" h="72873">
                  <a:moveTo>
                    <a:pt x="0" y="0"/>
                  </a:moveTo>
                  <a:lnTo>
                    <a:pt x="10909" y="0"/>
                  </a:lnTo>
                  <a:lnTo>
                    <a:pt x="31839" y="62065"/>
                  </a:lnTo>
                  <a:lnTo>
                    <a:pt x="52527" y="0"/>
                  </a:lnTo>
                  <a:lnTo>
                    <a:pt x="63589" y="0"/>
                  </a:lnTo>
                  <a:lnTo>
                    <a:pt x="37008" y="72873"/>
                  </a:lnTo>
                  <a:lnTo>
                    <a:pt x="26531"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98" name="Shape 150028"/>
            <p:cNvSpPr/>
            <p:nvPr/>
          </p:nvSpPr>
          <p:spPr>
            <a:xfrm>
              <a:off x="4784230" y="1480744"/>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799" name="Shape 150029"/>
            <p:cNvSpPr/>
            <p:nvPr/>
          </p:nvSpPr>
          <p:spPr>
            <a:xfrm>
              <a:off x="4784230" y="1460742"/>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00" name="Shape 4212"/>
            <p:cNvSpPr/>
            <p:nvPr/>
          </p:nvSpPr>
          <p:spPr>
            <a:xfrm>
              <a:off x="4803778" y="1479535"/>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01" name="Shape 4213"/>
            <p:cNvSpPr/>
            <p:nvPr/>
          </p:nvSpPr>
          <p:spPr>
            <a:xfrm>
              <a:off x="4828181" y="15169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02" name="Shape 4214"/>
            <p:cNvSpPr/>
            <p:nvPr/>
          </p:nvSpPr>
          <p:spPr>
            <a:xfrm>
              <a:off x="4828181" y="1479296"/>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03" name="Shape 4215"/>
            <p:cNvSpPr/>
            <p:nvPr/>
          </p:nvSpPr>
          <p:spPr>
            <a:xfrm>
              <a:off x="4857670" y="1480491"/>
              <a:ext cx="70599" cy="53137"/>
            </a:xfrm>
            <a:custGeom>
              <a:avLst/>
              <a:gdLst/>
              <a:ahLst/>
              <a:cxnLst/>
              <a:rect l="0" t="0" r="0" b="0"/>
              <a:pathLst>
                <a:path w="70599" h="53137">
                  <a:moveTo>
                    <a:pt x="0" y="0"/>
                  </a:moveTo>
                  <a:lnTo>
                    <a:pt x="9779" y="0"/>
                  </a:lnTo>
                  <a:lnTo>
                    <a:pt x="20002" y="41872"/>
                  </a:lnTo>
                  <a:lnTo>
                    <a:pt x="30366" y="0"/>
                  </a:lnTo>
                  <a:lnTo>
                    <a:pt x="40386" y="0"/>
                  </a:lnTo>
                  <a:lnTo>
                    <a:pt x="50800" y="41618"/>
                  </a:lnTo>
                  <a:lnTo>
                    <a:pt x="61671" y="0"/>
                  </a:lnTo>
                  <a:lnTo>
                    <a:pt x="70599" y="0"/>
                  </a:lnTo>
                  <a:lnTo>
                    <a:pt x="55169" y="53137"/>
                  </a:lnTo>
                  <a:lnTo>
                    <a:pt x="45898" y="53137"/>
                  </a:lnTo>
                  <a:lnTo>
                    <a:pt x="35077" y="12002"/>
                  </a:lnTo>
                  <a:lnTo>
                    <a:pt x="24612" y="53137"/>
                  </a:lnTo>
                  <a:lnTo>
                    <a:pt x="15329" y="5313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04" name="Shape 4216"/>
            <p:cNvSpPr/>
            <p:nvPr/>
          </p:nvSpPr>
          <p:spPr>
            <a:xfrm>
              <a:off x="4961630" y="1479108"/>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3"/>
                  </a:cubicBezTo>
                  <a:lnTo>
                    <a:pt x="34188" y="16663"/>
                  </a:lnTo>
                  <a:cubicBezTo>
                    <a:pt x="34011" y="14656"/>
                    <a:pt x="33287" y="12827"/>
                    <a:pt x="32004" y="11189"/>
                  </a:cubicBezTo>
                  <a:cubicBezTo>
                    <a:pt x="29896" y="8852"/>
                    <a:pt x="26264" y="7684"/>
                    <a:pt x="21082" y="7684"/>
                  </a:cubicBezTo>
                  <a:cubicBezTo>
                    <a:pt x="17628" y="7684"/>
                    <a:pt x="15011" y="8331"/>
                    <a:pt x="13233" y="9614"/>
                  </a:cubicBezTo>
                  <a:cubicBezTo>
                    <a:pt x="11456" y="10897"/>
                    <a:pt x="10566" y="12598"/>
                    <a:pt x="10566" y="14707"/>
                  </a:cubicBezTo>
                  <a:cubicBezTo>
                    <a:pt x="10566" y="17006"/>
                    <a:pt x="11735" y="18860"/>
                    <a:pt x="14072" y="20244"/>
                  </a:cubicBezTo>
                  <a:cubicBezTo>
                    <a:pt x="15418" y="21069"/>
                    <a:pt x="17412" y="21793"/>
                    <a:pt x="20041" y="22416"/>
                  </a:cubicBezTo>
                  <a:lnTo>
                    <a:pt x="26048" y="23851"/>
                  </a:lnTo>
                  <a:cubicBezTo>
                    <a:pt x="32588" y="25413"/>
                    <a:pt x="36969" y="26912"/>
                    <a:pt x="39192" y="28372"/>
                  </a:cubicBezTo>
                  <a:cubicBezTo>
                    <a:pt x="42672" y="30658"/>
                    <a:pt x="44399" y="34239"/>
                    <a:pt x="44399" y="39141"/>
                  </a:cubicBezTo>
                  <a:cubicBezTo>
                    <a:pt x="44399" y="43866"/>
                    <a:pt x="42583" y="47943"/>
                    <a:pt x="38951" y="51384"/>
                  </a:cubicBezTo>
                  <a:cubicBezTo>
                    <a:pt x="35319" y="54826"/>
                    <a:pt x="29782" y="56553"/>
                    <a:pt x="22352" y="56553"/>
                  </a:cubicBezTo>
                  <a:cubicBezTo>
                    <a:pt x="14351" y="56553"/>
                    <a:pt x="8687" y="54763"/>
                    <a:pt x="5359" y="51169"/>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4" y="46851"/>
                  </a:cubicBezTo>
                  <a:cubicBezTo>
                    <a:pt x="34290" y="45415"/>
                    <a:pt x="35573" y="43180"/>
                    <a:pt x="35573" y="40183"/>
                  </a:cubicBezTo>
                  <a:cubicBezTo>
                    <a:pt x="35573" y="37897"/>
                    <a:pt x="34544" y="36157"/>
                    <a:pt x="32499" y="34963"/>
                  </a:cubicBezTo>
                  <a:cubicBezTo>
                    <a:pt x="31178" y="34239"/>
                    <a:pt x="28600" y="33401"/>
                    <a:pt x="24727" y="32436"/>
                  </a:cubicBezTo>
                  <a:lnTo>
                    <a:pt x="17526" y="30658"/>
                  </a:lnTo>
                  <a:cubicBezTo>
                    <a:pt x="12916" y="29528"/>
                    <a:pt x="9525" y="28270"/>
                    <a:pt x="7341" y="26886"/>
                  </a:cubicBezTo>
                  <a:cubicBezTo>
                    <a:pt x="3442" y="24473"/>
                    <a:pt x="1486" y="21133"/>
                    <a:pt x="1486" y="16866"/>
                  </a:cubicBezTo>
                  <a:cubicBezTo>
                    <a:pt x="1486" y="11836"/>
                    <a:pt x="3327" y="7760"/>
                    <a:pt x="6998" y="4661"/>
                  </a:cubicBezTo>
                  <a:cubicBezTo>
                    <a:pt x="10668" y="1550"/>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05" name="Shape 4217"/>
            <p:cNvSpPr/>
            <p:nvPr/>
          </p:nvSpPr>
          <p:spPr>
            <a:xfrm>
              <a:off x="5012683" y="1479535"/>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06" name="Shape 4218"/>
            <p:cNvSpPr/>
            <p:nvPr/>
          </p:nvSpPr>
          <p:spPr>
            <a:xfrm>
              <a:off x="5037086" y="15169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07" name="Shape 4219"/>
            <p:cNvSpPr/>
            <p:nvPr/>
          </p:nvSpPr>
          <p:spPr>
            <a:xfrm>
              <a:off x="5037086" y="1479296"/>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08" name="Shape 150030"/>
            <p:cNvSpPr/>
            <p:nvPr/>
          </p:nvSpPr>
          <p:spPr>
            <a:xfrm>
              <a:off x="5072457" y="1460742"/>
              <a:ext cx="9144" cy="72873"/>
            </a:xfrm>
            <a:custGeom>
              <a:avLst/>
              <a:gdLst/>
              <a:ahLst/>
              <a:cxnLst/>
              <a:rect l="0" t="0" r="0" b="0"/>
              <a:pathLst>
                <a:path w="9144" h="72873">
                  <a:moveTo>
                    <a:pt x="0" y="0"/>
                  </a:moveTo>
                  <a:lnTo>
                    <a:pt x="9144" y="0"/>
                  </a:lnTo>
                  <a:lnTo>
                    <a:pt x="9144" y="72873"/>
                  </a:lnTo>
                  <a:lnTo>
                    <a:pt x="0" y="7287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09" name="Shape 4221"/>
            <p:cNvSpPr/>
            <p:nvPr/>
          </p:nvSpPr>
          <p:spPr>
            <a:xfrm>
              <a:off x="5091760" y="1479535"/>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10" name="Shape 4222"/>
            <p:cNvSpPr/>
            <p:nvPr/>
          </p:nvSpPr>
          <p:spPr>
            <a:xfrm>
              <a:off x="5116164" y="1516952"/>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11" name="Shape 4223"/>
            <p:cNvSpPr/>
            <p:nvPr/>
          </p:nvSpPr>
          <p:spPr>
            <a:xfrm>
              <a:off x="5116164" y="1479296"/>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12" name="Shape 4224"/>
            <p:cNvSpPr/>
            <p:nvPr/>
          </p:nvSpPr>
          <p:spPr>
            <a:xfrm>
              <a:off x="5147666" y="1478951"/>
              <a:ext cx="45491" cy="56210"/>
            </a:xfrm>
            <a:custGeom>
              <a:avLst/>
              <a:gdLst/>
              <a:ahLst/>
              <a:cxnLst/>
              <a:rect l="0" t="0" r="0" b="0"/>
              <a:pathLst>
                <a:path w="45491" h="56210">
                  <a:moveTo>
                    <a:pt x="24118" y="0"/>
                  </a:moveTo>
                  <a:cubicBezTo>
                    <a:pt x="30099" y="0"/>
                    <a:pt x="34976" y="1460"/>
                    <a:pt x="38722" y="4369"/>
                  </a:cubicBezTo>
                  <a:cubicBezTo>
                    <a:pt x="42469" y="7277"/>
                    <a:pt x="44729" y="12293"/>
                    <a:pt x="45491" y="19405"/>
                  </a:cubicBezTo>
                  <a:lnTo>
                    <a:pt x="36818" y="19405"/>
                  </a:lnTo>
                  <a:cubicBezTo>
                    <a:pt x="36284" y="16129"/>
                    <a:pt x="35078" y="13398"/>
                    <a:pt x="33185" y="11239"/>
                  </a:cubicBezTo>
                  <a:cubicBezTo>
                    <a:pt x="31305" y="9080"/>
                    <a:pt x="28283" y="7988"/>
                    <a:pt x="24118" y="7988"/>
                  </a:cubicBezTo>
                  <a:cubicBezTo>
                    <a:pt x="18428" y="7988"/>
                    <a:pt x="14364" y="10769"/>
                    <a:pt x="11913" y="16307"/>
                  </a:cubicBezTo>
                  <a:cubicBezTo>
                    <a:pt x="10325" y="19914"/>
                    <a:pt x="9525" y="24359"/>
                    <a:pt x="9525" y="29642"/>
                  </a:cubicBezTo>
                  <a:cubicBezTo>
                    <a:pt x="9525" y="34963"/>
                    <a:pt x="10656" y="39433"/>
                    <a:pt x="12903" y="43066"/>
                  </a:cubicBezTo>
                  <a:cubicBezTo>
                    <a:pt x="15151" y="46698"/>
                    <a:pt x="18682" y="48526"/>
                    <a:pt x="23521" y="48526"/>
                  </a:cubicBezTo>
                  <a:cubicBezTo>
                    <a:pt x="27216" y="48526"/>
                    <a:pt x="30163" y="47396"/>
                    <a:pt x="32322" y="45136"/>
                  </a:cubicBezTo>
                  <a:cubicBezTo>
                    <a:pt x="34493" y="42875"/>
                    <a:pt x="35992" y="39789"/>
                    <a:pt x="36818" y="35865"/>
                  </a:cubicBezTo>
                  <a:lnTo>
                    <a:pt x="45491" y="35865"/>
                  </a:lnTo>
                  <a:cubicBezTo>
                    <a:pt x="44501" y="42913"/>
                    <a:pt x="42025" y="48070"/>
                    <a:pt x="38049" y="51321"/>
                  </a:cubicBezTo>
                  <a:cubicBezTo>
                    <a:pt x="34087" y="54585"/>
                    <a:pt x="29007" y="56210"/>
                    <a:pt x="22822" y="56210"/>
                  </a:cubicBezTo>
                  <a:cubicBezTo>
                    <a:pt x="15875" y="56210"/>
                    <a:pt x="10338" y="53670"/>
                    <a:pt x="6198" y="48590"/>
                  </a:cubicBezTo>
                  <a:cubicBezTo>
                    <a:pt x="2070" y="43523"/>
                    <a:pt x="0" y="37173"/>
                    <a:pt x="0" y="29566"/>
                  </a:cubicBezTo>
                  <a:cubicBezTo>
                    <a:pt x="0" y="20244"/>
                    <a:pt x="2261" y="12979"/>
                    <a:pt x="6795" y="7798"/>
                  </a:cubicBezTo>
                  <a:cubicBezTo>
                    <a:pt x="11328" y="2603"/>
                    <a:pt x="17094" y="0"/>
                    <a:pt x="24118"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13" name="Shape 4225"/>
            <p:cNvSpPr/>
            <p:nvPr/>
          </p:nvSpPr>
          <p:spPr>
            <a:xfrm>
              <a:off x="5196687" y="1465659"/>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14" name="Shape 4226"/>
            <p:cNvSpPr/>
            <p:nvPr/>
          </p:nvSpPr>
          <p:spPr>
            <a:xfrm>
              <a:off x="5226694" y="1479113"/>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15" name="Shape 4227"/>
            <p:cNvSpPr/>
            <p:nvPr/>
          </p:nvSpPr>
          <p:spPr>
            <a:xfrm>
              <a:off x="5251205" y="1478952"/>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69"/>
                  </a:lnTo>
                  <a:cubicBezTo>
                    <a:pt x="5880" y="48869"/>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16" name="Shape 4228"/>
            <p:cNvSpPr/>
            <p:nvPr/>
          </p:nvSpPr>
          <p:spPr>
            <a:xfrm>
              <a:off x="5287070" y="1479297"/>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817" name="Shape 4231"/>
            <p:cNvSpPr/>
            <p:nvPr/>
          </p:nvSpPr>
          <p:spPr>
            <a:xfrm>
              <a:off x="5118094" y="936723"/>
              <a:ext cx="469900" cy="165100"/>
            </a:xfrm>
            <a:custGeom>
              <a:avLst/>
              <a:gdLst/>
              <a:ahLst/>
              <a:cxnLst/>
              <a:rect l="0" t="0" r="0" b="0"/>
              <a:pathLst>
                <a:path w="469900" h="165100">
                  <a:moveTo>
                    <a:pt x="469900" y="0"/>
                  </a:moveTo>
                  <a:lnTo>
                    <a:pt x="469900" y="165100"/>
                  </a:lnTo>
                  <a:lnTo>
                    <a:pt x="0" y="165100"/>
                  </a:lnTo>
                  <a:lnTo>
                    <a:pt x="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818" name="Shape 4232"/>
            <p:cNvSpPr/>
            <p:nvPr/>
          </p:nvSpPr>
          <p:spPr>
            <a:xfrm>
              <a:off x="5353050" y="1101823"/>
              <a:ext cx="0" cy="406400"/>
            </a:xfrm>
            <a:custGeom>
              <a:avLst/>
              <a:gdLst/>
              <a:ahLst/>
              <a:cxnLst/>
              <a:rect l="0" t="0" r="0" b="0"/>
              <a:pathLst>
                <a:path h="406400">
                  <a:moveTo>
                    <a:pt x="0" y="406400"/>
                  </a:moveTo>
                  <a:lnTo>
                    <a:pt x="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819" name="Shape 4235"/>
            <p:cNvSpPr/>
            <p:nvPr/>
          </p:nvSpPr>
          <p:spPr>
            <a:xfrm>
              <a:off x="4521200" y="403323"/>
              <a:ext cx="469900" cy="165100"/>
            </a:xfrm>
            <a:custGeom>
              <a:avLst/>
              <a:gdLst/>
              <a:ahLst/>
              <a:cxnLst/>
              <a:rect l="0" t="0" r="0" b="0"/>
              <a:pathLst>
                <a:path w="469900" h="165100">
                  <a:moveTo>
                    <a:pt x="0" y="165100"/>
                  </a:moveTo>
                  <a:lnTo>
                    <a:pt x="0" y="0"/>
                  </a:lnTo>
                  <a:lnTo>
                    <a:pt x="469900" y="0"/>
                  </a:lnTo>
                  <a:lnTo>
                    <a:pt x="469900" y="1651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820" name="Shape 4236"/>
            <p:cNvSpPr/>
            <p:nvPr/>
          </p:nvSpPr>
          <p:spPr>
            <a:xfrm>
              <a:off x="4756144" y="35023"/>
              <a:ext cx="0" cy="368300"/>
            </a:xfrm>
            <a:custGeom>
              <a:avLst/>
              <a:gdLst/>
              <a:ahLst/>
              <a:cxnLst/>
              <a:rect l="0" t="0" r="0" b="0"/>
              <a:pathLst>
                <a:path h="368300">
                  <a:moveTo>
                    <a:pt x="0" y="0"/>
                  </a:moveTo>
                  <a:lnTo>
                    <a:pt x="0" y="3683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grpSp>
      <p:sp>
        <p:nvSpPr>
          <p:cNvPr id="1460" name="Rectangle 1233"/>
          <p:cNvSpPr>
            <a:spLocks noChangeArrowheads="1"/>
          </p:cNvSpPr>
          <p:nvPr/>
        </p:nvSpPr>
        <p:spPr bwMode="auto">
          <a:xfrm>
            <a:off x="3079750" y="89976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a:t>
            </a:r>
            <a:r>
              <a:rPr kumimoji="0" lang="en-US" altLang="en-US" sz="1800" b="1" i="0" u="none" strike="noStrike" cap="none" normalizeH="0" baseline="0">
                <a:ln>
                  <a:noFill/>
                </a:ln>
                <a:solidFill>
                  <a:schemeClr val="tx1"/>
                </a:solidFill>
                <a:effectLst/>
                <a:latin typeface="Arial" charset="0"/>
              </a:rPr>
              <a:t>View menu includes commands to hide or show the toolbar.</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461" name="Picture 4249"/>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3079750" y="90433525"/>
            <a:ext cx="1270000" cy="1511300"/>
          </a:xfrm>
          <a:prstGeom prst="rect">
            <a:avLst/>
          </a:prstGeom>
          <a:noFill/>
          <a:extLst>
            <a:ext uri="{909E8E84-426E-40DD-AFC4-6F175D3DCCD1}">
              <a14:hiddenFill xmlns:a14="http://schemas.microsoft.com/office/drawing/2010/main">
                <a:solidFill>
                  <a:srgbClr val="FFFFFF"/>
                </a:solidFill>
              </a14:hiddenFill>
            </a:ext>
          </a:extLst>
        </p:spPr>
      </p:pic>
      <p:sp>
        <p:nvSpPr>
          <p:cNvPr id="1462" name="Rectangle 1234"/>
          <p:cNvSpPr>
            <a:spLocks noChangeArrowheads="1"/>
          </p:cNvSpPr>
          <p:nvPr/>
        </p:nvSpPr>
        <p:spPr bwMode="auto">
          <a:xfrm>
            <a:off x="3079750" y="91944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Work in Multiple Tabs or Multiple Windows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Work in Multiple Tabs or Multiple Windows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use Safari-style tabs to implement multiple, workflow-specific layouts of the workspace window. For example, you can use one tab to view a header file, another to view an implementation file, and another to view a user interface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463" name="Picture 4320"/>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3079750" y="92402025"/>
            <a:ext cx="4864100" cy="2959100"/>
          </a:xfrm>
          <a:prstGeom prst="rect">
            <a:avLst/>
          </a:prstGeom>
          <a:noFill/>
          <a:extLst>
            <a:ext uri="{909E8E84-426E-40DD-AFC4-6F175D3DCCD1}">
              <a14:hiddenFill xmlns:a14="http://schemas.microsoft.com/office/drawing/2010/main">
                <a:solidFill>
                  <a:srgbClr val="FFFFFF"/>
                </a:solidFill>
              </a14:hiddenFill>
            </a:ext>
          </a:extLst>
        </p:spPr>
      </p:pic>
      <p:sp>
        <p:nvSpPr>
          <p:cNvPr id="1464" name="Rectangle 1235"/>
          <p:cNvSpPr>
            <a:spLocks noChangeArrowheads="1"/>
          </p:cNvSpPr>
          <p:nvPr/>
        </p:nvSpPr>
        <p:spPr bwMode="auto">
          <a:xfrm>
            <a:off x="3079750" y="95361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View menu contains commands to show or hide the tab bar. To create a tab, choose File &gt; New &gt; Tab. To remove a tab, move the pointer to the tab and click its close box.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Work in Multiple Tabs or Multiple Windows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also create multiple workspace windows by choosing File &gt; New Window. Each tab or window can be customized independently of the others, for example, by showing and hiding the utility area with the utility area button ( </a:t>
            </a:r>
          </a:p>
        </p:txBody>
      </p:sp>
      <p:pic>
        <p:nvPicPr>
          <p:cNvPr id="1465" name="Picture 4420"/>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079750" y="95818325"/>
            <a:ext cx="165100" cy="152400"/>
          </a:xfrm>
          <a:prstGeom prst="rect">
            <a:avLst/>
          </a:prstGeom>
          <a:noFill/>
          <a:extLst>
            <a:ext uri="{909E8E84-426E-40DD-AFC4-6F175D3DCCD1}">
              <a14:hiddenFill xmlns:a14="http://schemas.microsoft.com/office/drawing/2010/main">
                <a:solidFill>
                  <a:srgbClr val="FFFFFF"/>
                </a:solidFill>
              </a14:hiddenFill>
            </a:ext>
          </a:extLst>
        </p:spPr>
      </p:pic>
      <p:sp>
        <p:nvSpPr>
          <p:cNvPr id="1466" name="Rectangle 1236"/>
          <p:cNvSpPr>
            <a:spLocks noChangeArrowheads="1"/>
          </p:cNvSpPr>
          <p:nvPr/>
        </p:nvSpPr>
        <p:spPr bwMode="auto">
          <a:xfrm>
            <a:off x="3079750" y="95970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View selector.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467" name="Picture 4427"/>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3079750" y="95970725"/>
            <a:ext cx="53721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468" name="Rectangle 1237"/>
          <p:cNvSpPr>
            <a:spLocks noChangeArrowheads="1"/>
          </p:cNvSpPr>
          <p:nvPr/>
        </p:nvSpPr>
        <p:spPr bwMode="auto">
          <a:xfrm>
            <a:off x="3079750" y="99018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Maintain Your Code and Other Resources in Projects or Workspaces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Apps you create in Xcode require a </a:t>
            </a:r>
            <a:r>
              <a:rPr kumimoji="0" lang="en-US" altLang="en-US" sz="1800" b="1" i="0" u="none" strike="noStrike" cap="none" normalizeH="0" baseline="0">
                <a:ln>
                  <a:noFill/>
                </a:ln>
                <a:solidFill>
                  <a:schemeClr val="tx1"/>
                </a:solidFill>
                <a:effectLst/>
                <a:latin typeface="Arial" charset="0"/>
              </a:rPr>
              <a:t>project, which keeps the necessary files and resources organized. You start a project by choosing File &gt; New &gt; New Project. Xcode opens a new workspace window and displays a dialog in which you choose a project template. Xcode provides built-in templates for developing common styles of iOS and Mac apps. These templates include essential project files that help you start your development effort quickly.</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469" name="Picture 4524"/>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3079750" y="99018725"/>
            <a:ext cx="5511800" cy="3251200"/>
          </a:xfrm>
          <a:prstGeom prst="rect">
            <a:avLst/>
          </a:prstGeom>
          <a:noFill/>
          <a:extLst>
            <a:ext uri="{909E8E84-426E-40DD-AFC4-6F175D3DCCD1}">
              <a14:hiddenFill xmlns:a14="http://schemas.microsoft.com/office/drawing/2010/main">
                <a:solidFill>
                  <a:srgbClr val="FFFFFF"/>
                </a:solidFill>
              </a14:hiddenFill>
            </a:ext>
          </a:extLst>
        </p:spPr>
      </p:pic>
      <p:sp>
        <p:nvSpPr>
          <p:cNvPr id="1470" name="Rectangle 1238"/>
          <p:cNvSpPr>
            <a:spLocks noChangeArrowheads="1"/>
          </p:cNvSpPr>
          <p:nvPr/>
        </p:nvSpPr>
        <p:spPr bwMode="auto">
          <a:xfrm>
            <a:off x="3079750" y="102269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 Project Is a Repository of Files and Resources for Building Apps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view the names of project files in the project navigator. When you select a file in the project navigator, the file’s contents appear in the appropriate editor or viewer. In this screenshot, an implementation file (APAViewController.m) is selected in the project navigator, and the file’s contents appear in the source editor.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471" name="Picture 4590"/>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3079750" y="102727125"/>
            <a:ext cx="5511800" cy="3213100"/>
          </a:xfrm>
          <a:prstGeom prst="rect">
            <a:avLst/>
          </a:prstGeom>
          <a:noFill/>
          <a:extLst>
            <a:ext uri="{909E8E84-426E-40DD-AFC4-6F175D3DCCD1}">
              <a14:hiddenFill xmlns:a14="http://schemas.microsoft.com/office/drawing/2010/main">
                <a:solidFill>
                  <a:srgbClr val="FFFFFF"/>
                </a:solidFill>
              </a14:hiddenFill>
            </a:ext>
          </a:extLst>
        </p:spPr>
      </p:pic>
      <p:sp>
        <p:nvSpPr>
          <p:cNvPr id="1856" name="Rectangle 1239"/>
          <p:cNvSpPr>
            <a:spLocks noChangeArrowheads="1"/>
          </p:cNvSpPr>
          <p:nvPr/>
        </p:nvSpPr>
        <p:spPr bwMode="auto">
          <a:xfrm>
            <a:off x="3079750" y="105940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 Project Is a Repository of Files and Resources for Building Apps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 project contains the elements needed to build one or more apps (or other software products, such as command-line tools and plug-ins). The project also maintains the relationships among these elements. These elements include: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References to source code files (including header files and implementation files), libraries and frameworks, image files, and user interface files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Groups, for organizing files in the project navigator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Project-level build configurations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Targets, each of which produces a single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 Project Is a Repository of Files and Resources for Building Apps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By selecting the project name in the project navigator, you open the project editor. You can use the project editor to specify every aspect of how your apps should be built, from the version of the software development kit (SDK) to specific compiler options. In this screenshot, the Adventure project is selected in the project navigator </a:t>
            </a:r>
            <a:r>
              <a:rPr kumimoji="0" lang="en-US" altLang="en-US" sz="1800" b="0" i="1" u="none" strike="noStrike" cap="none" normalizeH="0" baseline="0">
                <a:ln>
                  <a:noFill/>
                </a:ln>
                <a:solidFill>
                  <a:schemeClr val="tx1"/>
                </a:solidFill>
                <a:effectLst/>
                <a:latin typeface="Arial" charset="0"/>
              </a:rPr>
              <a:t>and </a:t>
            </a:r>
            <a:r>
              <a:rPr kumimoji="0" lang="en-US" altLang="en-US" sz="1800" b="0" i="0" u="none" strike="noStrike" cap="none" normalizeH="0" baseline="0">
                <a:ln>
                  <a:noFill/>
                </a:ln>
                <a:solidFill>
                  <a:schemeClr val="tx1"/>
                </a:solidFill>
                <a:effectLst/>
                <a:latin typeface="Arial" charset="0"/>
              </a:rPr>
              <a:t>in the project editor. The project editor displays the Info pane for the Adventure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57" name="Picture 4776"/>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3079750" y="106397425"/>
            <a:ext cx="4686300" cy="1968500"/>
          </a:xfrm>
          <a:prstGeom prst="rect">
            <a:avLst/>
          </a:prstGeom>
          <a:noFill/>
          <a:extLst>
            <a:ext uri="{909E8E84-426E-40DD-AFC4-6F175D3DCCD1}">
              <a14:hiddenFill xmlns:a14="http://schemas.microsoft.com/office/drawing/2010/main">
                <a:solidFill>
                  <a:srgbClr val="FFFFFF"/>
                </a:solidFill>
              </a14:hiddenFill>
            </a:ext>
          </a:extLst>
        </p:spPr>
      </p:pic>
      <p:sp>
        <p:nvSpPr>
          <p:cNvPr id="1858" name="Rectangle 1240"/>
          <p:cNvSpPr>
            <a:spLocks noChangeArrowheads="1"/>
          </p:cNvSpPr>
          <p:nvPr/>
        </p:nvSpPr>
        <p:spPr bwMode="auto">
          <a:xfrm>
            <a:off x="3079750" y="108365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When you create a project, Xcode provides two standard project-level build configurations: debug and release. These configurations differ mostly in whether they include debug information and in the degree to which each build is optimized. These two build configurations are probably sufficient for your product development needs.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Most developers never need to change the values of the vast majority of build settings.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add more build configurations, open the project editor, duplicate one of the project’s existing configurations, and then modify its settings. For example, you might configure a build that’s fully optimized but that also includes debug information in order to debug your optimized 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59" name="Picture 4825"/>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3079750" y="108823125"/>
            <a:ext cx="4673600" cy="2222500"/>
          </a:xfrm>
          <a:prstGeom prst="rect">
            <a:avLst/>
          </a:prstGeom>
          <a:noFill/>
          <a:extLst>
            <a:ext uri="{909E8E84-426E-40DD-AFC4-6F175D3DCCD1}">
              <a14:hiddenFill xmlns:a14="http://schemas.microsoft.com/office/drawing/2010/main">
                <a:solidFill>
                  <a:srgbClr val="FFFFFF"/>
                </a:solidFill>
              </a14:hiddenFill>
            </a:ext>
          </a:extLst>
        </p:spPr>
      </p:pic>
      <p:sp>
        <p:nvSpPr>
          <p:cNvPr id="1860" name="Rectangle 1241"/>
          <p:cNvSpPr>
            <a:spLocks noChangeArrowheads="1"/>
          </p:cNvSpPr>
          <p:nvPr/>
        </p:nvSpPr>
        <p:spPr bwMode="auto">
          <a:xfrm>
            <a:off x="3079750" y="11104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Apply App-Specific Settings to a Target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Apply App-Specific Settings to a Target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Every project contains at least one target. A target specifies a product to build, such as an iOS or Mac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Select a target in the project editor to view and modify the target’s settings. In the screenshot below, the </a:t>
            </a:r>
            <a:r>
              <a:rPr kumimoji="0" lang="en-US" altLang="en-US" sz="1800" b="0" i="1" u="none" strike="noStrike" cap="none" normalizeH="0" baseline="0">
                <a:ln>
                  <a:noFill/>
                </a:ln>
                <a:solidFill>
                  <a:schemeClr val="tx1"/>
                </a:solidFill>
                <a:effectLst/>
                <a:latin typeface="Arial" charset="0"/>
              </a:rPr>
              <a:t>Adventure project </a:t>
            </a:r>
            <a:r>
              <a:rPr kumimoji="0" lang="en-US" altLang="en-US" sz="1800" b="0" i="0" u="none" strike="noStrike" cap="none" normalizeH="0" baseline="0">
                <a:ln>
                  <a:noFill/>
                </a:ln>
                <a:solidFill>
                  <a:schemeClr val="tx1"/>
                </a:solidFill>
                <a:effectLst/>
                <a:latin typeface="Arial" charset="0"/>
              </a:rPr>
              <a:t>is selected in the </a:t>
            </a:r>
            <a:r>
              <a:rPr kumimoji="0" lang="en-US" altLang="en-US" sz="1800" b="0" i="1" u="none" strike="noStrike" cap="none" normalizeH="0" baseline="0">
                <a:ln>
                  <a:noFill/>
                </a:ln>
                <a:solidFill>
                  <a:schemeClr val="tx1"/>
                </a:solidFill>
                <a:effectLst/>
                <a:latin typeface="Arial" charset="0"/>
              </a:rPr>
              <a:t>project navigator, </a:t>
            </a:r>
            <a:r>
              <a:rPr kumimoji="0" lang="en-US" altLang="en-US" sz="1800" b="0" i="0" u="none" strike="noStrike" cap="none" normalizeH="0" baseline="0">
                <a:ln>
                  <a:noFill/>
                </a:ln>
                <a:solidFill>
                  <a:schemeClr val="tx1"/>
                </a:solidFill>
                <a:effectLst/>
                <a:latin typeface="Arial" charset="0"/>
              </a:rPr>
              <a:t>and the </a:t>
            </a:r>
            <a:r>
              <a:rPr kumimoji="0" lang="en-US" altLang="en-US" sz="1800" b="0" i="1" u="none" strike="noStrike" cap="none" normalizeH="0" baseline="0">
                <a:ln>
                  <a:noFill/>
                </a:ln>
                <a:solidFill>
                  <a:schemeClr val="tx1"/>
                </a:solidFill>
                <a:effectLst/>
                <a:latin typeface="Arial" charset="0"/>
              </a:rPr>
              <a:t>Adventure iOS target </a:t>
            </a:r>
            <a:r>
              <a:rPr kumimoji="0" lang="en-US" altLang="en-US" sz="1800" b="0" i="0" u="none" strike="noStrike" cap="none" normalizeH="0" baseline="0">
                <a:ln>
                  <a:noFill/>
                </a:ln>
                <a:solidFill>
                  <a:schemeClr val="tx1"/>
                </a:solidFill>
                <a:effectLst/>
                <a:latin typeface="Arial" charset="0"/>
              </a:rPr>
              <a:t>is selected in the </a:t>
            </a:r>
            <a:r>
              <a:rPr kumimoji="0" lang="en-US" altLang="en-US" sz="1800" b="0" i="1" u="none" strike="noStrike" cap="none" normalizeH="0" baseline="0">
                <a:ln>
                  <a:noFill/>
                </a:ln>
                <a:solidFill>
                  <a:schemeClr val="tx1"/>
                </a:solidFill>
                <a:effectLst/>
                <a:latin typeface="Arial" charset="0"/>
              </a:rPr>
              <a:t>project editor</a:t>
            </a:r>
            <a:r>
              <a:rPr kumimoji="0" lang="en-US" altLang="en-US" sz="1800" b="0" i="0" u="none" strike="noStrike" cap="none" normalizeH="0" baseline="0">
                <a:ln>
                  <a:noFill/>
                </a:ln>
                <a:solidFill>
                  <a:schemeClr val="tx1"/>
                </a:solidFill>
                <a:effectLst/>
                <a:latin typeface="Arial" charset="0"/>
              </a:rPr>
              <a:t>. The project editor displays the General pane for the target.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61" name="Picture 4936"/>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3079750" y="111502825"/>
            <a:ext cx="4686300" cy="2425700"/>
          </a:xfrm>
          <a:prstGeom prst="rect">
            <a:avLst/>
          </a:prstGeom>
          <a:noFill/>
          <a:extLst>
            <a:ext uri="{909E8E84-426E-40DD-AFC4-6F175D3DCCD1}">
              <a14:hiddenFill xmlns:a14="http://schemas.microsoft.com/office/drawing/2010/main">
                <a:solidFill>
                  <a:srgbClr val="FFFFFF"/>
                </a:solidFill>
              </a14:hiddenFill>
            </a:ext>
          </a:extLst>
        </p:spPr>
      </p:pic>
      <p:sp>
        <p:nvSpPr>
          <p:cNvPr id="1862" name="Rectangle 1242"/>
          <p:cNvSpPr>
            <a:spLocks noChangeArrowheads="1"/>
          </p:cNvSpPr>
          <p:nvPr/>
        </p:nvSpPr>
        <p:spPr bwMode="auto">
          <a:xfrm>
            <a:off x="3079750" y="113928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General pane for a target shows basic settings that you occasionally check and possibly edit. You typically assign values for these settings elsewhere during the app development process, for example, in dialogs that appear when you create a new project.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an iOS app, the General pane contains these sorts of target settings: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bundle identifier, a string that identifies the app to the operating system and to the App Store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version number under which to publish the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build number, which identifies a particular build of the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name of your Apple Developer Program development team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deployment target, which is the earliest iOS version on which the app runs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devices, such as iPhone or iPad, for which to build the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main user interface file to load when the app launches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user interface orientations (portrait, upside down, landscape left, landscape right) that the app supports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a Mac app, the General pane contains these sorts of target settings: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application category, for classifying the app on the Mac App Store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bundle identifier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Add Technology Features to a Target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version number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build number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An option for code signing—whether to code sign the app for the Mac App Store, to code sign the app with a developer ID for distribution outside the Mac App Store, or to leave the code unsigned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deployment target, which is the earliest OS X version on which the app will run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icon that OS X uses to identify the app to the 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Add Technology Features to a Target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add various Apple technologies—such as iCloud, Game Center, In-App Purchase, and Maps—to your app, select its target in the project editor and select the Capabilities tab. Click a switch to On to add a capability. Xcode adds the necessary entitlements file to your project and links the target to the necessary frameworks.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63" name="Picture 5291"/>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3079750" y="114385725"/>
            <a:ext cx="4660900" cy="2844800"/>
          </a:xfrm>
          <a:prstGeom prst="rect">
            <a:avLst/>
          </a:prstGeom>
          <a:noFill/>
          <a:extLst>
            <a:ext uri="{909E8E84-426E-40DD-AFC4-6F175D3DCCD1}">
              <a14:hiddenFill xmlns:a14="http://schemas.microsoft.com/office/drawing/2010/main">
                <a:solidFill>
                  <a:srgbClr val="FFFFFF"/>
                </a:solidFill>
              </a14:hiddenFill>
            </a:ext>
          </a:extLst>
        </p:spPr>
      </p:pic>
      <p:sp>
        <p:nvSpPr>
          <p:cNvPr id="1864" name="Rectangle 1243"/>
          <p:cNvSpPr>
            <a:spLocks noChangeArrowheads="1"/>
          </p:cNvSpPr>
          <p:nvPr/>
        </p:nvSpPr>
        <p:spPr bwMode="auto">
          <a:xfrm>
            <a:off x="3079750" y="117230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Override Build Settings for a Target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 target also contains instructions—in the form of build settings and build phases—for building a product. A target inherits the project’s build settings. Although most developers seldom need to change these, you can override any of the project’s build settings by specifying different settings at the target level. Select a target in the project editor to modify the target settings in the Info, Build Settings, or Build Phases pane.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Workspaces Extend the Scope of Your Workflow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Workspaces Extend the Scope of Your Workflow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group Xcode projects and other related files, you can create a workspace. Putting your related projects in the same workspace affords you several benefits. For 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One project can use the products of another project while building.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If one project depends on the products of another in the same workspace, Xcode can detect this fact and automatically build the projects in the correct sequence.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Because all the files in one project are visible to all the other projects in the workspace, you don’t need to copy shared libraries into each project separately.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create a workspace by choosing File &gt; New &gt; Workspace. After you create a workspace, you can create new projects within it and you can add existing projects to 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Close and Reopen a Project or a Workspace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close a project or workspace, choose File &gt; Close Project or File &gt; Close Workspace. Xcode remembers which windows you had open and how they were configured, and it restores them when you reopen the project or workspace.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Write Code in the Source Editor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spend most of your development time writing, editing, and debugging code. With features like syntax correction, code completion, and static code analysis, the Xcode source editor helps you enter code quickly and accurately. Customizable features like split windows, keyboard shortcuts, and syntax-aware fonts and text colors allow you to configure the source editor to suit your work style.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view and edit a source file, select it in the project navigator. The file’s contents appear in the editor area of the workspace window.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65" name="Picture 5667"/>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3079750" y="117687725"/>
            <a:ext cx="5511800" cy="3213100"/>
          </a:xfrm>
          <a:prstGeom prst="rect">
            <a:avLst/>
          </a:prstGeom>
          <a:noFill/>
          <a:extLst>
            <a:ext uri="{909E8E84-426E-40DD-AFC4-6F175D3DCCD1}">
              <a14:hiddenFill xmlns:a14="http://schemas.microsoft.com/office/drawing/2010/main">
                <a:solidFill>
                  <a:srgbClr val="FFFFFF"/>
                </a:solidFill>
              </a14:hiddenFill>
            </a:ext>
          </a:extLst>
        </p:spPr>
      </p:pic>
      <p:sp>
        <p:nvSpPr>
          <p:cNvPr id="1866" name="Rectangle 1244"/>
          <p:cNvSpPr>
            <a:spLocks noChangeArrowheads="1"/>
          </p:cNvSpPr>
          <p:nvPr/>
        </p:nvSpPr>
        <p:spPr bwMode="auto">
          <a:xfrm>
            <a:off x="3079750" y="120900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Fix Errors as You Type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Fix Errors as You Type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As you type into the source editor, Xcode scans your text. When you make a syntax error, Xcode marks it with a red underline or a caret. Click the error, and Xcode displays a message describing the issue.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67" name="Picture 5725"/>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3079750" y="121358025"/>
            <a:ext cx="4368800" cy="1739900"/>
          </a:xfrm>
          <a:prstGeom prst="rect">
            <a:avLst/>
          </a:prstGeom>
          <a:noFill/>
          <a:extLst>
            <a:ext uri="{909E8E84-426E-40DD-AFC4-6F175D3DCCD1}">
              <a14:hiddenFill xmlns:a14="http://schemas.microsoft.com/office/drawing/2010/main">
                <a:solidFill>
                  <a:srgbClr val="FFFFFF"/>
                </a:solidFill>
              </a14:hiddenFill>
            </a:ext>
          </a:extLst>
        </p:spPr>
      </p:pic>
      <p:sp>
        <p:nvSpPr>
          <p:cNvPr id="1868" name="Rectangle 1245"/>
          <p:cNvSpPr>
            <a:spLocks noChangeArrowheads="1"/>
          </p:cNvSpPr>
          <p:nvPr/>
        </p:nvSpPr>
        <p:spPr bwMode="auto">
          <a:xfrm>
            <a:off x="3079750" y="123097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Often, Fix-it offers to repair your error automatically. Select a suggested correction, and press Return to accept it. In the screenshot, Fix-it suggests inserting the “@” character before the text string.</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Drop Code Snippets into Your Files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Drop Code Snippets into Your Files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code snippets to enter source text with minimum effort. You can drag a code snippet directly from the Code Snippet library into a source file. The Code Snippet library, which is available by clicking the code snippet button ( </a:t>
            </a:r>
          </a:p>
        </p:txBody>
      </p:sp>
      <p:pic>
        <p:nvPicPr>
          <p:cNvPr id="1869" name="Picture 5825"/>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3079750" y="1235551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870" name="Rectangle 1246"/>
          <p:cNvSpPr>
            <a:spLocks noChangeArrowheads="1"/>
          </p:cNvSpPr>
          <p:nvPr/>
        </p:nvSpPr>
        <p:spPr bwMode="auto">
          <a:xfrm>
            <a:off x="3079750" y="1236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utility area of the workspace window, provides a number of useful standard snippets, such as the switch statement snippet shown in the screenshot. You can add your own code snippets to the library.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71" name="Picture 5863"/>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3079750" y="123694825"/>
            <a:ext cx="5511800" cy="3225800"/>
          </a:xfrm>
          <a:prstGeom prst="rect">
            <a:avLst/>
          </a:prstGeom>
          <a:noFill/>
          <a:extLst>
            <a:ext uri="{909E8E84-426E-40DD-AFC4-6F175D3DCCD1}">
              <a14:hiddenFill xmlns:a14="http://schemas.microsoft.com/office/drawing/2010/main">
                <a:solidFill>
                  <a:srgbClr val="FFFFFF"/>
                </a:solidFill>
              </a14:hiddenFill>
            </a:ext>
          </a:extLst>
        </p:spPr>
      </p:pic>
      <p:sp>
        <p:nvSpPr>
          <p:cNvPr id="1872" name="Rectangle 1247"/>
          <p:cNvSpPr>
            <a:spLocks noChangeArrowheads="1"/>
          </p:cNvSpPr>
          <p:nvPr/>
        </p:nvSpPr>
        <p:spPr bwMode="auto">
          <a:xfrm>
            <a:off x="3079750" y="126920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Source Files from Templates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Source Files from Templates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file templates to add files to your project with minimum effort. The File Template library is available by clicking the file template button ( </a:t>
            </a:r>
          </a:p>
        </p:txBody>
      </p:sp>
      <p:pic>
        <p:nvPicPr>
          <p:cNvPr id="1873" name="Picture 5915"/>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3079750" y="1273778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874" name="Rectangle 1248"/>
          <p:cNvSpPr>
            <a:spLocks noChangeArrowheads="1"/>
          </p:cNvSpPr>
          <p:nvPr/>
        </p:nvSpPr>
        <p:spPr bwMode="auto">
          <a:xfrm>
            <a:off x="3079750" y="127517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utility area of the workspace window. Create a source file by dragging its template to the project navigator.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75" name="Picture 5938"/>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3079750" y="127517525"/>
            <a:ext cx="5511800" cy="3225800"/>
          </a:xfrm>
          <a:prstGeom prst="rect">
            <a:avLst/>
          </a:prstGeom>
          <a:noFill/>
          <a:extLst>
            <a:ext uri="{909E8E84-426E-40DD-AFC4-6F175D3DCCD1}">
              <a14:hiddenFill xmlns:a14="http://schemas.microsoft.com/office/drawing/2010/main">
                <a:solidFill>
                  <a:srgbClr val="FFFFFF"/>
                </a:solidFill>
              </a14:hiddenFill>
            </a:ext>
          </a:extLst>
        </p:spPr>
      </p:pic>
      <p:sp>
        <p:nvSpPr>
          <p:cNvPr id="1876" name="Rectangle 1249"/>
          <p:cNvSpPr>
            <a:spLocks noChangeArrowheads="1"/>
          </p:cNvSpPr>
          <p:nvPr/>
        </p:nvSpPr>
        <p:spPr bwMode="auto">
          <a:xfrm>
            <a:off x="3079750" y="130743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Perform Static Code Analysis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the static analyzer to find bugs in your code before you even run your app. The static analyzer tries out thousands of possible code paths in a few seconds, reporting potential bugs that might have remained hidden or bugs that might be nearly impossible to replicate. This process also identifies areas in your code that don’t follow recommended API usage, such as Foundation, UIKit, and AppKit idioms.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perform static code analysis, choose Product &gt; Analyze. The Xcode static analyzer parses the project source code and identifies these types of problems: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Logic flaws, such as accessing uninitialized variables and dereferencing null pointers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Memory management flaws, such as leaking allocated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Dead store (unused variable) flaws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API usage flaws that result from not following the policies required by the frameworks and libraries the project is using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Speed Up Typing with Code Completion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static analyzer reports problems in the issue navigator, available by clicking </a:t>
            </a:r>
          </a:p>
        </p:txBody>
      </p:sp>
      <p:pic>
        <p:nvPicPr>
          <p:cNvPr id="1877" name="Picture 6105"/>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079750" y="1312005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878" name="Rectangle 1250"/>
          <p:cNvSpPr>
            <a:spLocks noChangeArrowheads="1"/>
          </p:cNvSpPr>
          <p:nvPr/>
        </p:nvSpPr>
        <p:spPr bwMode="auto">
          <a:xfrm>
            <a:off x="3079750" y="131340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project navigator selector bar. Select an analyzer message in the issue navigator to display the associated code in the source editor. Click the corresponding message in the source editor. Use the pop-up menu in the analysis results bar above the source code editor to study the flow path of the flaw. Then edit the code to fix the flaw.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Speed Up Typing with Code Completion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When you begin typing the name of a symbol, Xcode offers inline suggestions for completing the name. Click an item in the suggestion list to select it. Press Return to accept the suggestion.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79" name="Picture 6207"/>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3079750" y="131340225"/>
            <a:ext cx="4038600" cy="762000"/>
          </a:xfrm>
          <a:prstGeom prst="rect">
            <a:avLst/>
          </a:prstGeom>
          <a:noFill/>
          <a:extLst>
            <a:ext uri="{909E8E84-426E-40DD-AFC4-6F175D3DCCD1}">
              <a14:hiddenFill xmlns:a14="http://schemas.microsoft.com/office/drawing/2010/main">
                <a:solidFill>
                  <a:srgbClr val="FFFFFF"/>
                </a:solidFill>
              </a14:hiddenFill>
            </a:ext>
          </a:extLst>
        </p:spPr>
      </p:pic>
      <p:sp>
        <p:nvSpPr>
          <p:cNvPr id="1880" name="Rectangle 1251"/>
          <p:cNvSpPr>
            <a:spLocks noChangeArrowheads="1"/>
          </p:cNvSpPr>
          <p:nvPr/>
        </p:nvSpPr>
        <p:spPr bwMode="auto">
          <a:xfrm>
            <a:off x="3079750" y="132102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When a method or function contains parameters or arguments, code completion includes a placeholder for each. To move from one placeholder to another, choose Navigate &gt; Jump to Next Placeholder (and Navigate &gt; Jump to Previous Placeholder).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Split the Editor to Display Related Content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sp>
        <p:nvSpPr>
          <p:cNvPr id="1881" name="Rectangle 1252"/>
          <p:cNvSpPr>
            <a:spLocks noChangeArrowheads="1"/>
          </p:cNvSpPr>
          <p:nvPr/>
        </p:nvSpPr>
        <p:spPr bwMode="auto">
          <a:xfrm>
            <a:off x="3079750" y="132559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r>
              <a:rPr kumimoji="0" lang="en-US" altLang="en-US" sz="1800" b="0" i="0" u="none" strike="noStrike" cap="none" normalizeH="0" baseline="0">
                <a:ln>
                  <a:noFill/>
                </a:ln>
                <a:solidFill>
                  <a:schemeClr val="tx1"/>
                </a:solidFill>
                <a:effectLst/>
                <a:latin typeface="Arial" charset="0"/>
              </a:rPr>
              <a:t>Split the editor pane to see multiple views of the same file or to view multiple related files at once. For example, you can simultaneously view an implementation file and its header file counterpart. To split the source editor, open an assistant editor pane by clicking the Assistant Editor button ( </a:t>
            </a:r>
          </a:p>
        </p:txBody>
      </p:sp>
      <p:pic>
        <p:nvPicPr>
          <p:cNvPr id="1882" name="Picture 6305"/>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079750" y="132559425"/>
            <a:ext cx="139700" cy="127000"/>
          </a:xfrm>
          <a:prstGeom prst="rect">
            <a:avLst/>
          </a:prstGeom>
          <a:noFill/>
          <a:extLst>
            <a:ext uri="{909E8E84-426E-40DD-AFC4-6F175D3DCCD1}">
              <a14:hiddenFill xmlns:a14="http://schemas.microsoft.com/office/drawing/2010/main">
                <a:solidFill>
                  <a:srgbClr val="FFFFFF"/>
                </a:solidFill>
              </a14:hiddenFill>
            </a:ext>
          </a:extLst>
        </p:spPr>
      </p:pic>
      <p:sp>
        <p:nvSpPr>
          <p:cNvPr id="1883" name="Rectangle 1253"/>
          <p:cNvSpPr>
            <a:spLocks noChangeArrowheads="1"/>
          </p:cNvSpPr>
          <p:nvPr/>
        </p:nvSpPr>
        <p:spPr bwMode="auto">
          <a:xfrm>
            <a:off x="3079750" y="132686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workspace toolbar. The split can be vertical or horizontal.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84" name="Picture 6319"/>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3079750" y="132686425"/>
            <a:ext cx="5511800" cy="3238500"/>
          </a:xfrm>
          <a:prstGeom prst="rect">
            <a:avLst/>
          </a:prstGeom>
          <a:noFill/>
          <a:extLst>
            <a:ext uri="{909E8E84-426E-40DD-AFC4-6F175D3DCCD1}">
              <a14:hiddenFill xmlns:a14="http://schemas.microsoft.com/office/drawing/2010/main">
                <a:solidFill>
                  <a:srgbClr val="FFFFFF"/>
                </a:solidFill>
              </a14:hiddenFill>
            </a:ext>
          </a:extLst>
        </p:spPr>
      </p:pic>
      <p:sp>
        <p:nvSpPr>
          <p:cNvPr id="1885" name="Rectangle 1254"/>
          <p:cNvSpPr>
            <a:spLocks noChangeArrowheads="1"/>
          </p:cNvSpPr>
          <p:nvPr/>
        </p:nvSpPr>
        <p:spPr bwMode="auto">
          <a:xfrm>
            <a:off x="3079750" y="135924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change the orientation of the split, choose View &gt; Assistant Editor and then choose one of the menu options. In both of the screenshots above, the navigator and utility areas are closed to maximize the viewing area of the source editor.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sp>
        <p:nvSpPr>
          <p:cNvPr id="1886" name="Rectangle 1255"/>
          <p:cNvSpPr>
            <a:spLocks noChangeArrowheads="1"/>
          </p:cNvSpPr>
          <p:nvPr/>
        </p:nvSpPr>
        <p:spPr bwMode="auto">
          <a:xfrm>
            <a:off x="3079750" y="136382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r>
              <a:rPr kumimoji="0" lang="en-US" altLang="en-US" sz="1800" b="0" i="0" u="none" strike="noStrike" cap="none" normalizeH="0" baseline="0">
                <a:ln>
                  <a:noFill/>
                </a:ln>
                <a:solidFill>
                  <a:schemeClr val="tx1"/>
                </a:solidFill>
                <a:effectLst/>
                <a:latin typeface="Arial" charset="0"/>
              </a:rPr>
              <a:t>When you open an assistant editor pane, you can set it to either of two modes: manual or tracking. In manual mode, you select the file to display by navigating to it in the jump bar. Tracking mode has several criteria to choose from, such as opening counterparts, superclasses, subclasses, and siblings. In tracking mode, Assistant selects the file that best meets your criterion and then displays 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change the mode, select one from the Assistant pop-up menu. (The Assistant pop-up menu is the first item to the right of the back and forward arrows in the assistant editor jump bar.)</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further split the assistant editor pane by clicking the Add button ( </a:t>
            </a:r>
          </a:p>
        </p:txBody>
      </p:sp>
      <p:pic>
        <p:nvPicPr>
          <p:cNvPr id="1887" name="Picture 6508"/>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3079750" y="136382125"/>
            <a:ext cx="165100" cy="165100"/>
          </a:xfrm>
          <a:prstGeom prst="rect">
            <a:avLst/>
          </a:prstGeom>
          <a:noFill/>
          <a:extLst>
            <a:ext uri="{909E8E84-426E-40DD-AFC4-6F175D3DCCD1}">
              <a14:hiddenFill xmlns:a14="http://schemas.microsoft.com/office/drawing/2010/main">
                <a:solidFill>
                  <a:srgbClr val="FFFFFF"/>
                </a:solidFill>
              </a14:hiddenFill>
            </a:ext>
          </a:extLst>
        </p:spPr>
      </p:pic>
      <p:sp>
        <p:nvSpPr>
          <p:cNvPr id="1891" name="Rectangle 1256"/>
          <p:cNvSpPr>
            <a:spLocks noChangeArrowheads="1"/>
          </p:cNvSpPr>
          <p:nvPr/>
        </p:nvSpPr>
        <p:spPr bwMode="auto">
          <a:xfrm>
            <a:off x="3079750" y="136547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top-right corner of the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assistant editor pane. The nearby Close button ( </a:t>
            </a:r>
          </a:p>
        </p:txBody>
      </p:sp>
      <p:pic>
        <p:nvPicPr>
          <p:cNvPr id="1892" name="Picture 6525"/>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3079750" y="136547225"/>
            <a:ext cx="165100" cy="165100"/>
          </a:xfrm>
          <a:prstGeom prst="rect">
            <a:avLst/>
          </a:prstGeom>
          <a:noFill/>
          <a:extLst>
            <a:ext uri="{909E8E84-426E-40DD-AFC4-6F175D3DCCD1}">
              <a14:hiddenFill xmlns:a14="http://schemas.microsoft.com/office/drawing/2010/main">
                <a:solidFill>
                  <a:srgbClr val="FFFFFF"/>
                </a:solidFill>
              </a14:hiddenFill>
            </a:ext>
          </a:extLst>
        </p:spPr>
      </p:pic>
      <p:sp>
        <p:nvSpPr>
          <p:cNvPr id="1893" name="Rectangle 1257"/>
          <p:cNvSpPr>
            <a:spLocks noChangeArrowheads="1"/>
          </p:cNvSpPr>
          <p:nvPr/>
        </p:nvSpPr>
        <p:spPr bwMode="auto">
          <a:xfrm>
            <a:off x="3079750" y="136712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closes it again.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94" name="Picture 6531"/>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3079750" y="136712325"/>
            <a:ext cx="5511800" cy="3149600"/>
          </a:xfrm>
          <a:prstGeom prst="rect">
            <a:avLst/>
          </a:prstGeom>
          <a:noFill/>
          <a:extLst>
            <a:ext uri="{909E8E84-426E-40DD-AFC4-6F175D3DCCD1}">
              <a14:hiddenFill xmlns:a14="http://schemas.microsoft.com/office/drawing/2010/main">
                <a:solidFill>
                  <a:srgbClr val="FFFFFF"/>
                </a:solidFill>
              </a14:hiddenFill>
            </a:ext>
          </a:extLst>
        </p:spPr>
      </p:pic>
      <p:sp>
        <p:nvSpPr>
          <p:cNvPr id="1895" name="Rectangle 1258"/>
          <p:cNvSpPr>
            <a:spLocks noChangeArrowheads="1"/>
          </p:cNvSpPr>
          <p:nvPr/>
        </p:nvSpPr>
        <p:spPr bwMode="auto">
          <a:xfrm>
            <a:off x="3079750" y="13986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Open a File Quickly</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O</a:t>
            </a:r>
            <a:r>
              <a:rPr kumimoji="0" lang="en-US" altLang="en-US" sz="1800" b="0" i="0" u="none" strike="noStrike" cap="none" normalizeH="0" baseline="0" bmk="">
                <a:ln>
                  <a:noFill/>
                </a:ln>
                <a:solidFill>
                  <a:srgbClr val="0769AE"/>
                </a:solidFill>
                <a:effectLst/>
                <a:latin typeface="Arial" charset="0"/>
                <a:ea typeface="Calibri" charset="0"/>
                <a:cs typeface="Calibri" charset="0"/>
              </a:rPr>
              <a:t>pen a File Quickly</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Choose File &gt; Open Quickly to locate files that define a specified symbol or whose filenames contain a specified string. Open Quickly searches are case insensitive and are limited to the current project and to the active software development kit (SDK). From the search results list, double-click the file you want to open.</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96" name="Picture 6593"/>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3079750" y="139861925"/>
            <a:ext cx="5346700" cy="3302000"/>
          </a:xfrm>
          <a:prstGeom prst="rect">
            <a:avLst/>
          </a:prstGeom>
          <a:noFill/>
          <a:extLst>
            <a:ext uri="{909E8E84-426E-40DD-AFC4-6F175D3DCCD1}">
              <a14:hiddenFill xmlns:a14="http://schemas.microsoft.com/office/drawing/2010/main">
                <a:solidFill>
                  <a:srgbClr val="FFFFFF"/>
                </a:solidFill>
              </a14:hiddenFill>
            </a:ext>
          </a:extLst>
        </p:spPr>
      </p:pic>
      <p:sp>
        <p:nvSpPr>
          <p:cNvPr id="1897" name="Rectangle 1259"/>
          <p:cNvSpPr>
            <a:spLocks noChangeArrowheads="1"/>
          </p:cNvSpPr>
          <p:nvPr/>
        </p:nvSpPr>
        <p:spPr bwMode="auto">
          <a:xfrm>
            <a:off x="3079750" y="143163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open the file in the assistant editor pane, hold down the Option key when you double-click. To open the file in a separate window, hold down Option-Shift. To see a dialog letting you specify where the file should open, hold down Option-Shift-Click.</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U</a:t>
            </a:r>
            <a:r>
              <a:rPr kumimoji="0" lang="en-US" altLang="en-US" sz="1800" b="0" i="0" u="none" strike="noStrike" cap="none" normalizeH="0" baseline="0" bmk="">
                <a:ln>
                  <a:noFill/>
                </a:ln>
                <a:solidFill>
                  <a:srgbClr val="0769AE"/>
                </a:solidFill>
                <a:effectLst/>
                <a:latin typeface="Arial" charset="0"/>
                <a:ea typeface="Calibri" charset="0"/>
                <a:cs typeface="Calibri" charset="0"/>
              </a:rPr>
              <a:t>se Gestures and Keyboard Shortcuts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bmk="">
                <a:ln>
                  <a:noFill/>
                </a:ln>
                <a:effectLst/>
                <a:latin typeface="Arial" charset="0"/>
              </a:rPr>
              <a:t>Gestures and keyboard shortcuts can simplify and enhance your use of the source editor. Besides the common Multi-Touch gestures in OS X, three are particularly applicable within the source editor:</a:t>
            </a:r>
            <a:endParaRPr kumimoji="0" lang="en-US" altLang="en-US" sz="1800" b="0" i="0" u="none" strike="noStrike" cap="none" normalizeH="0" baseline="0" bmk="">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A three-finger swipe, to switch between a source file (.m) and the associated header (.h)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A two-finger tap, to open a contextual menu for the editor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A two-finger swipe, either up/down or left/right, to scroll vertically or horizontally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Automate Extensive Changes in Your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Keyboard sequences serve as shortcuts for many common menu commands in Xcode. For example, Shift-Command-O invokes the Open Quickly command from the File menu, and Shift-Command-D invokes the Jump to Definition command from the Navigate menu. Other keyboard shortcuts assist with editing operations. For example, Control-K deletes every character from the insertion point to the end of the line.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Keyboard shortcuts are established through key bindings, which you can view and modify by choosing Xcode &gt; Preferences and selecting Key Bindings.</a:t>
            </a:r>
            <a:endParaRPr kumimoji="0" lang="en-US" altLang="en-US" sz="1800" b="0" i="0" u="none" strike="noStrike" cap="none" normalizeH="0" baseline="0" bmk="">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rgbClr val="0769AE"/>
                </a:solidFill>
                <a:effectLst/>
                <a:latin typeface="Arial" charset="0"/>
                <a:ea typeface="Calibri" charset="0"/>
                <a:cs typeface="Calibri" charset="0"/>
              </a:rPr>
              <a:t>Automate Extensive Changes in Your Code</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When you need to make changes that apply to multiple lines of text, Xcode offers several approaches.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simultaneously modify all the occurrences of a symbol, such as the name of a local variable or parameter, within a scope. Place the insertion point in the symbol you want to edit. When the pop-up menu control appears, click the control to display the menu, and select Edit All in Scope. Edit the symbol. As you type new text, all instances of the symbol change simultaneously.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898" name="Picture 6896"/>
          <p:cNvPicPr>
            <a:picLocks noChangeAspect="1" noChangeArrowheads="1"/>
          </p:cNvPicPr>
          <p:nvPr/>
        </p:nvPicPr>
        <p:blipFill>
          <a:blip r:embed="rId99">
            <a:extLst>
              <a:ext uri="{28A0092B-C50C-407E-A947-70E740481C1C}">
                <a14:useLocalDpi xmlns:a14="http://schemas.microsoft.com/office/drawing/2010/main" val="0"/>
              </a:ext>
            </a:extLst>
          </a:blip>
          <a:srcRect/>
          <a:stretch>
            <a:fillRect/>
          </a:stretch>
        </p:blipFill>
        <p:spPr bwMode="auto">
          <a:xfrm>
            <a:off x="3079750" y="143621125"/>
            <a:ext cx="3479800" cy="1308100"/>
          </a:xfrm>
          <a:prstGeom prst="rect">
            <a:avLst/>
          </a:prstGeom>
          <a:noFill/>
          <a:extLst>
            <a:ext uri="{909E8E84-426E-40DD-AFC4-6F175D3DCCD1}">
              <a14:hiddenFill xmlns:a14="http://schemas.microsoft.com/office/drawing/2010/main">
                <a:solidFill>
                  <a:srgbClr val="FFFFFF"/>
                </a:solidFill>
              </a14:hiddenFill>
            </a:ext>
          </a:extLst>
        </p:spPr>
      </p:pic>
      <p:sp>
        <p:nvSpPr>
          <p:cNvPr id="1899" name="Rectangle 1260"/>
          <p:cNvSpPr>
            <a:spLocks noChangeArrowheads="1"/>
          </p:cNvSpPr>
          <p:nvPr/>
        </p:nvSpPr>
        <p:spPr bwMode="auto">
          <a:xfrm>
            <a:off x="3079750" y="144929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Automate Extensive Changes in Your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change instances of a text string in a single file by choosing Find &gt; Find and Replace.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900" name="Picture 6937"/>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3079750" y="145386425"/>
            <a:ext cx="4775200" cy="2832100"/>
          </a:xfrm>
          <a:prstGeom prst="rect">
            <a:avLst/>
          </a:prstGeom>
          <a:noFill/>
          <a:extLst>
            <a:ext uri="{909E8E84-426E-40DD-AFC4-6F175D3DCCD1}">
              <a14:hiddenFill xmlns:a14="http://schemas.microsoft.com/office/drawing/2010/main">
                <a:solidFill>
                  <a:srgbClr val="FFFFFF"/>
                </a:solidFill>
              </a14:hiddenFill>
            </a:ext>
          </a:extLst>
        </p:spPr>
      </p:pic>
      <p:sp>
        <p:nvSpPr>
          <p:cNvPr id="1901" name="Rectangle 1261"/>
          <p:cNvSpPr>
            <a:spLocks noChangeArrowheads="1"/>
          </p:cNvSpPr>
          <p:nvPr/>
        </p:nvSpPr>
        <p:spPr bwMode="auto">
          <a:xfrm>
            <a:off x="3079750" y="148218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change instances of a text string in your project or workspace by choosing Find &gt; Find and Replace in Project. This command displays the find navigator. You can customize the operation—for example, to limit the scope of the search or to match the case of letters in the string. The find navigator provides a preview that allows you replace all instances of the string or to accept or reject individual replacements.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407" name="Picture 7012"/>
          <p:cNvPicPr>
            <a:picLocks noChangeAspect="1" noChangeArrowheads="1"/>
          </p:cNvPicPr>
          <p:nvPr/>
        </p:nvPicPr>
        <p:blipFill>
          <a:blip r:embed="rId101">
            <a:extLst>
              <a:ext uri="{28A0092B-C50C-407E-A947-70E740481C1C}">
                <a14:useLocalDpi xmlns:a14="http://schemas.microsoft.com/office/drawing/2010/main" val="0"/>
              </a:ext>
            </a:extLst>
          </a:blip>
          <a:srcRect/>
          <a:stretch>
            <a:fillRect/>
          </a:stretch>
        </p:blipFill>
        <p:spPr bwMode="auto">
          <a:xfrm>
            <a:off x="3079750" y="148675725"/>
            <a:ext cx="4787900" cy="2832100"/>
          </a:xfrm>
          <a:prstGeom prst="rect">
            <a:avLst/>
          </a:prstGeom>
          <a:noFill/>
          <a:extLst>
            <a:ext uri="{909E8E84-426E-40DD-AFC4-6F175D3DCCD1}">
              <a14:hiddenFill xmlns:a14="http://schemas.microsoft.com/office/drawing/2010/main">
                <a:solidFill>
                  <a:srgbClr val="FFFFFF"/>
                </a:solidFill>
              </a14:hiddenFill>
            </a:ext>
          </a:extLst>
        </p:spPr>
      </p:pic>
      <p:sp>
        <p:nvSpPr>
          <p:cNvPr id="1902" name="Rectangle 1262"/>
          <p:cNvSpPr>
            <a:spLocks noChangeArrowheads="1"/>
          </p:cNvSpPr>
          <p:nvPr/>
        </p:nvSpPr>
        <p:spPr bwMode="auto">
          <a:xfrm>
            <a:off x="3079750" y="151507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Display the Definition	a Symbol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refactor your code to improve its structure, readability, and maintainability without changing its behavior. A refactoring operation (also called a </a:t>
            </a:r>
            <a:r>
              <a:rPr kumimoji="0" lang="en-US" altLang="en-US" sz="1800" b="0" i="1" u="none" strike="noStrike" cap="none" normalizeH="0" baseline="0">
                <a:ln>
                  <a:noFill/>
                </a:ln>
                <a:solidFill>
                  <a:schemeClr val="tx1"/>
                </a:solidFill>
                <a:effectLst/>
                <a:latin typeface="Arial" charset="0"/>
              </a:rPr>
              <a:t>transformation</a:t>
            </a:r>
            <a:r>
              <a:rPr kumimoji="0" lang="en-US" altLang="en-US" sz="1800" b="0" i="0" u="none" strike="noStrike" cap="none" normalizeH="0" baseline="0">
                <a:ln>
                  <a:noFill/>
                </a:ln>
                <a:solidFill>
                  <a:schemeClr val="tx1"/>
                </a:solidFill>
                <a:effectLst/>
                <a:latin typeface="Arial" charset="0"/>
              </a:rPr>
              <a:t>) is applied to a code fragment or a symbol that you select in the source editor. You can rename symbols, extract code into methods, create superclasses, move items up to the superclasses or down to their subclasses, and encapsulate variables throughout your project files.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After selecting the code fragment or symbol you want to refactor, choose Edit &gt; Refactor and then the appropriate refactoring command. A preview pane shows you how each change will appear when applied. Deselect a file in the leftmost pane of the preview dialog to leave it out of the refactoring operation. You can edit your source code directly in the preview dialog. Any such edits are shown in the preview and are included in the refactoring operation.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406" name="Picture 7180"/>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3079750" y="151507825"/>
            <a:ext cx="5499100" cy="3213100"/>
          </a:xfrm>
          <a:prstGeom prst="rect">
            <a:avLst/>
          </a:prstGeom>
          <a:noFill/>
          <a:extLst>
            <a:ext uri="{909E8E84-426E-40DD-AFC4-6F175D3DCCD1}">
              <a14:hiddenFill xmlns:a14="http://schemas.microsoft.com/office/drawing/2010/main">
                <a:solidFill>
                  <a:srgbClr val="FFFFFF"/>
                </a:solidFill>
              </a14:hiddenFill>
            </a:ext>
          </a:extLst>
        </p:spPr>
      </p:pic>
      <p:sp>
        <p:nvSpPr>
          <p:cNvPr id="1903" name="Rectangle 1263"/>
          <p:cNvSpPr>
            <a:spLocks noChangeArrowheads="1"/>
          </p:cNvSpPr>
          <p:nvPr/>
        </p:nvSpPr>
        <p:spPr bwMode="auto">
          <a:xfrm>
            <a:off x="3079750" y="154720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D</a:t>
            </a:r>
            <a:r>
              <a:rPr kumimoji="0" lang="en-US" altLang="en-US" sz="1800" b="0" i="0" u="none" strike="noStrike" cap="none" normalizeH="0" baseline="0" bmk="">
                <a:ln>
                  <a:noFill/>
                </a:ln>
                <a:solidFill>
                  <a:srgbClr val="0769AE"/>
                </a:solidFill>
                <a:effectLst/>
                <a:latin typeface="Arial" charset="0"/>
                <a:ea typeface="Calibri" charset="0"/>
                <a:cs typeface="Calibri" charset="0"/>
              </a:rPr>
              <a:t>isplay the Definition of a Symbol</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Place the pointer over a symbol and Command-click to display the symbol definition. The source editor navigates to the symbol definition and highlights it. If the definition is in a separate file, the source editor displays that file. (Alternatively, you can place the pointer over a symbol and choose Navigate &gt; Jump to Definition.)</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Display the Definition	a Symbol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Place the pointer over a symbol and Option-Command-click to display its definition in the assistant editor pane, as illustrated for the APALoadFramesFromAtlas function in the screenshot. This approach lets you keep the symbol in view as you inspect its definition.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405" name="Picture 7290"/>
          <p:cNvPicPr>
            <a:picLocks noChangeAspect="1" noChangeArrowheads="1"/>
          </p:cNvPicPr>
          <p:nvPr/>
        </p:nvPicPr>
        <p:blipFill>
          <a:blip r:embed="rId103">
            <a:extLst>
              <a:ext uri="{28A0092B-C50C-407E-A947-70E740481C1C}">
                <a14:useLocalDpi xmlns:a14="http://schemas.microsoft.com/office/drawing/2010/main" val="0"/>
              </a:ext>
            </a:extLst>
          </a:blip>
          <a:srcRect/>
          <a:stretch>
            <a:fillRect/>
          </a:stretch>
        </p:blipFill>
        <p:spPr bwMode="auto">
          <a:xfrm>
            <a:off x="3079750" y="155178125"/>
            <a:ext cx="5511800" cy="3149600"/>
          </a:xfrm>
          <a:prstGeom prst="rect">
            <a:avLst/>
          </a:prstGeom>
          <a:noFill/>
          <a:extLst>
            <a:ext uri="{909E8E84-426E-40DD-AFC4-6F175D3DCCD1}">
              <a14:hiddenFill xmlns:a14="http://schemas.microsoft.com/office/drawing/2010/main">
                <a:solidFill>
                  <a:srgbClr val="FFFFFF"/>
                </a:solidFill>
              </a14:hiddenFill>
            </a:ext>
          </a:extLst>
        </p:spPr>
      </p:pic>
      <p:sp>
        <p:nvSpPr>
          <p:cNvPr id="1904" name="Rectangle 1264"/>
          <p:cNvSpPr>
            <a:spLocks noChangeArrowheads="1"/>
          </p:cNvSpPr>
          <p:nvPr/>
        </p:nvSpPr>
        <p:spPr bwMode="auto">
          <a:xfrm>
            <a:off x="3079750" y="158327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Examine the Structure	Your Code with Code Folding</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E</a:t>
            </a:r>
            <a:r>
              <a:rPr kumimoji="0" lang="en-US" altLang="en-US" sz="1800" b="0" i="0" u="none" strike="noStrike" cap="none" normalizeH="0" baseline="0" bmk="">
                <a:ln>
                  <a:noFill/>
                </a:ln>
                <a:solidFill>
                  <a:srgbClr val="0769AE"/>
                </a:solidFill>
                <a:effectLst/>
                <a:latin typeface="Arial" charset="0"/>
                <a:ea typeface="Calibri" charset="0"/>
                <a:cs typeface="Calibri" charset="0"/>
              </a:rPr>
              <a:t>xamine the Structure of Your Code with Code Folding</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You can more easily focus your attention on a particular method or function in source code by hiding the other parts of the source code. Choose Editor &gt; Code Folding &gt; Fold Methods &amp; Functions. Navigate to the method you want to unfold and double-click the ellipsis button to unfold the method. The screenshot shows the </a:t>
            </a:r>
            <a:r>
              <a:rPr kumimoji="0" lang="en-US" altLang="en-US" sz="1800" b="0" i="0" u="none" strike="noStrike" cap="none" normalizeH="0" baseline="0">
                <a:ln>
                  <a:noFill/>
                </a:ln>
                <a:solidFill>
                  <a:schemeClr val="tx1"/>
                </a:solidFill>
                <a:effectLst/>
                <a:latin typeface="Arial" charset="0"/>
              </a:rPr>
              <a:t>configureConnectedGameControllers method unfolded.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404" name="Picture 7361"/>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079750" y="158327725"/>
            <a:ext cx="5511800" cy="3149600"/>
          </a:xfrm>
          <a:prstGeom prst="rect">
            <a:avLst/>
          </a:prstGeom>
          <a:noFill/>
          <a:extLst>
            <a:ext uri="{909E8E84-426E-40DD-AFC4-6F175D3DCCD1}">
              <a14:hiddenFill xmlns:a14="http://schemas.microsoft.com/office/drawing/2010/main">
                <a:solidFill>
                  <a:srgbClr val="FFFFFF"/>
                </a:solidFill>
              </a14:hiddenFill>
            </a:ext>
          </a:extLst>
        </p:spPr>
      </p:pic>
      <p:sp>
        <p:nvSpPr>
          <p:cNvPr id="1905" name="Rectangle 1265"/>
          <p:cNvSpPr>
            <a:spLocks noChangeArrowheads="1"/>
          </p:cNvSpPr>
          <p:nvPr/>
        </p:nvSpPr>
        <p:spPr bwMode="auto">
          <a:xfrm>
            <a:off x="3079750" y="161477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Move the pointer into the focus ribbon on the left edge of the editor to display a scope—such as the for statement in the screenshot—in a focus box. Additional scopes are indicated by degrees of shading in the code.</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M</a:t>
            </a:r>
            <a:r>
              <a:rPr kumimoji="0" lang="en-US" altLang="en-US" sz="1800" b="0" i="0" u="none" strike="noStrike" cap="none" normalizeH="0" baseline="0" bmk="">
                <a:ln>
                  <a:noFill/>
                </a:ln>
                <a:solidFill>
                  <a:srgbClr val="0769AE"/>
                </a:solidFill>
                <a:effectLst/>
                <a:latin typeface="Arial" charset="0"/>
                <a:ea typeface="Calibri" charset="0"/>
                <a:cs typeface="Calibri" charset="0"/>
              </a:rPr>
              <a:t>atch Pairs of Braces, Parentheses, and Brackets Automatically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bmk="">
                <a:ln>
                  <a:noFill/>
                </a:ln>
                <a:effectLst/>
                <a:latin typeface="Arial" charset="0"/>
              </a:rPr>
              <a:t>Xcode helps you balance delimiters automatically. For example:</a:t>
            </a:r>
            <a:endParaRPr kumimoji="0" lang="en-US" altLang="en-US" sz="1800" b="0" i="0" u="none" strike="noStrike" cap="none" normalizeH="0" baseline="0" bmk="">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Position the pointer over the focus ribbon on the left edge of the source editor. Xcode highlights the scope at that location, as shown in the previous screenshot.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Type an opening brace. Xcode automatically inserts a closing brace after you enter a line break.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Type a closing brace or other delimiter. Xcode briefly highlights its counterpart.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Use the Right Arrow key to move the insertion point past a closing delimiter. Xcode briefly highlights its counterpart.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
            </a:r>
            <a:br>
              <a:rPr kumimoji="0" lang="en-US" altLang="en-US" sz="1800" b="0" i="0" u="none" strike="noStrike" cap="none" normalizeH="0" baseline="0" bmk="">
                <a:ln>
                  <a:noFill/>
                </a:ln>
                <a:solidFill>
                  <a:schemeClr val="tx1"/>
                </a:solidFill>
                <a:effectLst/>
                <a:latin typeface="Arial" charset="0"/>
              </a:rPr>
            </a:br>
            <a:endParaRPr kumimoji="0" lang="en-US" altLang="en-US" sz="1800" b="0" i="0" u="none" strike="noStrike" cap="none" normalizeH="0" baseline="0" bmk="">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Choose Syntax-Aware Fonts and Text Colors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Choose Editor &gt; Structure &gt; Balance Delimiter. Xcode selects the text surrounding the insertion point, including the nearest set of enclosing delimiters.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Double-click any delimiter. Xcode selects the text enclosed by the delimiter and its counterpart.</a:t>
            </a:r>
            <a:endParaRPr kumimoji="0" lang="en-US" altLang="en-US" sz="1800" b="0" i="0" u="none" strike="noStrike" cap="none" normalizeH="0" baseline="0" bmk="">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rgbClr val="0769AE"/>
                </a:solidFill>
                <a:effectLst/>
                <a:latin typeface="Arial" charset="0"/>
                <a:ea typeface="Calibri" charset="0"/>
                <a:cs typeface="Calibri" charset="0"/>
              </a:rPr>
              <a:t>Choose Syntax-Aware Fonts and Text Colors</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Xcode parses code based on the language, and it assigns a syntactic label to each token or string—for example, each comment, keyword, class name defined in the project, and other class name. Xcode assigns a color and font to each syntactic type to make it easier for you to read the code. You can select from several font and color themes by choosing Xcode &gt; Preferences and then selecting Fonts &amp; Colors. For example, the Presentation theme increases the font sizes so that the text is easier to read when projected on a screen. You can also create your own custom font and color themes.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403" name="Picture 7623"/>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3079750" y="161934525"/>
            <a:ext cx="5372100" cy="3263900"/>
          </a:xfrm>
          <a:prstGeom prst="rect">
            <a:avLst/>
          </a:prstGeom>
          <a:noFill/>
          <a:extLst>
            <a:ext uri="{909E8E84-426E-40DD-AFC4-6F175D3DCCD1}">
              <a14:hiddenFill xmlns:a14="http://schemas.microsoft.com/office/drawing/2010/main">
                <a:solidFill>
                  <a:srgbClr val="FFFFFF"/>
                </a:solidFill>
              </a14:hiddenFill>
            </a:ext>
          </a:extLst>
        </p:spPr>
      </p:pic>
      <p:sp>
        <p:nvSpPr>
          <p:cNvPr id="1906" name="Rectangle 1266"/>
          <p:cNvSpPr>
            <a:spLocks noChangeArrowheads="1"/>
          </p:cNvSpPr>
          <p:nvPr/>
        </p:nvSpPr>
        <p:spPr bwMode="auto">
          <a:xfrm>
            <a:off x="3079750" y="165198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C</a:t>
            </a:r>
            <a:r>
              <a:rPr kumimoji="0" lang="en-US" altLang="en-US" sz="1800" b="0" i="0" u="none" strike="noStrike" cap="none" normalizeH="0" baseline="0" bmk="">
                <a:ln>
                  <a:noFill/>
                </a:ln>
                <a:solidFill>
                  <a:srgbClr val="0769AE"/>
                </a:solidFill>
                <a:effectLst/>
                <a:latin typeface="Arial" charset="0"/>
                <a:ea typeface="Calibri" charset="0"/>
                <a:cs typeface="Calibri" charset="0"/>
              </a:rPr>
              <a:t>ustomize Editing and Indenting Options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bmk="">
                <a:ln>
                  <a:noFill/>
                </a:ln>
                <a:effectLst/>
                <a:latin typeface="Arial" charset="0"/>
              </a:rPr>
              <a:t>You can change source editing and indenting settings to suit your preferences. Choose Xcode &gt; Preferences, and select Text Editing to modify options such as these:</a:t>
            </a:r>
            <a:endParaRPr kumimoji="0" lang="en-US" altLang="en-US" sz="1800" b="0" i="0" u="none" strike="noStrike" cap="none" normalizeH="0" baseline="0" bmk="">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Display line numbers in the source editor gutter.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Automatically insert closing braces as you type.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Suggest code completions while you enter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Use spaces or tabs for an indent.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Soft-wrap lines.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Perform syntax-aware indenting.</a:t>
            </a:r>
            <a:endParaRPr kumimoji="0" lang="en-US" altLang="en-US" sz="1800" b="0" i="0" u="none" strike="noStrike" cap="none" normalizeH="0" baseline="0" bmk="">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rgbClr val="0769AE"/>
                </a:solidFill>
                <a:effectLst/>
                <a:latin typeface="Arial" charset="0"/>
                <a:ea typeface="Calibri" charset="0"/>
                <a:cs typeface="Calibri" charset="0"/>
              </a:rPr>
              <a:t>Look Up Documentation for a Symbol</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Find concise reference documentation for a symbol by placing the insertion point in the symbol. Click </a:t>
            </a:r>
            <a:endParaRPr kumimoji="0" lang="en-US" altLang="en-US" sz="1800" b="0" i="0" u="none" strike="noStrike" cap="none" normalizeH="0" baseline="0">
              <a:ln>
                <a:noFill/>
              </a:ln>
              <a:solidFill>
                <a:schemeClr val="tx1"/>
              </a:solidFill>
              <a:effectLst/>
              <a:latin typeface="Arial" charset="0"/>
            </a:endParaRPr>
          </a:p>
        </p:txBody>
      </p:sp>
      <p:pic>
        <p:nvPicPr>
          <p:cNvPr id="1402" name="Picture 7744"/>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079750" y="165655625"/>
            <a:ext cx="165100" cy="152400"/>
          </a:xfrm>
          <a:prstGeom prst="rect">
            <a:avLst/>
          </a:prstGeom>
          <a:noFill/>
          <a:extLst>
            <a:ext uri="{909E8E84-426E-40DD-AFC4-6F175D3DCCD1}">
              <a14:hiddenFill xmlns:a14="http://schemas.microsoft.com/office/drawing/2010/main">
                <a:solidFill>
                  <a:srgbClr val="FFFFFF"/>
                </a:solidFill>
              </a14:hiddenFill>
            </a:ext>
          </a:extLst>
        </p:spPr>
      </p:pic>
      <p:sp>
        <p:nvSpPr>
          <p:cNvPr id="1907" name="Rectangle 1267"/>
          <p:cNvSpPr>
            <a:spLocks noChangeArrowheads="1"/>
          </p:cNvSpPr>
          <p:nvPr/>
        </p:nvSpPr>
        <p:spPr bwMode="auto">
          <a:xfrm>
            <a:off x="3079750" y="165808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view selector in the toolbar, and select the Quick Help button ( </a:t>
            </a:r>
          </a:p>
        </p:txBody>
      </p:sp>
      <p:pic>
        <p:nvPicPr>
          <p:cNvPr id="1401" name="Picture 7760"/>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3079750" y="1658080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908" name="Rectangle 1268"/>
          <p:cNvSpPr>
            <a:spLocks noChangeArrowheads="1"/>
          </p:cNvSpPr>
          <p:nvPr/>
        </p:nvSpPr>
        <p:spPr bwMode="auto">
          <a:xfrm>
            <a:off x="3079750" y="165947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inspector selector bar. Quick Help for that symbol appears in the utility area.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information includes links to complete reference documentation for the symbol, the header file where the symbol is declared, related programming guides, and related sample code. (To view in a pop-up window only a description of the symbol, its release availability, its header file, and a link to it’s related reference document,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Option-click the symbol.)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400" name="Picture 7833"/>
          <p:cNvPicPr>
            <a:picLocks noChangeAspect="1" noChangeArrowheads="1"/>
          </p:cNvPicPr>
          <p:nvPr/>
        </p:nvPicPr>
        <p:blipFill>
          <a:blip r:embed="rId105">
            <a:extLst>
              <a:ext uri="{28A0092B-C50C-407E-A947-70E740481C1C}">
                <a14:useLocalDpi xmlns:a14="http://schemas.microsoft.com/office/drawing/2010/main" val="0"/>
              </a:ext>
            </a:extLst>
          </a:blip>
          <a:srcRect/>
          <a:stretch>
            <a:fillRect/>
          </a:stretch>
        </p:blipFill>
        <p:spPr bwMode="auto">
          <a:xfrm>
            <a:off x="3079750" y="165947725"/>
            <a:ext cx="5511800" cy="2832100"/>
          </a:xfrm>
          <a:prstGeom prst="rect">
            <a:avLst/>
          </a:prstGeom>
          <a:noFill/>
          <a:extLst>
            <a:ext uri="{909E8E84-426E-40DD-AFC4-6F175D3DCCD1}">
              <a14:hiddenFill xmlns:a14="http://schemas.microsoft.com/office/drawing/2010/main">
                <a:solidFill>
                  <a:srgbClr val="FFFFFF"/>
                </a:solidFill>
              </a14:hiddenFill>
            </a:ext>
          </a:extLst>
        </p:spPr>
      </p:pic>
      <p:sp>
        <p:nvSpPr>
          <p:cNvPr id="1909" name="Rectangle 1269"/>
          <p:cNvSpPr>
            <a:spLocks noChangeArrowheads="1"/>
          </p:cNvSpPr>
          <p:nvPr/>
        </p:nvSpPr>
        <p:spPr bwMode="auto">
          <a:xfrm>
            <a:off x="3079750" y="1687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Click a link in Quick Help, and Xcode opens a separate Xcode documentation viewer window. The Xcode documentation viewer provides access to information without taking your focus away from the file you’re editing.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99" name="Picture 7890"/>
          <p:cNvPicPr>
            <a:picLocks noChangeAspect="1" noChangeArrowheads="1"/>
          </p:cNvPicPr>
          <p:nvPr/>
        </p:nvPicPr>
        <p:blipFill>
          <a:blip r:embed="rId106">
            <a:extLst>
              <a:ext uri="{28A0092B-C50C-407E-A947-70E740481C1C}">
                <a14:useLocalDpi xmlns:a14="http://schemas.microsoft.com/office/drawing/2010/main" val="0"/>
              </a:ext>
            </a:extLst>
          </a:blip>
          <a:srcRect/>
          <a:stretch>
            <a:fillRect/>
          </a:stretch>
        </p:blipFill>
        <p:spPr bwMode="auto">
          <a:xfrm>
            <a:off x="3079750" y="169237025"/>
            <a:ext cx="5410200" cy="3467100"/>
          </a:xfrm>
          <a:prstGeom prst="rect">
            <a:avLst/>
          </a:prstGeom>
          <a:noFill/>
          <a:extLst>
            <a:ext uri="{909E8E84-426E-40DD-AFC4-6F175D3DCCD1}">
              <a14:hiddenFill xmlns:a14="http://schemas.microsoft.com/office/drawing/2010/main">
                <a:solidFill>
                  <a:srgbClr val="FFFFFF"/>
                </a:solidFill>
              </a14:hiddenFill>
            </a:ext>
          </a:extLst>
        </p:spPr>
      </p:pic>
      <p:sp>
        <p:nvSpPr>
          <p:cNvPr id="1910" name="Rectangle 1270"/>
          <p:cNvSpPr>
            <a:spLocks noChangeArrowheads="1"/>
          </p:cNvSpPr>
          <p:nvPr/>
        </p:nvSpPr>
        <p:spPr bwMode="auto">
          <a:xfrm>
            <a:off x="3079750" y="172704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document viewer delivers in-depth programming guides, tutorials, sample code, and video presentations by Apple engineers, in addition to detailed framework API references. From a class reference, click “More related items” near the top of the viewer for links to additional documents relevant to your programming task.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98" name="Picture 7943"/>
          <p:cNvPicPr>
            <a:picLocks noChangeAspect="1" noChangeArrowheads="1"/>
          </p:cNvPicPr>
          <p:nvPr/>
        </p:nvPicPr>
        <p:blipFill>
          <a:blip r:embed="rId107">
            <a:extLst>
              <a:ext uri="{28A0092B-C50C-407E-A947-70E740481C1C}">
                <a14:useLocalDpi xmlns:a14="http://schemas.microsoft.com/office/drawing/2010/main" val="0"/>
              </a:ext>
            </a:extLst>
          </a:blip>
          <a:srcRect/>
          <a:stretch>
            <a:fillRect/>
          </a:stretch>
        </p:blipFill>
        <p:spPr bwMode="auto">
          <a:xfrm>
            <a:off x="3079750" y="173161325"/>
            <a:ext cx="5410200" cy="3721100"/>
          </a:xfrm>
          <a:prstGeom prst="rect">
            <a:avLst/>
          </a:prstGeom>
          <a:noFill/>
          <a:extLst>
            <a:ext uri="{909E8E84-426E-40DD-AFC4-6F175D3DCCD1}">
              <a14:hiddenFill xmlns:a14="http://schemas.microsoft.com/office/drawing/2010/main">
                <a:solidFill>
                  <a:srgbClr val="FFFFFF"/>
                </a:solidFill>
              </a14:hiddenFill>
            </a:ext>
          </a:extLst>
        </p:spPr>
      </p:pic>
      <p:sp>
        <p:nvSpPr>
          <p:cNvPr id="1911" name="Rectangle 1271"/>
          <p:cNvSpPr>
            <a:spLocks noChangeArrowheads="1"/>
          </p:cNvSpPr>
          <p:nvPr/>
        </p:nvSpPr>
        <p:spPr bwMode="auto">
          <a:xfrm>
            <a:off x="3079750" y="176882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the Search bar to locate additional information about the API or programming concept.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97" name="Picture 7979"/>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3079750" y="177339625"/>
            <a:ext cx="5410200" cy="3517900"/>
          </a:xfrm>
          <a:prstGeom prst="rect">
            <a:avLst/>
          </a:prstGeom>
          <a:noFill/>
          <a:extLst>
            <a:ext uri="{909E8E84-426E-40DD-AFC4-6F175D3DCCD1}">
              <a14:hiddenFill xmlns:a14="http://schemas.microsoft.com/office/drawing/2010/main">
                <a:solidFill>
                  <a:srgbClr val="FFFFFF"/>
                </a:solidFill>
              </a14:hiddenFill>
            </a:ext>
          </a:extLst>
        </p:spPr>
      </p:pic>
      <p:sp>
        <p:nvSpPr>
          <p:cNvPr id="1912" name="Rectangle 1272"/>
          <p:cNvSpPr>
            <a:spLocks noChangeArrowheads="1"/>
          </p:cNvSpPr>
          <p:nvPr/>
        </p:nvSpPr>
        <p:spPr bwMode="auto">
          <a:xfrm>
            <a:off x="3079750" y="180857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include a link to the document in a message, click the Share button ( </a:t>
            </a:r>
          </a:p>
        </p:txBody>
      </p:sp>
      <p:pic>
        <p:nvPicPr>
          <p:cNvPr id="1396" name="Picture 7996"/>
          <p:cNvPicPr>
            <a:picLocks noChangeAspect="1" noChangeArrowheads="1"/>
          </p:cNvPicPr>
          <p:nvPr/>
        </p:nvPicPr>
        <p:blipFill>
          <a:blip r:embed="rId109">
            <a:extLst>
              <a:ext uri="{28A0092B-C50C-407E-A947-70E740481C1C}">
                <a14:useLocalDpi xmlns:a14="http://schemas.microsoft.com/office/drawing/2010/main" val="0"/>
              </a:ext>
            </a:extLst>
          </a:blip>
          <a:srcRect/>
          <a:stretch>
            <a:fillRect/>
          </a:stretch>
        </p:blipFill>
        <p:spPr bwMode="auto">
          <a:xfrm>
            <a:off x="3079750" y="181314725"/>
            <a:ext cx="114300" cy="114300"/>
          </a:xfrm>
          <a:prstGeom prst="rect">
            <a:avLst/>
          </a:prstGeom>
          <a:noFill/>
          <a:extLst>
            <a:ext uri="{909E8E84-426E-40DD-AFC4-6F175D3DCCD1}">
              <a14:hiddenFill xmlns:a14="http://schemas.microsoft.com/office/drawing/2010/main">
                <a:solidFill>
                  <a:srgbClr val="FFFFFF"/>
                </a:solidFill>
              </a14:hiddenFill>
            </a:ext>
          </a:extLst>
        </p:spPr>
      </p:pic>
      <p:sp>
        <p:nvSpPr>
          <p:cNvPr id="1913" name="Rectangle 1273"/>
          <p:cNvSpPr>
            <a:spLocks noChangeArrowheads="1"/>
          </p:cNvSpPr>
          <p:nvPr/>
        </p:nvSpPr>
        <p:spPr bwMode="auto">
          <a:xfrm>
            <a:off x="3079750" y="181429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and choose Email Link or Message. You can open the document in Safari in HTML or PDF format from this menu. For a sample code project, click Open Project at the top of the window to download the project and open it in Xcode.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95" name="Picture 8043"/>
          <p:cNvPicPr>
            <a:picLocks noChangeAspect="1" noChangeArrowheads="1"/>
          </p:cNvPicPr>
          <p:nvPr/>
        </p:nvPicPr>
        <p:blipFill>
          <a:blip r:embed="rId110">
            <a:extLst>
              <a:ext uri="{28A0092B-C50C-407E-A947-70E740481C1C}">
                <a14:useLocalDpi xmlns:a14="http://schemas.microsoft.com/office/drawing/2010/main" val="0"/>
              </a:ext>
            </a:extLst>
          </a:blip>
          <a:srcRect/>
          <a:stretch>
            <a:fillRect/>
          </a:stretch>
        </p:blipFill>
        <p:spPr bwMode="auto">
          <a:xfrm>
            <a:off x="3079750" y="181429025"/>
            <a:ext cx="1943100" cy="1168400"/>
          </a:xfrm>
          <a:prstGeom prst="rect">
            <a:avLst/>
          </a:prstGeom>
          <a:noFill/>
          <a:extLst>
            <a:ext uri="{909E8E84-426E-40DD-AFC4-6F175D3DCCD1}">
              <a14:hiddenFill xmlns:a14="http://schemas.microsoft.com/office/drawing/2010/main">
                <a:solidFill>
                  <a:srgbClr val="FFFFFF"/>
                </a:solidFill>
              </a14:hiddenFill>
            </a:ext>
          </a:extLst>
        </p:spPr>
      </p:pic>
      <p:sp>
        <p:nvSpPr>
          <p:cNvPr id="1914" name="Rectangle 1274"/>
          <p:cNvSpPr>
            <a:spLocks noChangeArrowheads="1"/>
          </p:cNvSpPr>
          <p:nvPr/>
        </p:nvSpPr>
        <p:spPr bwMode="auto">
          <a:xfrm>
            <a:off x="3079750" y="182597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Find Help for Using the Source Editor</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F</a:t>
            </a:r>
            <a:r>
              <a:rPr kumimoji="0" lang="en-US" altLang="en-US" sz="1800" b="0" i="0" u="none" strike="noStrike" cap="none" normalizeH="0" baseline="0" bmk="">
                <a:ln>
                  <a:noFill/>
                </a:ln>
                <a:solidFill>
                  <a:srgbClr val="0769AE"/>
                </a:solidFill>
                <a:effectLst/>
                <a:latin typeface="Arial" charset="0"/>
                <a:ea typeface="Calibri" charset="0"/>
                <a:cs typeface="Calibri" charset="0"/>
              </a:rPr>
              <a:t>ind Help for Using the Source Editor</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Step-by-step instructions for performing common source editor tasks are available directly in Xcode. Control-click anywhere in the source editor to see a short list of the most common operations. Choose Show All Help Topics to see all help articles for the source editor. Select a task, and a help article appears in the Xcode documentation viewer window.</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94" name="Picture 8096"/>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3079750" y="182597425"/>
            <a:ext cx="5473700" cy="3543300"/>
          </a:xfrm>
          <a:prstGeom prst="rect">
            <a:avLst/>
          </a:prstGeom>
          <a:noFill/>
          <a:extLst>
            <a:ext uri="{909E8E84-426E-40DD-AFC4-6F175D3DCCD1}">
              <a14:hiddenFill xmlns:a14="http://schemas.microsoft.com/office/drawing/2010/main">
                <a:solidFill>
                  <a:srgbClr val="FFFFFF"/>
                </a:solidFill>
              </a14:hiddenFill>
            </a:ext>
          </a:extLst>
        </p:spPr>
      </p:pic>
      <p:sp>
        <p:nvSpPr>
          <p:cNvPr id="1915" name="Rectangle 1275"/>
          <p:cNvSpPr>
            <a:spLocks noChangeArrowheads="1"/>
          </p:cNvSpPr>
          <p:nvPr/>
        </p:nvSpPr>
        <p:spPr bwMode="auto">
          <a:xfrm>
            <a:off x="3079750" y="1861407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Find Help for Using the Source Editor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93" name="Picture 8119"/>
          <p:cNvPicPr>
            <a:picLocks noChangeAspect="1" noChangeArrowheads="1"/>
          </p:cNvPicPr>
          <p:nvPr/>
        </p:nvPicPr>
        <p:blipFill>
          <a:blip r:embed="rId112">
            <a:extLst>
              <a:ext uri="{28A0092B-C50C-407E-A947-70E740481C1C}">
                <a14:useLocalDpi xmlns:a14="http://schemas.microsoft.com/office/drawing/2010/main" val="0"/>
              </a:ext>
            </a:extLst>
          </a:blip>
          <a:srcRect/>
          <a:stretch>
            <a:fillRect/>
          </a:stretch>
        </p:blipFill>
        <p:spPr bwMode="auto">
          <a:xfrm>
            <a:off x="3079750" y="186597925"/>
            <a:ext cx="5372100" cy="3251200"/>
          </a:xfrm>
          <a:prstGeom prst="rect">
            <a:avLst/>
          </a:prstGeom>
          <a:noFill/>
          <a:extLst>
            <a:ext uri="{909E8E84-426E-40DD-AFC4-6F175D3DCCD1}">
              <a14:hiddenFill xmlns:a14="http://schemas.microsoft.com/office/drawing/2010/main">
                <a:solidFill>
                  <a:srgbClr val="FFFFFF"/>
                </a:solidFill>
              </a14:hiddenFill>
            </a:ext>
          </a:extLst>
        </p:spPr>
      </p:pic>
      <p:sp>
        <p:nvSpPr>
          <p:cNvPr id="1916" name="Rectangle 1276"/>
          <p:cNvSpPr>
            <a:spLocks noChangeArrowheads="1"/>
          </p:cNvSpPr>
          <p:nvPr/>
        </p:nvSpPr>
        <p:spPr bwMode="auto">
          <a:xfrm>
            <a:off x="3079750" y="189849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79191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Help articles are available from shortcut menus throughout Xcode. Control-click in any of the main user interface areas to see a list of help articles available for that area.</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B</a:t>
            </a:r>
            <a:r>
              <a:rPr kumimoji="0" lang="en-US" altLang="en-US" sz="1800" b="0" i="0" u="none" strike="noStrike" cap="none" normalizeH="0" baseline="0" bmk="">
                <a:ln>
                  <a:noFill/>
                </a:ln>
                <a:solidFill>
                  <a:srgbClr val="0769AE"/>
                </a:solidFill>
                <a:effectLst/>
                <a:latin typeface="Arial" charset="0"/>
                <a:ea typeface="Calibri" charset="0"/>
                <a:cs typeface="Calibri" charset="0"/>
              </a:rPr>
              <a:t>uild a User Interface</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You create your app’s user interface in Interface Builder. To add user interface elements, drag objects from the utility area into Interface Builder, where you arrange the elements, set their attributes, and establish connections between them and the code in your source files. You save these configured objects in a user interface file.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92" name="Picture 821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079750" y="190306325"/>
            <a:ext cx="5295900" cy="2959100"/>
          </a:xfrm>
          <a:prstGeom prst="rect">
            <a:avLst/>
          </a:prstGeom>
          <a:noFill/>
          <a:extLst>
            <a:ext uri="{909E8E84-426E-40DD-AFC4-6F175D3DCCD1}">
              <a14:hiddenFill xmlns:a14="http://schemas.microsoft.com/office/drawing/2010/main">
                <a:solidFill>
                  <a:srgbClr val="FFFFFF"/>
                </a:solidFill>
              </a14:hiddenFill>
            </a:ext>
          </a:extLst>
        </p:spPr>
      </p:pic>
      <p:sp>
        <p:nvSpPr>
          <p:cNvPr id="1917" name="Rectangle 1277"/>
          <p:cNvSpPr>
            <a:spLocks noChangeArrowheads="1"/>
          </p:cNvSpPr>
          <p:nvPr/>
        </p:nvSpPr>
        <p:spPr bwMode="auto">
          <a:xfrm>
            <a:off x="3079750" y="193265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 user interface file for an iOS app has the filename extension storyboard. A user interface file for a Mac app has the filename extension xib. To view and edit a user interface file, select it in the project navigator. Interface Builder displays the file’s contents in the editor area of the workspace window.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sp>
        <p:nvSpPr>
          <p:cNvPr id="1918" name="Rectangle 1278"/>
          <p:cNvSpPr>
            <a:spLocks noChangeArrowheads="1"/>
          </p:cNvSpPr>
          <p:nvPr/>
        </p:nvSpPr>
        <p:spPr bwMode="auto">
          <a:xfrm>
            <a:off x="3079750" y="193722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r>
              <a:rPr kumimoji="0" lang="en-US" altLang="en-US" sz="1800" b="0" i="0" u="none" strike="noStrike" cap="none" normalizeH="0" baseline="0">
                <a:ln>
                  <a:noFill/>
                </a:ln>
                <a:solidFill>
                  <a:schemeClr val="tx1"/>
                </a:solidFill>
                <a:effectLst/>
                <a:latin typeface="Arial" charset="0"/>
              </a:rPr>
              <a:t>As you lay out your app’s user interface elements in Interface Builder, you can write the code that implements their behavior in the assistant editor.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89" name="Picture 8286"/>
          <p:cNvPicPr>
            <a:picLocks noChangeAspect="1" noChangeArrowheads="1"/>
          </p:cNvPicPr>
          <p:nvPr/>
        </p:nvPicPr>
        <p:blipFill>
          <a:blip r:embed="rId113">
            <a:extLst>
              <a:ext uri="{28A0092B-C50C-407E-A947-70E740481C1C}">
                <a14:useLocalDpi xmlns:a14="http://schemas.microsoft.com/office/drawing/2010/main" val="0"/>
              </a:ext>
            </a:extLst>
          </a:blip>
          <a:srcRect/>
          <a:stretch>
            <a:fillRect/>
          </a:stretch>
        </p:blipFill>
        <p:spPr bwMode="auto">
          <a:xfrm>
            <a:off x="3079750" y="193722625"/>
            <a:ext cx="5295900" cy="2959100"/>
          </a:xfrm>
          <a:prstGeom prst="rect">
            <a:avLst/>
          </a:prstGeom>
          <a:noFill/>
          <a:extLst>
            <a:ext uri="{909E8E84-426E-40DD-AFC4-6F175D3DCCD1}">
              <a14:hiddenFill xmlns:a14="http://schemas.microsoft.com/office/drawing/2010/main">
                <a:solidFill>
                  <a:srgbClr val="FFFFFF"/>
                </a:solidFill>
              </a14:hiddenFill>
            </a:ext>
          </a:extLst>
        </p:spPr>
      </p:pic>
      <p:sp>
        <p:nvSpPr>
          <p:cNvPr id="1919" name="Rectangle 1279"/>
          <p:cNvSpPr>
            <a:spLocks noChangeArrowheads="1"/>
          </p:cNvSpPr>
          <p:nvPr/>
        </p:nvSpPr>
        <p:spPr bwMode="auto">
          <a:xfrm>
            <a:off x="3079750" y="196681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A</a:t>
            </a:r>
            <a:r>
              <a:rPr kumimoji="0" lang="en-US" altLang="en-US" sz="1800" b="0" i="0" u="none" strike="noStrike" cap="none" normalizeH="0" baseline="0" bmk="">
                <a:ln>
                  <a:noFill/>
                </a:ln>
                <a:solidFill>
                  <a:srgbClr val="0769AE"/>
                </a:solidFill>
                <a:effectLst/>
                <a:latin typeface="Arial" charset="0"/>
                <a:ea typeface="Calibri" charset="0"/>
                <a:cs typeface="Calibri" charset="0"/>
              </a:rPr>
              <a:t>dd User Interface Elements from the Object Library</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Interface Builder has two major areas: the dock (on the left) and the canvas (on the right). The dock lists the objects contained in the user interface file. The canvas is where you lay out these objects in your app’s user interface.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88" name="Picture 8350"/>
          <p:cNvPicPr>
            <a:picLocks noChangeAspect="1" noChangeArrowheads="1"/>
          </p:cNvPicPr>
          <p:nvPr/>
        </p:nvPicPr>
        <p:blipFill>
          <a:blip r:embed="rId114">
            <a:extLst>
              <a:ext uri="{28A0092B-C50C-407E-A947-70E740481C1C}">
                <a14:useLocalDpi xmlns:a14="http://schemas.microsoft.com/office/drawing/2010/main" val="0"/>
              </a:ext>
            </a:extLst>
          </a:blip>
          <a:srcRect/>
          <a:stretch>
            <a:fillRect/>
          </a:stretch>
        </p:blipFill>
        <p:spPr bwMode="auto">
          <a:xfrm>
            <a:off x="3079750" y="196681725"/>
            <a:ext cx="5575300" cy="3340100"/>
          </a:xfrm>
          <a:prstGeom prst="rect">
            <a:avLst/>
          </a:prstGeom>
          <a:noFill/>
          <a:extLst>
            <a:ext uri="{909E8E84-426E-40DD-AFC4-6F175D3DCCD1}">
              <a14:hiddenFill xmlns:a14="http://schemas.microsoft.com/office/drawing/2010/main">
                <a:solidFill>
                  <a:srgbClr val="FFFFFF"/>
                </a:solidFill>
              </a14:hiddenFill>
            </a:ext>
          </a:extLst>
        </p:spPr>
      </p:pic>
      <p:sp>
        <p:nvSpPr>
          <p:cNvPr id="159" name="Rectangle 1280"/>
          <p:cNvSpPr>
            <a:spLocks noChangeArrowheads="1"/>
          </p:cNvSpPr>
          <p:nvPr/>
        </p:nvSpPr>
        <p:spPr bwMode="auto">
          <a:xfrm>
            <a:off x="3079750" y="200021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a:t>
            </a:r>
            <a:r>
              <a:rPr kumimoji="0" lang="en-US" altLang="en-US" sz="1800" b="0" i="1" u="none" strike="noStrike" cap="none" normalizeH="0" baseline="0">
                <a:ln>
                  <a:noFill/>
                </a:ln>
                <a:solidFill>
                  <a:schemeClr val="tx1"/>
                </a:solidFill>
                <a:effectLst/>
                <a:latin typeface="Arial" charset="0"/>
              </a:rPr>
              <a:t>outline view </a:t>
            </a:r>
            <a:r>
              <a:rPr kumimoji="0" lang="en-US" altLang="en-US" sz="1800" b="0" i="0" u="none" strike="noStrike" cap="none" normalizeH="0" baseline="0">
                <a:ln>
                  <a:noFill/>
                </a:ln>
                <a:solidFill>
                  <a:schemeClr val="tx1"/>
                </a:solidFill>
                <a:effectLst/>
                <a:latin typeface="Arial" charset="0"/>
              </a:rPr>
              <a:t>in the dock shows all the objects nested inside higher-level objects.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87" name="Picture 8366"/>
          <p:cNvPicPr>
            <a:picLocks noChangeAspect="1" noChangeArrowheads="1"/>
          </p:cNvPicPr>
          <p:nvPr/>
        </p:nvPicPr>
        <p:blipFill>
          <a:blip r:embed="rId115">
            <a:extLst>
              <a:ext uri="{28A0092B-C50C-407E-A947-70E740481C1C}">
                <a14:useLocalDpi xmlns:a14="http://schemas.microsoft.com/office/drawing/2010/main" val="0"/>
              </a:ext>
            </a:extLst>
          </a:blip>
          <a:srcRect/>
          <a:stretch>
            <a:fillRect/>
          </a:stretch>
        </p:blipFill>
        <p:spPr bwMode="auto">
          <a:xfrm>
            <a:off x="3079750" y="200479025"/>
            <a:ext cx="1511300" cy="2070100"/>
          </a:xfrm>
          <a:prstGeom prst="rect">
            <a:avLst/>
          </a:prstGeom>
          <a:noFill/>
          <a:extLst>
            <a:ext uri="{909E8E84-426E-40DD-AFC4-6F175D3DCCD1}">
              <a14:hiddenFill xmlns:a14="http://schemas.microsoft.com/office/drawing/2010/main">
                <a:solidFill>
                  <a:srgbClr val="FFFFFF"/>
                </a:solidFill>
              </a14:hiddenFill>
            </a:ext>
          </a:extLst>
        </p:spPr>
      </p:pic>
      <p:sp>
        <p:nvSpPr>
          <p:cNvPr id="162" name="Rectangle 1281"/>
          <p:cNvSpPr>
            <a:spLocks noChangeArrowheads="1"/>
          </p:cNvSpPr>
          <p:nvPr/>
        </p:nvSpPr>
        <p:spPr bwMode="auto">
          <a:xfrm>
            <a:off x="3079750" y="202549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xib files, you can display the high-level objects in an </a:t>
            </a:r>
            <a:r>
              <a:rPr kumimoji="0" lang="en-US" altLang="en-US" sz="1800" b="0" i="1" u="none" strike="noStrike" cap="none" normalizeH="0" baseline="0">
                <a:ln>
                  <a:noFill/>
                </a:ln>
                <a:solidFill>
                  <a:schemeClr val="tx1"/>
                </a:solidFill>
                <a:effectLst/>
                <a:latin typeface="Arial" charset="0"/>
              </a:rPr>
              <a:t>icon view</a:t>
            </a:r>
            <a:r>
              <a:rPr kumimoji="0" lang="en-US" altLang="en-US" sz="1800" b="0" i="0" u="none" strike="noStrike" cap="none" normalizeH="0" baseline="0">
                <a:ln>
                  <a:noFill/>
                </a:ln>
                <a:solidFill>
                  <a:schemeClr val="tx1"/>
                </a:solidFill>
                <a:effectLst/>
                <a:latin typeface="Arial" charset="0"/>
              </a:rPr>
              <a:t>, as well as in an outline view.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86" name="Picture 8413"/>
          <p:cNvPicPr>
            <a:picLocks noChangeAspect="1" noChangeArrowheads="1"/>
          </p:cNvPicPr>
          <p:nvPr/>
        </p:nvPicPr>
        <p:blipFill>
          <a:blip r:embed="rId116">
            <a:extLst>
              <a:ext uri="{28A0092B-C50C-407E-A947-70E740481C1C}">
                <a14:useLocalDpi xmlns:a14="http://schemas.microsoft.com/office/drawing/2010/main" val="0"/>
              </a:ext>
            </a:extLst>
          </a:blip>
          <a:srcRect/>
          <a:stretch>
            <a:fillRect/>
          </a:stretch>
        </p:blipFill>
        <p:spPr bwMode="auto">
          <a:xfrm>
            <a:off x="3079750" y="203006325"/>
            <a:ext cx="5511800" cy="3530600"/>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282"/>
          <p:cNvSpPr>
            <a:spLocks noChangeArrowheads="1"/>
          </p:cNvSpPr>
          <p:nvPr/>
        </p:nvSpPr>
        <p:spPr bwMode="auto">
          <a:xfrm>
            <a:off x="3079750" y="206536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storyboard files, only an outline view appears in the dock. However, every individual scene in a storyboard has its own scene dock directly below the canvas. The scene dock shows objects only in icon view.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85" name="Picture 8451"/>
          <p:cNvPicPr>
            <a:picLocks noChangeAspect="1" noChangeArrowheads="1"/>
          </p:cNvPicPr>
          <p:nvPr/>
        </p:nvPicPr>
        <p:blipFill>
          <a:blip r:embed="rId117">
            <a:extLst>
              <a:ext uri="{28A0092B-C50C-407E-A947-70E740481C1C}">
                <a14:useLocalDpi xmlns:a14="http://schemas.microsoft.com/office/drawing/2010/main" val="0"/>
              </a:ext>
            </a:extLst>
          </a:blip>
          <a:srcRect/>
          <a:stretch>
            <a:fillRect/>
          </a:stretch>
        </p:blipFill>
        <p:spPr bwMode="auto">
          <a:xfrm>
            <a:off x="3079750" y="206994125"/>
            <a:ext cx="3657600" cy="419100"/>
          </a:xfrm>
          <a:prstGeom prst="rect">
            <a:avLst/>
          </a:prstGeom>
          <a:noFill/>
          <a:extLst>
            <a:ext uri="{909E8E84-426E-40DD-AFC4-6F175D3DCCD1}">
              <a14:hiddenFill xmlns:a14="http://schemas.microsoft.com/office/drawing/2010/main">
                <a:solidFill>
                  <a:srgbClr val="FFFFFF"/>
                </a:solidFill>
              </a14:hiddenFill>
            </a:ext>
          </a:extLst>
        </p:spPr>
      </p:pic>
      <p:sp>
        <p:nvSpPr>
          <p:cNvPr id="164" name="Rectangle 1283"/>
          <p:cNvSpPr>
            <a:spLocks noChangeArrowheads="1"/>
          </p:cNvSpPr>
          <p:nvPr/>
        </p:nvSpPr>
        <p:spPr bwMode="auto">
          <a:xfrm>
            <a:off x="3079750" y="207413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add an object to your app’s user interface, open the utility area for the workspace window by clicking </a:t>
            </a:r>
          </a:p>
        </p:txBody>
      </p:sp>
      <p:pic>
        <p:nvPicPr>
          <p:cNvPr id="1384" name="Picture 8492"/>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079750" y="207870425"/>
            <a:ext cx="165100" cy="152400"/>
          </a:xfrm>
          <a:prstGeom prst="rect">
            <a:avLst/>
          </a:prstGeom>
          <a:noFill/>
          <a:extLst>
            <a:ext uri="{909E8E84-426E-40DD-AFC4-6F175D3DCCD1}">
              <a14:hiddenFill xmlns:a14="http://schemas.microsoft.com/office/drawing/2010/main">
                <a:solidFill>
                  <a:srgbClr val="FFFFFF"/>
                </a:solidFill>
              </a14:hiddenFill>
            </a:ext>
          </a:extLst>
        </p:spPr>
      </p:pic>
      <p:sp>
        <p:nvSpPr>
          <p:cNvPr id="167" name="Rectangle 1284"/>
          <p:cNvSpPr>
            <a:spLocks noChangeArrowheads="1"/>
          </p:cNvSpPr>
          <p:nvPr/>
        </p:nvSpPr>
        <p:spPr bwMode="auto">
          <a:xfrm>
            <a:off x="3079750" y="208022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 the view selector in the toolbar. Select the object library from the library pane by clicking </a:t>
            </a:r>
          </a:p>
        </p:txBody>
      </p:sp>
      <p:pic>
        <p:nvPicPr>
          <p:cNvPr id="1383" name="Picture 8511"/>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3079750" y="2080228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68" name="Rectangle 1285"/>
          <p:cNvSpPr>
            <a:spLocks noChangeArrowheads="1"/>
          </p:cNvSpPr>
          <p:nvPr/>
        </p:nvSpPr>
        <p:spPr bwMode="auto">
          <a:xfrm>
            <a:off x="3079750" y="208162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library selector bar. Drag an object (like Button in the screenshot) from the library to either the outline view in the dock or onto the canvas.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82" name="Picture 8541"/>
          <p:cNvPicPr>
            <a:picLocks noChangeAspect="1" noChangeArrowheads="1"/>
          </p:cNvPicPr>
          <p:nvPr/>
        </p:nvPicPr>
        <p:blipFill>
          <a:blip r:embed="rId118">
            <a:extLst>
              <a:ext uri="{28A0092B-C50C-407E-A947-70E740481C1C}">
                <a14:useLocalDpi xmlns:a14="http://schemas.microsoft.com/office/drawing/2010/main" val="0"/>
              </a:ext>
            </a:extLst>
          </a:blip>
          <a:srcRect/>
          <a:stretch>
            <a:fillRect/>
          </a:stretch>
        </p:blipFill>
        <p:spPr bwMode="auto">
          <a:xfrm>
            <a:off x="3079750" y="208162525"/>
            <a:ext cx="5499100" cy="3479800"/>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286"/>
          <p:cNvSpPr>
            <a:spLocks noChangeArrowheads="1"/>
          </p:cNvSpPr>
          <p:nvPr/>
        </p:nvSpPr>
        <p:spPr bwMode="auto">
          <a:xfrm>
            <a:off x="3079750" y="211642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As you add objects to Interface Builder, you resize them by their handles and reposition them by dragging. As you move items, dashed blue lines help you align and position the item within the 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Above the object library in the utility area are the Interface Builder inspectors. You use these inspectors to specify some of the interface objects’ appearance and behavior. In the screenshot below, the Attributes inspector ( </a:t>
            </a:r>
          </a:p>
        </p:txBody>
      </p:sp>
      <p:pic>
        <p:nvPicPr>
          <p:cNvPr id="1381" name="Picture 8620"/>
          <p:cNvPicPr>
            <a:picLocks noChangeAspect="1" noChangeArrowheads="1"/>
          </p:cNvPicPr>
          <p:nvPr/>
        </p:nvPicPr>
        <p:blipFill>
          <a:blip r:embed="rId119">
            <a:extLst>
              <a:ext uri="{28A0092B-C50C-407E-A947-70E740481C1C}">
                <a14:useLocalDpi xmlns:a14="http://schemas.microsoft.com/office/drawing/2010/main" val="0"/>
              </a:ext>
            </a:extLst>
          </a:blip>
          <a:srcRect/>
          <a:stretch>
            <a:fillRect/>
          </a:stretch>
        </p:blipFill>
        <p:spPr bwMode="auto">
          <a:xfrm>
            <a:off x="3079750" y="212099525"/>
            <a:ext cx="127000" cy="101600"/>
          </a:xfrm>
          <a:prstGeom prst="rect">
            <a:avLst/>
          </a:prstGeom>
          <a:noFill/>
          <a:extLst>
            <a:ext uri="{909E8E84-426E-40DD-AFC4-6F175D3DCCD1}">
              <a14:hiddenFill xmlns:a14="http://schemas.microsoft.com/office/drawing/2010/main">
                <a:solidFill>
                  <a:srgbClr val="FFFFFF"/>
                </a:solidFill>
              </a14:hiddenFill>
            </a:ext>
          </a:extLst>
        </p:spPr>
      </p:pic>
      <p:sp>
        <p:nvSpPr>
          <p:cNvPr id="170" name="Rectangle 1287"/>
          <p:cNvSpPr>
            <a:spLocks noChangeArrowheads="1"/>
          </p:cNvSpPr>
          <p:nvPr/>
        </p:nvSpPr>
        <p:spPr bwMode="auto">
          <a:xfrm>
            <a:off x="3079750" y="212201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is used to specify the button type Custom.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80" name="Picture 8631"/>
          <p:cNvPicPr>
            <a:picLocks noChangeAspect="1" noChangeArrowheads="1"/>
          </p:cNvPicPr>
          <p:nvPr/>
        </p:nvPicPr>
        <p:blipFill>
          <a:blip r:embed="rId120">
            <a:extLst>
              <a:ext uri="{28A0092B-C50C-407E-A947-70E740481C1C}">
                <a14:useLocalDpi xmlns:a14="http://schemas.microsoft.com/office/drawing/2010/main" val="0"/>
              </a:ext>
            </a:extLst>
          </a:blip>
          <a:srcRect/>
          <a:stretch>
            <a:fillRect/>
          </a:stretch>
        </p:blipFill>
        <p:spPr bwMode="auto">
          <a:xfrm>
            <a:off x="3079750" y="212201125"/>
            <a:ext cx="5511800" cy="3505200"/>
          </a:xfrm>
          <a:prstGeom prst="rect">
            <a:avLst/>
          </a:prstGeom>
          <a:noFill/>
          <a:extLst>
            <a:ext uri="{909E8E84-426E-40DD-AFC4-6F175D3DCCD1}">
              <a14:hiddenFill xmlns:a14="http://schemas.microsoft.com/office/drawing/2010/main">
                <a:solidFill>
                  <a:srgbClr val="FFFFFF"/>
                </a:solidFill>
              </a14:hiddenFill>
            </a:ext>
          </a:extLst>
        </p:spPr>
      </p:pic>
      <p:sp>
        <p:nvSpPr>
          <p:cNvPr id="171" name="Rectangle 1288"/>
          <p:cNvSpPr>
            <a:spLocks noChangeArrowheads="1"/>
          </p:cNvSpPr>
          <p:nvPr/>
        </p:nvSpPr>
        <p:spPr bwMode="auto">
          <a:xfrm>
            <a:off x="3079750" y="215706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L</a:t>
            </a:r>
            <a:r>
              <a:rPr kumimoji="0" lang="en-US" altLang="en-US" sz="1800" b="0" i="0" u="none" strike="noStrike" cap="none" normalizeH="0" baseline="0" bmk="">
                <a:ln>
                  <a:noFill/>
                </a:ln>
                <a:solidFill>
                  <a:srgbClr val="0769AE"/>
                </a:solidFill>
                <a:effectLst/>
                <a:latin typeface="Arial" charset="0"/>
                <a:ea typeface="Calibri" charset="0"/>
                <a:cs typeface="Calibri" charset="0"/>
              </a:rPr>
              <a:t>ay Out User Interface Objects for Automatic Resizing and Positioning</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Use Auto Layout to define rules for your app’s user interface so that when one object changes its size or position, that object and its neighboring objects adjust their sizes and positions appropriately. For example, you can center an image horizontally in a storyboard scene. As the user rotates the iOS device, the image remains horizontally centered in both landscape and portrait orientations of the device.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Auto Layout uses relationships called </a:t>
            </a:r>
            <a:r>
              <a:rPr kumimoji="0" lang="en-US" altLang="en-US" sz="1800" b="0" i="1" u="none" strike="noStrike" cap="none" normalizeH="0" baseline="0">
                <a:ln>
                  <a:noFill/>
                </a:ln>
                <a:solidFill>
                  <a:schemeClr val="tx1"/>
                </a:solidFill>
                <a:effectLst/>
                <a:latin typeface="Arial" charset="0"/>
              </a:rPr>
              <a:t>constraints </a:t>
            </a:r>
            <a:r>
              <a:rPr kumimoji="0" lang="en-US" altLang="en-US" sz="1800" b="0" i="0" u="none" strike="noStrike" cap="none" normalizeH="0" baseline="0">
                <a:ln>
                  <a:noFill/>
                </a:ln>
                <a:solidFill>
                  <a:schemeClr val="tx1"/>
                </a:solidFill>
                <a:effectLst/>
                <a:latin typeface="Arial" charset="0"/>
              </a:rPr>
              <a:t>to govern the layout of objects in a user interface. As you make changes to the layout of your app, add constraints to your objects. As a result, the objects in your user interface automatically resize and reposition themselves whenever: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user changes the screen orientation of an iOS device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user resizes a window in a Mac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Content dimensions change (for example, when the length of a text string changes in a label or button) When you Control-drag between two objects, Interface Builder presents you with a list of appropriate constraints. Add constraints to your objects by choosing from this list. In the screenshot, the constraint to Center Horizontally in Container is selected for the image view and its containing view.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79" name="Picture 8816"/>
          <p:cNvPicPr>
            <a:picLocks noChangeAspect="1" noChangeArrowheads="1"/>
          </p:cNvPicPr>
          <p:nvPr/>
        </p:nvPicPr>
        <p:blipFill>
          <a:blip r:embed="rId121">
            <a:extLst>
              <a:ext uri="{28A0092B-C50C-407E-A947-70E740481C1C}">
                <a14:useLocalDpi xmlns:a14="http://schemas.microsoft.com/office/drawing/2010/main" val="0"/>
              </a:ext>
            </a:extLst>
          </a:blip>
          <a:srcRect/>
          <a:stretch>
            <a:fillRect/>
          </a:stretch>
        </p:blipFill>
        <p:spPr bwMode="auto">
          <a:xfrm>
            <a:off x="3079750" y="216163525"/>
            <a:ext cx="5511800" cy="3403600"/>
          </a:xfrm>
          <a:prstGeom prst="rect">
            <a:avLst/>
          </a:prstGeom>
          <a:noFill/>
          <a:extLst>
            <a:ext uri="{909E8E84-426E-40DD-AFC4-6F175D3DCCD1}">
              <a14:hiddenFill xmlns:a14="http://schemas.microsoft.com/office/drawing/2010/main">
                <a:solidFill>
                  <a:srgbClr val="FFFFFF"/>
                </a:solidFill>
              </a14:hiddenFill>
            </a:ext>
          </a:extLst>
        </p:spPr>
      </p:pic>
      <p:sp>
        <p:nvSpPr>
          <p:cNvPr id="174" name="Rectangle 1289"/>
          <p:cNvSpPr>
            <a:spLocks noChangeArrowheads="1"/>
          </p:cNvSpPr>
          <p:nvPr/>
        </p:nvSpPr>
        <p:spPr bwMode="auto">
          <a:xfrm>
            <a:off x="3079750" y="219567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see the constraints for an object, select the object from the outline view in the Interface Builder dock.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Constraints are represented on the canvas by solid blue lines. View their properties in the size inspector ( </a:t>
            </a:r>
          </a:p>
        </p:txBody>
      </p:sp>
      <p:pic>
        <p:nvPicPr>
          <p:cNvPr id="1378" name="Picture 8877"/>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3079750" y="220024325"/>
            <a:ext cx="139700" cy="127000"/>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290"/>
          <p:cNvSpPr>
            <a:spLocks noChangeArrowheads="1"/>
          </p:cNvSpPr>
          <p:nvPr/>
        </p:nvSpPr>
        <p:spPr bwMode="auto">
          <a:xfrm>
            <a:off x="3079750" y="220151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From the size inspector, click the action ( </a:t>
            </a:r>
          </a:p>
        </p:txBody>
      </p:sp>
      <p:pic>
        <p:nvPicPr>
          <p:cNvPr id="1377" name="Picture 8888"/>
          <p:cNvPicPr>
            <a:picLocks noChangeAspect="1" noChangeArrowheads="1"/>
          </p:cNvPicPr>
          <p:nvPr/>
        </p:nvPicPr>
        <p:blipFill>
          <a:blip r:embed="rId123">
            <a:extLst>
              <a:ext uri="{28A0092B-C50C-407E-A947-70E740481C1C}">
                <a14:useLocalDpi xmlns:a14="http://schemas.microsoft.com/office/drawing/2010/main" val="0"/>
              </a:ext>
            </a:extLst>
          </a:blip>
          <a:srcRect/>
          <a:stretch>
            <a:fillRect/>
          </a:stretch>
        </p:blipFill>
        <p:spPr bwMode="auto">
          <a:xfrm>
            <a:off x="3079750" y="220151325"/>
            <a:ext cx="88900" cy="8890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291"/>
          <p:cNvSpPr>
            <a:spLocks noChangeArrowheads="1"/>
          </p:cNvSpPr>
          <p:nvPr/>
        </p:nvSpPr>
        <p:spPr bwMode="auto">
          <a:xfrm>
            <a:off x="3079750" y="220240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icon to edit the properties of a constraint.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76" name="Picture 8899"/>
          <p:cNvPicPr>
            <a:picLocks noChangeAspect="1" noChangeArrowheads="1"/>
          </p:cNvPicPr>
          <p:nvPr/>
        </p:nvPicPr>
        <p:blipFill>
          <a:blip r:embed="rId124">
            <a:extLst>
              <a:ext uri="{28A0092B-C50C-407E-A947-70E740481C1C}">
                <a14:useLocalDpi xmlns:a14="http://schemas.microsoft.com/office/drawing/2010/main" val="0"/>
              </a:ext>
            </a:extLst>
          </a:blip>
          <a:srcRect/>
          <a:stretch>
            <a:fillRect/>
          </a:stretch>
        </p:blipFill>
        <p:spPr bwMode="auto">
          <a:xfrm>
            <a:off x="3079750" y="220240225"/>
            <a:ext cx="5511800" cy="3479800"/>
          </a:xfrm>
          <a:prstGeom prst="rect">
            <a:avLst/>
          </a:prstGeom>
          <a:noFill/>
          <a:extLst>
            <a:ext uri="{909E8E84-426E-40DD-AFC4-6F175D3DCCD1}">
              <a14:hiddenFill xmlns:a14="http://schemas.microsoft.com/office/drawing/2010/main">
                <a:solidFill>
                  <a:srgbClr val="FFFFFF"/>
                </a:solidFill>
              </a14:hiddenFill>
            </a:ext>
          </a:extLst>
        </p:spPr>
      </p:pic>
      <p:sp>
        <p:nvSpPr>
          <p:cNvPr id="177" name="Rectangle 1292"/>
          <p:cNvSpPr>
            <a:spLocks noChangeArrowheads="1"/>
          </p:cNvSpPr>
          <p:nvPr/>
        </p:nvSpPr>
        <p:spPr bwMode="auto">
          <a:xfrm>
            <a:off x="3079750" y="223720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If you double-click a constraint on the canvas, a pop-up window also lets you view and edit the properties of that constraint.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75" name="Picture 8945"/>
          <p:cNvPicPr>
            <a:picLocks noChangeAspect="1" noChangeArrowheads="1"/>
          </p:cNvPicPr>
          <p:nvPr/>
        </p:nvPicPr>
        <p:blipFill>
          <a:blip r:embed="rId125">
            <a:extLst>
              <a:ext uri="{28A0092B-C50C-407E-A947-70E740481C1C}">
                <a14:useLocalDpi xmlns:a14="http://schemas.microsoft.com/office/drawing/2010/main" val="0"/>
              </a:ext>
            </a:extLst>
          </a:blip>
          <a:srcRect/>
          <a:stretch>
            <a:fillRect/>
          </a:stretch>
        </p:blipFill>
        <p:spPr bwMode="auto">
          <a:xfrm>
            <a:off x="3079750" y="223720025"/>
            <a:ext cx="5511800" cy="3479800"/>
          </a:xfrm>
          <a:prstGeom prst="rect">
            <a:avLst/>
          </a:prstGeom>
          <a:noFill/>
          <a:extLst>
            <a:ext uri="{909E8E84-426E-40DD-AFC4-6F175D3DCCD1}">
              <a14:hiddenFill xmlns:a14="http://schemas.microsoft.com/office/drawing/2010/main">
                <a:solidFill>
                  <a:srgbClr val="FFFFFF"/>
                </a:solidFill>
              </a14:hiddenFill>
            </a:ext>
          </a:extLst>
        </p:spPr>
      </p:pic>
      <p:sp>
        <p:nvSpPr>
          <p:cNvPr id="178" name="Rectangle 1293"/>
          <p:cNvSpPr>
            <a:spLocks noChangeArrowheads="1"/>
          </p:cNvSpPr>
          <p:nvPr/>
        </p:nvSpPr>
        <p:spPr bwMode="auto">
          <a:xfrm>
            <a:off x="3079750" y="22719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C</a:t>
            </a:r>
            <a:r>
              <a:rPr kumimoji="0" lang="en-US" altLang="en-US" sz="1800" b="0" i="0" u="none" strike="noStrike" cap="none" normalizeH="0" baseline="0" bmk="">
                <a:ln>
                  <a:noFill/>
                </a:ln>
                <a:solidFill>
                  <a:srgbClr val="0769AE"/>
                </a:solidFill>
                <a:effectLst/>
                <a:latin typeface="Arial" charset="0"/>
                <a:ea typeface="Calibri" charset="0"/>
                <a:cs typeface="Calibri" charset="0"/>
              </a:rPr>
              <a:t>onnect User Interface Objects to Your Code</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You implement the behavior of your user interface objects in code. When the user clicks a button, for example, the button should send an action message to another object that performs a corresponding action method.</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must connect the button to the action method, and you must write the code that performs the action.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easiest way to connect a user interface object to its implementation code is by Control-dragging from the object to the appropriate implementation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With Interface Builder open in the standard editor pane, select the Assistant Editor button ( </a:t>
            </a:r>
          </a:p>
        </p:txBody>
      </p:sp>
      <p:pic>
        <p:nvPicPr>
          <p:cNvPr id="1374" name="Picture 9052"/>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079750" y="227657025"/>
            <a:ext cx="139700" cy="127000"/>
          </a:xfrm>
          <a:prstGeom prst="rect">
            <a:avLst/>
          </a:prstGeom>
          <a:noFill/>
          <a:extLst>
            <a:ext uri="{909E8E84-426E-40DD-AFC4-6F175D3DCCD1}">
              <a14:hiddenFill xmlns:a14="http://schemas.microsoft.com/office/drawing/2010/main">
                <a:solidFill>
                  <a:srgbClr val="FFFFFF"/>
                </a:solidFill>
              </a14:hiddenFill>
            </a:ext>
          </a:extLst>
        </p:spPr>
      </p:pic>
      <p:sp>
        <p:nvSpPr>
          <p:cNvPr id="179" name="Rectangle 1294"/>
          <p:cNvSpPr>
            <a:spLocks noChangeArrowheads="1"/>
          </p:cNvSpPr>
          <p:nvPr/>
        </p:nvSpPr>
        <p:spPr bwMode="auto">
          <a:xfrm>
            <a:off x="3079750" y="227784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workspace toolbar. The related implementation file opens in the assistant editor. Control-drag from the user interface object in Interface Builder to the implementation file. As you Control-drag from the object to your source code, Xcode indicates where a new action is valid.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73" name="Picture 9079"/>
          <p:cNvPicPr>
            <a:picLocks noChangeAspect="1" noChangeArrowheads="1"/>
          </p:cNvPicPr>
          <p:nvPr/>
        </p:nvPicPr>
        <p:blipFill>
          <a:blip r:embed="rId126">
            <a:extLst>
              <a:ext uri="{28A0092B-C50C-407E-A947-70E740481C1C}">
                <a14:useLocalDpi xmlns:a14="http://schemas.microsoft.com/office/drawing/2010/main" val="0"/>
              </a:ext>
            </a:extLst>
          </a:blip>
          <a:srcRect/>
          <a:stretch>
            <a:fillRect/>
          </a:stretch>
        </p:blipFill>
        <p:spPr bwMode="auto">
          <a:xfrm>
            <a:off x="3079750" y="227784025"/>
            <a:ext cx="5016500" cy="2032000"/>
          </a:xfrm>
          <a:prstGeom prst="rect">
            <a:avLst/>
          </a:prstGeom>
          <a:noFill/>
          <a:extLst>
            <a:ext uri="{909E8E84-426E-40DD-AFC4-6F175D3DCCD1}">
              <a14:hiddenFill xmlns:a14="http://schemas.microsoft.com/office/drawing/2010/main">
                <a:solidFill>
                  <a:srgbClr val="FFFFFF"/>
                </a:solidFill>
              </a14:hiddenFill>
            </a:ext>
          </a:extLst>
        </p:spPr>
      </p:pic>
      <p:sp>
        <p:nvSpPr>
          <p:cNvPr id="180" name="Rectangle 1295"/>
          <p:cNvSpPr>
            <a:spLocks noChangeArrowheads="1"/>
          </p:cNvSpPr>
          <p:nvPr/>
        </p:nvSpPr>
        <p:spPr bwMode="auto">
          <a:xfrm>
            <a:off x="3079750" y="229816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Release the Control-drag. The assistant editor displays a Connection menu. From this menu, choose Action, type the name of the action method (chooseWarrior in the screenshot below), and click Connect.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72" name="Picture 9112"/>
          <p:cNvPicPr>
            <a:picLocks noChangeAspect="1" noChangeArrowheads="1"/>
          </p:cNvPicPr>
          <p:nvPr/>
        </p:nvPicPr>
        <p:blipFill>
          <a:blip r:embed="rId127">
            <a:extLst>
              <a:ext uri="{28A0092B-C50C-407E-A947-70E740481C1C}">
                <a14:useLocalDpi xmlns:a14="http://schemas.microsoft.com/office/drawing/2010/main" val="0"/>
              </a:ext>
            </a:extLst>
          </a:blip>
          <a:srcRect/>
          <a:stretch>
            <a:fillRect/>
          </a:stretch>
        </p:blipFill>
        <p:spPr bwMode="auto">
          <a:xfrm>
            <a:off x="3079750" y="230273225"/>
            <a:ext cx="5016500" cy="2044700"/>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1296"/>
          <p:cNvSpPr>
            <a:spLocks noChangeArrowheads="1"/>
          </p:cNvSpPr>
          <p:nvPr/>
        </p:nvSpPr>
        <p:spPr bwMode="auto">
          <a:xfrm>
            <a:off x="3079750" y="232317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 the implementation file, Xcode inserts a skeletal definition for the new method, which Xcode connects to the user interface object. (The IBAction return type is a special keyword. It’s like the void type, but it indicates that the method is an action that can be connected to and from your storyboard or xib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945" name="Group 944"/>
          <p:cNvGrpSpPr/>
          <p:nvPr/>
        </p:nvGrpSpPr>
        <p:grpSpPr>
          <a:xfrm>
            <a:off x="3079750" y="3081338"/>
            <a:ext cx="5080000" cy="2085975"/>
            <a:chOff x="0" y="0"/>
            <a:chExt cx="5080000" cy="2086084"/>
          </a:xfrm>
        </p:grpSpPr>
        <p:pic>
          <p:nvPicPr>
            <p:cNvPr id="946" name="Picture 945"/>
            <p:cNvPicPr/>
            <p:nvPr/>
          </p:nvPicPr>
          <p:blipFill>
            <a:blip r:embed="rId128"/>
            <a:stretch>
              <a:fillRect/>
            </a:stretch>
          </p:blipFill>
          <p:spPr>
            <a:xfrm>
              <a:off x="0" y="0"/>
              <a:ext cx="5080000" cy="2086084"/>
            </a:xfrm>
            <a:prstGeom prst="rect">
              <a:avLst/>
            </a:prstGeom>
          </p:spPr>
        </p:pic>
        <p:sp>
          <p:nvSpPr>
            <p:cNvPr id="947" name="Shape 9175"/>
            <p:cNvSpPr/>
            <p:nvPr/>
          </p:nvSpPr>
          <p:spPr>
            <a:xfrm>
              <a:off x="2705100" y="1473201"/>
              <a:ext cx="2324100" cy="342900"/>
            </a:xfrm>
            <a:custGeom>
              <a:avLst/>
              <a:gdLst/>
              <a:ahLst/>
              <a:cxnLst/>
              <a:rect l="0" t="0" r="0" b="0"/>
              <a:pathLst>
                <a:path w="2324100" h="342900">
                  <a:moveTo>
                    <a:pt x="0" y="0"/>
                  </a:moveTo>
                  <a:lnTo>
                    <a:pt x="2324100" y="0"/>
                  </a:lnTo>
                  <a:lnTo>
                    <a:pt x="2324100" y="342900"/>
                  </a:lnTo>
                  <a:lnTo>
                    <a:pt x="0" y="342900"/>
                  </a:lnTo>
                  <a:close/>
                </a:path>
              </a:pathLst>
            </a:custGeom>
            <a:ln w="38100" cap="rnd">
              <a:round/>
            </a:ln>
          </p:spPr>
          <p:style>
            <a:lnRef idx="1">
              <a:srgbClr val="FF2500"/>
            </a:lnRef>
            <a:fillRef idx="0">
              <a:srgbClr val="000000">
                <a:alpha val="0"/>
              </a:srgbClr>
            </a:fillRef>
            <a:effectRef idx="0">
              <a:scrgbClr r="0" g="0" b="0"/>
            </a:effectRef>
            <a:fontRef idx="none"/>
          </p:style>
          <p:txBody>
            <a:bodyPr/>
            <a:lstStyle/>
            <a:p>
              <a:endParaRPr lang="en-US"/>
            </a:p>
          </p:txBody>
        </p:sp>
      </p:grpSp>
      <p:sp>
        <p:nvSpPr>
          <p:cNvPr id="184" name="Rectangle 1297"/>
          <p:cNvSpPr>
            <a:spLocks noChangeArrowheads="1"/>
          </p:cNvSpPr>
          <p:nvPr/>
        </p:nvSpPr>
        <p:spPr bwMode="auto">
          <a:xfrm>
            <a:off x="3079750" y="234861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this skeletal definition, add the source code that implements the action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949" name="Group 948"/>
          <p:cNvGrpSpPr/>
          <p:nvPr/>
        </p:nvGrpSpPr>
        <p:grpSpPr>
          <a:xfrm>
            <a:off x="3079750" y="3081338"/>
            <a:ext cx="5111750" cy="2066925"/>
            <a:chOff x="0" y="0"/>
            <a:chExt cx="5111750" cy="2066768"/>
          </a:xfrm>
        </p:grpSpPr>
        <p:pic>
          <p:nvPicPr>
            <p:cNvPr id="950" name="Picture 949"/>
            <p:cNvPicPr/>
            <p:nvPr/>
          </p:nvPicPr>
          <p:blipFill>
            <a:blip r:embed="rId129"/>
            <a:stretch>
              <a:fillRect/>
            </a:stretch>
          </p:blipFill>
          <p:spPr>
            <a:xfrm>
              <a:off x="0" y="0"/>
              <a:ext cx="5080000" cy="2066768"/>
            </a:xfrm>
            <a:prstGeom prst="rect">
              <a:avLst/>
            </a:prstGeom>
          </p:spPr>
        </p:pic>
        <p:sp>
          <p:nvSpPr>
            <p:cNvPr id="951" name="Shape 9193"/>
            <p:cNvSpPr/>
            <p:nvPr/>
          </p:nvSpPr>
          <p:spPr>
            <a:xfrm>
              <a:off x="2787650" y="1466849"/>
              <a:ext cx="2324100" cy="539750"/>
            </a:xfrm>
            <a:custGeom>
              <a:avLst/>
              <a:gdLst/>
              <a:ahLst/>
              <a:cxnLst/>
              <a:rect l="0" t="0" r="0" b="0"/>
              <a:pathLst>
                <a:path w="2324100" h="539750">
                  <a:moveTo>
                    <a:pt x="0" y="0"/>
                  </a:moveTo>
                  <a:lnTo>
                    <a:pt x="2324100" y="0"/>
                  </a:lnTo>
                  <a:lnTo>
                    <a:pt x="2324100" y="539750"/>
                  </a:lnTo>
                  <a:lnTo>
                    <a:pt x="0" y="539750"/>
                  </a:lnTo>
                  <a:close/>
                </a:path>
              </a:pathLst>
            </a:custGeom>
            <a:ln w="38100" cap="rnd">
              <a:round/>
            </a:ln>
          </p:spPr>
          <p:style>
            <a:lnRef idx="1">
              <a:srgbClr val="FF2500"/>
            </a:lnRef>
            <a:fillRef idx="0">
              <a:srgbClr val="000000">
                <a:alpha val="0"/>
              </a:srgbClr>
            </a:fillRef>
            <a:effectRef idx="0">
              <a:scrgbClr r="0" g="0" b="0"/>
            </a:effectRef>
            <a:fontRef idx="none"/>
          </p:style>
          <p:txBody>
            <a:bodyPr/>
            <a:lstStyle/>
            <a:p>
              <a:endParaRPr lang="en-US"/>
            </a:p>
          </p:txBody>
        </p:sp>
      </p:grpSp>
      <p:sp>
        <p:nvSpPr>
          <p:cNvPr id="185" name="Rectangle 1298"/>
          <p:cNvSpPr>
            <a:spLocks noChangeArrowheads="1"/>
          </p:cNvSpPr>
          <p:nvPr/>
        </p:nvSpPr>
        <p:spPr bwMode="auto">
          <a:xfrm>
            <a:off x="3079750" y="237385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often need to establish communication between one user interface object and an object that it contains. For example, a view controller containing a button needs to receive a message whenever the user clicks the button.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An outlet describes a connection between two objects. The easiest way to make an outlet connection is by Control-dragging from one object in Interface Builder to the implementation file for its containing object. For example, to set up a button as an outlet for its view controller, Control-drag from the button object in Interface Builder to the implementation file in the assistant editor. Xcode indicates where the new outlet is valid.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65" name="Picture 9322"/>
          <p:cNvPicPr>
            <a:picLocks noChangeAspect="1" noChangeArrowheads="1"/>
          </p:cNvPicPr>
          <p:nvPr/>
        </p:nvPicPr>
        <p:blipFill>
          <a:blip r:embed="rId130">
            <a:extLst>
              <a:ext uri="{28A0092B-C50C-407E-A947-70E740481C1C}">
                <a14:useLocalDpi xmlns:a14="http://schemas.microsoft.com/office/drawing/2010/main" val="0"/>
              </a:ext>
            </a:extLst>
          </a:blip>
          <a:srcRect/>
          <a:stretch>
            <a:fillRect/>
          </a:stretch>
        </p:blipFill>
        <p:spPr bwMode="auto">
          <a:xfrm>
            <a:off x="3079750" y="237842425"/>
            <a:ext cx="50165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88" name="Rectangle 1299"/>
          <p:cNvSpPr>
            <a:spLocks noChangeArrowheads="1"/>
          </p:cNvSpPr>
          <p:nvPr/>
        </p:nvSpPr>
        <p:spPr bwMode="auto">
          <a:xfrm>
            <a:off x="3079750" y="23989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Release the Control-drag. The assistant editor displays a Connection menu. From this menu, choose Outlet, type the name of the outlet (warriorButton in the screenshot below), and click Connect.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64" name="Picture 9354"/>
          <p:cNvPicPr>
            <a:picLocks noChangeAspect="1" noChangeArrowheads="1"/>
          </p:cNvPicPr>
          <p:nvPr/>
        </p:nvPicPr>
        <p:blipFill>
          <a:blip r:embed="rId131">
            <a:extLst>
              <a:ext uri="{28A0092B-C50C-407E-A947-70E740481C1C}">
                <a14:useLocalDpi xmlns:a14="http://schemas.microsoft.com/office/drawing/2010/main" val="0"/>
              </a:ext>
            </a:extLst>
          </a:blip>
          <a:srcRect/>
          <a:stretch>
            <a:fillRect/>
          </a:stretch>
        </p:blipFill>
        <p:spPr bwMode="auto">
          <a:xfrm>
            <a:off x="3079750" y="240357025"/>
            <a:ext cx="4978400" cy="2044700"/>
          </a:xfrm>
          <a:prstGeom prst="rect">
            <a:avLst/>
          </a:prstGeom>
          <a:noFill/>
          <a:extLst>
            <a:ext uri="{909E8E84-426E-40DD-AFC4-6F175D3DCCD1}">
              <a14:hiddenFill xmlns:a14="http://schemas.microsoft.com/office/drawing/2010/main">
                <a:solidFill>
                  <a:srgbClr val="FFFFFF"/>
                </a:solidFill>
              </a14:hiddenFill>
            </a:ext>
          </a:extLst>
        </p:spPr>
      </p:pic>
      <p:sp>
        <p:nvSpPr>
          <p:cNvPr id="189" name="Rectangle 1300"/>
          <p:cNvSpPr>
            <a:spLocks noChangeArrowheads="1"/>
          </p:cNvSpPr>
          <p:nvPr/>
        </p:nvSpPr>
        <p:spPr bwMode="auto">
          <a:xfrm>
            <a:off x="3079750" y="242401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Design the User Interface of Your iOS App with Storyboards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 the source file, Interface Builder declares the outlet, allowing the two objects to communicate. (Outlets are defined as IBOutlet properties. The IBOutlet keyword tells Xcode that this property can be connected to and from your storyboard or xib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63" name="Picture 9415"/>
          <p:cNvPicPr>
            <a:picLocks noChangeAspect="1" noChangeArrowheads="1"/>
          </p:cNvPicPr>
          <p:nvPr/>
        </p:nvPicPr>
        <p:blipFill>
          <a:blip r:embed="rId132">
            <a:extLst>
              <a:ext uri="{28A0092B-C50C-407E-A947-70E740481C1C}">
                <a14:useLocalDpi xmlns:a14="http://schemas.microsoft.com/office/drawing/2010/main" val="0"/>
              </a:ext>
            </a:extLst>
          </a:blip>
          <a:srcRect/>
          <a:stretch>
            <a:fillRect/>
          </a:stretch>
        </p:blipFill>
        <p:spPr bwMode="auto">
          <a:xfrm>
            <a:off x="3079750" y="242401725"/>
            <a:ext cx="50165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301"/>
          <p:cNvSpPr>
            <a:spLocks noChangeArrowheads="1"/>
          </p:cNvSpPr>
          <p:nvPr/>
        </p:nvSpPr>
        <p:spPr bwMode="auto">
          <a:xfrm>
            <a:off x="3079750" y="244459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D</a:t>
            </a:r>
            <a:r>
              <a:rPr kumimoji="0" lang="en-US" altLang="en-US" sz="1800" b="0" i="0" u="none" strike="noStrike" cap="none" normalizeH="0" baseline="0" bmk="">
                <a:ln>
                  <a:noFill/>
                </a:ln>
                <a:solidFill>
                  <a:srgbClr val="0769AE"/>
                </a:solidFill>
                <a:effectLst/>
                <a:latin typeface="Arial" charset="0"/>
                <a:ea typeface="Calibri" charset="0"/>
                <a:cs typeface="Calibri" charset="0"/>
              </a:rPr>
              <a:t>esign the User Interface of Your iOS App with Storyboards</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You use a storyboard to graphically lay out the user’s path through your iOS app. Use Interface Builder to specify your user interface in terms of:</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Scenes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Segues between scenes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Controls used to trigger the segues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 </a:t>
            </a:r>
            <a:r>
              <a:rPr kumimoji="0" lang="en-US" altLang="en-US" sz="1800" b="1" i="0" u="none" strike="noStrike" cap="none" normalizeH="0" baseline="0">
                <a:ln>
                  <a:noFill/>
                </a:ln>
                <a:solidFill>
                  <a:schemeClr val="tx1"/>
                </a:solidFill>
                <a:effectLst/>
                <a:latin typeface="Arial" charset="0"/>
              </a:rPr>
              <a:t>scene represents an onscreen content area. On iPhone and iPod touch, a screen generally contains a single scene. On iPad, a screen can be composed of more than one scene. A segue represents the transition from one scene to the next scene, such as when one scene slides over another.</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screenshot shows the default storyboard for an iOS project that you create in Xcode with the Master-Detail Application template. This storyboard contains three scenes and two segues. The leftmost scene represents a navigation controller, which manages user navigation between the master and detail scenes. When working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Design the User Interface of Your iOS App with Storyboards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from this template, add additional scenes as necessary by dragging view controllers from the object library to the canvas and configuring the view controller with the Identity inspector ( </a:t>
            </a:r>
          </a:p>
        </p:txBody>
      </p:sp>
      <p:pic>
        <p:nvPicPr>
          <p:cNvPr id="1362" name="Picture 9603"/>
          <p:cNvPicPr>
            <a:picLocks noChangeAspect="1" noChangeArrowheads="1"/>
          </p:cNvPicPr>
          <p:nvPr/>
        </p:nvPicPr>
        <p:blipFill>
          <a:blip r:embed="rId133">
            <a:extLst>
              <a:ext uri="{28A0092B-C50C-407E-A947-70E740481C1C}">
                <a14:useLocalDpi xmlns:a14="http://schemas.microsoft.com/office/drawing/2010/main" val="0"/>
              </a:ext>
            </a:extLst>
          </a:blip>
          <a:srcRect/>
          <a:stretch>
            <a:fillRect/>
          </a:stretch>
        </p:blipFill>
        <p:spPr bwMode="auto">
          <a:xfrm>
            <a:off x="3079750" y="244916325"/>
            <a:ext cx="139700" cy="127000"/>
          </a:xfrm>
          <a:prstGeom prst="rect">
            <a:avLst/>
          </a:prstGeom>
          <a:noFill/>
          <a:extLst>
            <a:ext uri="{909E8E84-426E-40DD-AFC4-6F175D3DCCD1}">
              <a14:hiddenFill xmlns:a14="http://schemas.microsoft.com/office/drawing/2010/main">
                <a:solidFill>
                  <a:srgbClr val="FFFFFF"/>
                </a:solidFill>
              </a14:hiddenFill>
            </a:ext>
          </a:extLst>
        </p:spPr>
      </p:pic>
      <p:sp>
        <p:nvSpPr>
          <p:cNvPr id="191" name="Rectangle 1302"/>
          <p:cNvSpPr>
            <a:spLocks noChangeArrowheads="1"/>
          </p:cNvSpPr>
          <p:nvPr/>
        </p:nvSpPr>
        <p:spPr bwMode="auto">
          <a:xfrm>
            <a:off x="3079750" y="245043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Drag objects from the objects library to lay out each scene. Configure the objects and the segues with the Attributes inspector ( </a:t>
            </a:r>
          </a:p>
        </p:txBody>
      </p:sp>
      <p:pic>
        <p:nvPicPr>
          <p:cNvPr id="1361" name="Picture 9628"/>
          <p:cNvPicPr>
            <a:picLocks noChangeAspect="1" noChangeArrowheads="1"/>
          </p:cNvPicPr>
          <p:nvPr/>
        </p:nvPicPr>
        <p:blipFill>
          <a:blip r:embed="rId134">
            <a:extLst>
              <a:ext uri="{28A0092B-C50C-407E-A947-70E740481C1C}">
                <a14:useLocalDpi xmlns:a14="http://schemas.microsoft.com/office/drawing/2010/main" val="0"/>
              </a:ext>
            </a:extLst>
          </a:blip>
          <a:srcRect/>
          <a:stretch>
            <a:fillRect/>
          </a:stretch>
        </p:blipFill>
        <p:spPr bwMode="auto">
          <a:xfrm>
            <a:off x="3079750" y="245043325"/>
            <a:ext cx="139700" cy="127000"/>
          </a:xfrm>
          <a:prstGeom prst="rect">
            <a:avLst/>
          </a:prstGeom>
          <a:noFill/>
          <a:extLst>
            <a:ext uri="{909E8E84-426E-40DD-AFC4-6F175D3DCCD1}">
              <a14:hiddenFill xmlns:a14="http://schemas.microsoft.com/office/drawing/2010/main">
                <a:solidFill>
                  <a:srgbClr val="FFFFFF"/>
                </a:solidFill>
              </a14:hiddenFill>
            </a:ext>
          </a:extLst>
        </p:spPr>
      </p:pic>
      <p:sp>
        <p:nvSpPr>
          <p:cNvPr id="1984" name="Rectangle 1303"/>
          <p:cNvSpPr>
            <a:spLocks noChangeArrowheads="1"/>
          </p:cNvSpPr>
          <p:nvPr/>
        </p:nvSpPr>
        <p:spPr bwMode="auto">
          <a:xfrm>
            <a:off x="3079750" y="245170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60" name="Picture 9631"/>
          <p:cNvPicPr>
            <a:picLocks noChangeAspect="1" noChangeArrowheads="1"/>
          </p:cNvPicPr>
          <p:nvPr/>
        </p:nvPicPr>
        <p:blipFill>
          <a:blip r:embed="rId135">
            <a:extLst>
              <a:ext uri="{28A0092B-C50C-407E-A947-70E740481C1C}">
                <a14:useLocalDpi xmlns:a14="http://schemas.microsoft.com/office/drawing/2010/main" val="0"/>
              </a:ext>
            </a:extLst>
          </a:blip>
          <a:srcRect/>
          <a:stretch>
            <a:fillRect/>
          </a:stretch>
        </p:blipFill>
        <p:spPr bwMode="auto">
          <a:xfrm>
            <a:off x="3079750" y="245170325"/>
            <a:ext cx="4152900" cy="2032000"/>
          </a:xfrm>
          <a:prstGeom prst="rect">
            <a:avLst/>
          </a:prstGeom>
          <a:noFill/>
          <a:extLst>
            <a:ext uri="{909E8E84-426E-40DD-AFC4-6F175D3DCCD1}">
              <a14:hiddenFill xmlns:a14="http://schemas.microsoft.com/office/drawing/2010/main">
                <a:solidFill>
                  <a:srgbClr val="FFFFFF"/>
                </a:solidFill>
              </a14:hiddenFill>
            </a:ext>
          </a:extLst>
        </p:spPr>
      </p:pic>
      <p:sp>
        <p:nvSpPr>
          <p:cNvPr id="1985" name="Rectangle 1304"/>
          <p:cNvSpPr>
            <a:spLocks noChangeArrowheads="1"/>
          </p:cNvSpPr>
          <p:nvPr/>
        </p:nvSpPr>
        <p:spPr bwMode="auto">
          <a:xfrm>
            <a:off x="3079750" y="247202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Your master scene might, for example, contain a table listing multiple items. Each item in the master scene might then have a corresponding detail scene that provides additional information about the item. The navigation controller provides the back button that returns the user to the master scene from all detail scenes.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965" name="Group 964"/>
          <p:cNvGrpSpPr/>
          <p:nvPr/>
        </p:nvGrpSpPr>
        <p:grpSpPr>
          <a:xfrm>
            <a:off x="3079750" y="3081338"/>
            <a:ext cx="3810000" cy="2990850"/>
            <a:chOff x="0" y="0"/>
            <a:chExt cx="3810000" cy="2991612"/>
          </a:xfrm>
        </p:grpSpPr>
        <p:pic>
          <p:nvPicPr>
            <p:cNvPr id="966" name="Picture 965"/>
            <p:cNvPicPr/>
            <p:nvPr/>
          </p:nvPicPr>
          <p:blipFill>
            <a:blip r:embed="rId136"/>
            <a:stretch>
              <a:fillRect/>
            </a:stretch>
          </p:blipFill>
          <p:spPr>
            <a:xfrm>
              <a:off x="2002536" y="21349"/>
              <a:ext cx="1780032" cy="2935224"/>
            </a:xfrm>
            <a:prstGeom prst="rect">
              <a:avLst/>
            </a:prstGeom>
          </p:spPr>
        </p:pic>
        <p:pic>
          <p:nvPicPr>
            <p:cNvPr id="967" name="Picture 966"/>
            <p:cNvPicPr/>
            <p:nvPr/>
          </p:nvPicPr>
          <p:blipFill>
            <a:blip r:embed="rId137"/>
            <a:stretch>
              <a:fillRect/>
            </a:stretch>
          </p:blipFill>
          <p:spPr>
            <a:xfrm>
              <a:off x="33528" y="21349"/>
              <a:ext cx="1780032" cy="2935224"/>
            </a:xfrm>
            <a:prstGeom prst="rect">
              <a:avLst/>
            </a:prstGeom>
          </p:spPr>
        </p:pic>
      </p:grpSp>
      <p:sp>
        <p:nvSpPr>
          <p:cNvPr id="1986" name="Rectangle 1305"/>
          <p:cNvSpPr>
            <a:spLocks noChangeArrowheads="1"/>
          </p:cNvSpPr>
          <p:nvPr/>
        </p:nvSpPr>
        <p:spPr bwMode="auto">
          <a:xfrm>
            <a:off x="3079750" y="250650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Look Up Documentation for an Object</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L</a:t>
            </a:r>
            <a:r>
              <a:rPr kumimoji="0" lang="en-US" altLang="en-US" sz="1800" b="0" i="0" u="none" strike="noStrike" cap="none" normalizeH="0" baseline="0" bmk="">
                <a:ln>
                  <a:noFill/>
                </a:ln>
                <a:solidFill>
                  <a:srgbClr val="0769AE"/>
                </a:solidFill>
                <a:effectLst/>
                <a:latin typeface="Arial" charset="0"/>
                <a:ea typeface="Calibri" charset="0"/>
                <a:cs typeface="Calibri" charset="0"/>
              </a:rPr>
              <a:t>ook Up Documentation for an Object</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You can find concise class reference documentation for a user interface object without taking your focus away from Interface Builder. With a file open in Interface Builder, open the utility area by clicking the right button (</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56" name="Picture 975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079750" y="251107575"/>
            <a:ext cx="165100" cy="152400"/>
          </a:xfrm>
          <a:prstGeom prst="rect">
            <a:avLst/>
          </a:prstGeom>
          <a:noFill/>
          <a:extLst>
            <a:ext uri="{909E8E84-426E-40DD-AFC4-6F175D3DCCD1}">
              <a14:hiddenFill xmlns:a14="http://schemas.microsoft.com/office/drawing/2010/main">
                <a:solidFill>
                  <a:srgbClr val="FFFFFF"/>
                </a:solidFill>
              </a14:hiddenFill>
            </a:ext>
          </a:extLst>
        </p:spPr>
      </p:pic>
      <p:sp>
        <p:nvSpPr>
          <p:cNvPr id="1987" name="Rectangle 1306"/>
          <p:cNvSpPr>
            <a:spLocks noChangeArrowheads="1"/>
          </p:cNvSpPr>
          <p:nvPr/>
        </p:nvSpPr>
        <p:spPr bwMode="auto">
          <a:xfrm>
            <a:off x="3079750" y="251259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view selector in the toolbar. Select the Quick Help button ( </a:t>
            </a:r>
          </a:p>
        </p:txBody>
      </p:sp>
      <p:pic>
        <p:nvPicPr>
          <p:cNvPr id="1355" name="Picture 9770"/>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3079750" y="25125997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988" name="Rectangle 1307"/>
          <p:cNvSpPr>
            <a:spLocks noChangeArrowheads="1"/>
          </p:cNvSpPr>
          <p:nvPr/>
        </p:nvSpPr>
        <p:spPr bwMode="auto">
          <a:xfrm>
            <a:off x="3079750" y="251399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inspector selector bar. In Interface Builder, click the object about which you want information. Documentation appears in the inspector pane of the utility area.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54" name="Picture 9799"/>
          <p:cNvPicPr>
            <a:picLocks noChangeAspect="1" noChangeArrowheads="1"/>
          </p:cNvPicPr>
          <p:nvPr/>
        </p:nvPicPr>
        <p:blipFill>
          <a:blip r:embed="rId138">
            <a:extLst>
              <a:ext uri="{28A0092B-C50C-407E-A947-70E740481C1C}">
                <a14:useLocalDpi xmlns:a14="http://schemas.microsoft.com/office/drawing/2010/main" val="0"/>
              </a:ext>
            </a:extLst>
          </a:blip>
          <a:srcRect/>
          <a:stretch>
            <a:fillRect/>
          </a:stretch>
        </p:blipFill>
        <p:spPr bwMode="auto">
          <a:xfrm>
            <a:off x="3079750" y="251399675"/>
            <a:ext cx="3505200" cy="2336800"/>
          </a:xfrm>
          <a:prstGeom prst="rect">
            <a:avLst/>
          </a:prstGeom>
          <a:noFill/>
          <a:extLst>
            <a:ext uri="{909E8E84-426E-40DD-AFC4-6F175D3DCCD1}">
              <a14:hiddenFill xmlns:a14="http://schemas.microsoft.com/office/drawing/2010/main">
                <a:solidFill>
                  <a:srgbClr val="FFFFFF"/>
                </a:solidFill>
              </a14:hiddenFill>
            </a:ext>
          </a:extLst>
        </p:spPr>
      </p:pic>
      <p:sp>
        <p:nvSpPr>
          <p:cNvPr id="1989" name="Rectangle 1308"/>
          <p:cNvSpPr>
            <a:spLocks noChangeArrowheads="1"/>
          </p:cNvSpPr>
          <p:nvPr/>
        </p:nvSpPr>
        <p:spPr bwMode="auto">
          <a:xfrm>
            <a:off x="3079750" y="253736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complete reference information about the object, click the title of the reference document listed in Quick Help. The reference document opens in the documentation viewer window. You can also open relevant programming guides, sample code, and other related documents by clicking their titles in Quick Help.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Look Up Documentation for an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additional information about settings you configure in the inspectors, move the pointer over a control in an inspector. A help tag appears.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53" name="Picture 9889"/>
          <p:cNvPicPr>
            <a:picLocks noChangeAspect="1" noChangeArrowheads="1"/>
          </p:cNvPicPr>
          <p:nvPr/>
        </p:nvPicPr>
        <p:blipFill>
          <a:blip r:embed="rId139">
            <a:extLst>
              <a:ext uri="{28A0092B-C50C-407E-A947-70E740481C1C}">
                <a14:useLocalDpi xmlns:a14="http://schemas.microsoft.com/office/drawing/2010/main" val="0"/>
              </a:ext>
            </a:extLst>
          </a:blip>
          <a:srcRect/>
          <a:stretch>
            <a:fillRect/>
          </a:stretch>
        </p:blipFill>
        <p:spPr bwMode="auto">
          <a:xfrm>
            <a:off x="3079750" y="254193675"/>
            <a:ext cx="1930400" cy="3238500"/>
          </a:xfrm>
          <a:prstGeom prst="rect">
            <a:avLst/>
          </a:prstGeom>
          <a:noFill/>
          <a:extLst>
            <a:ext uri="{909E8E84-426E-40DD-AFC4-6F175D3DCCD1}">
              <a14:hiddenFill xmlns:a14="http://schemas.microsoft.com/office/drawing/2010/main">
                <a:solidFill>
                  <a:srgbClr val="FFFFFF"/>
                </a:solidFill>
              </a14:hiddenFill>
            </a:ext>
          </a:extLst>
        </p:spPr>
      </p:pic>
      <p:sp>
        <p:nvSpPr>
          <p:cNvPr id="1990" name="Rectangle 1309"/>
          <p:cNvSpPr>
            <a:spLocks noChangeArrowheads="1"/>
          </p:cNvSpPr>
          <p:nvPr/>
        </p:nvSpPr>
        <p:spPr bwMode="auto">
          <a:xfrm>
            <a:off x="3079750" y="25743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Find Help for Using Interface Builder</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F</a:t>
            </a:r>
            <a:r>
              <a:rPr kumimoji="0" lang="en-US" altLang="en-US" sz="1800" b="0" i="0" u="none" strike="noStrike" cap="none" normalizeH="0" baseline="0" bmk="">
                <a:ln>
                  <a:noFill/>
                </a:ln>
                <a:solidFill>
                  <a:srgbClr val="0769AE"/>
                </a:solidFill>
                <a:effectLst/>
                <a:latin typeface="Arial" charset="0"/>
                <a:ea typeface="Calibri" charset="0"/>
                <a:cs typeface="Calibri" charset="0"/>
              </a:rPr>
              <a:t>ind Help for Using Interface Builder</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Step-by-step instructions for performing common Interface Builder tasks are available directly in Xcode.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Control-click anywhere on the Interface Builder canvas to see a short list of the most common operations.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Choose Show All Help Topics to see all help articles for the source editor.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52" name="Picture 9959"/>
          <p:cNvPicPr>
            <a:picLocks noChangeAspect="1" noChangeArrowheads="1"/>
          </p:cNvPicPr>
          <p:nvPr/>
        </p:nvPicPr>
        <p:blipFill>
          <a:blip r:embed="rId140">
            <a:extLst>
              <a:ext uri="{28A0092B-C50C-407E-A947-70E740481C1C}">
                <a14:useLocalDpi xmlns:a14="http://schemas.microsoft.com/office/drawing/2010/main" val="0"/>
              </a:ext>
            </a:extLst>
          </a:blip>
          <a:srcRect/>
          <a:stretch>
            <a:fillRect/>
          </a:stretch>
        </p:blipFill>
        <p:spPr bwMode="auto">
          <a:xfrm>
            <a:off x="3079750" y="257432175"/>
            <a:ext cx="5511800" cy="3479800"/>
          </a:xfrm>
          <a:prstGeom prst="rect">
            <a:avLst/>
          </a:prstGeom>
          <a:noFill/>
          <a:extLst>
            <a:ext uri="{909E8E84-426E-40DD-AFC4-6F175D3DCCD1}">
              <a14:hiddenFill xmlns:a14="http://schemas.microsoft.com/office/drawing/2010/main">
                <a:solidFill>
                  <a:srgbClr val="FFFFFF"/>
                </a:solidFill>
              </a14:hiddenFill>
            </a:ext>
          </a:extLst>
        </p:spPr>
      </p:pic>
      <p:sp>
        <p:nvSpPr>
          <p:cNvPr id="1991" name="Rectangle 1310"/>
          <p:cNvSpPr>
            <a:spLocks noChangeArrowheads="1"/>
          </p:cNvSpPr>
          <p:nvPr/>
        </p:nvSpPr>
        <p:spPr bwMode="auto">
          <a:xfrm>
            <a:off x="3079750" y="260911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Because the Control-click key combination is used by Interface Builder to make connections, you must Control-click on the canvas—not on any object in the user interface—to get the shortcut menu with the list of help articles.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Find Help for Using Interface Builder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Select a task, and a help article appears in the Xcode documentation viewer window.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51" name="Picture 10029"/>
          <p:cNvPicPr>
            <a:picLocks noChangeAspect="1" noChangeArrowheads="1"/>
          </p:cNvPicPr>
          <p:nvPr/>
        </p:nvPicPr>
        <p:blipFill>
          <a:blip r:embed="rId141">
            <a:extLst>
              <a:ext uri="{28A0092B-C50C-407E-A947-70E740481C1C}">
                <a14:useLocalDpi xmlns:a14="http://schemas.microsoft.com/office/drawing/2010/main" val="0"/>
              </a:ext>
            </a:extLst>
          </a:blip>
          <a:srcRect/>
          <a:stretch>
            <a:fillRect/>
          </a:stretch>
        </p:blipFill>
        <p:spPr bwMode="auto">
          <a:xfrm>
            <a:off x="3079750" y="261369175"/>
            <a:ext cx="5486400" cy="3314700"/>
          </a:xfrm>
          <a:prstGeom prst="rect">
            <a:avLst/>
          </a:prstGeom>
          <a:noFill/>
          <a:extLst>
            <a:ext uri="{909E8E84-426E-40DD-AFC4-6F175D3DCCD1}">
              <a14:hiddenFill xmlns:a14="http://schemas.microsoft.com/office/drawing/2010/main">
                <a:solidFill>
                  <a:srgbClr val="FFFFFF"/>
                </a:solidFill>
              </a14:hiddenFill>
            </a:ext>
          </a:extLst>
        </p:spPr>
      </p:pic>
      <p:sp>
        <p:nvSpPr>
          <p:cNvPr id="1992" name="Rectangle 1311"/>
          <p:cNvSpPr>
            <a:spLocks noChangeArrowheads="1"/>
          </p:cNvSpPr>
          <p:nvPr/>
        </p:nvSpPr>
        <p:spPr bwMode="auto">
          <a:xfrm>
            <a:off x="3079750" y="264683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79191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A</a:t>
            </a:r>
            <a:r>
              <a:rPr kumimoji="0" lang="en-US" altLang="en-US" sz="1800" b="0" i="0" u="none" strike="noStrike" cap="none" normalizeH="0" baseline="0" bmk="">
                <a:ln>
                  <a:noFill/>
                </a:ln>
                <a:solidFill>
                  <a:srgbClr val="0769AE"/>
                </a:solidFill>
                <a:effectLst/>
                <a:latin typeface="Arial" charset="0"/>
                <a:ea typeface="Calibri" charset="0"/>
                <a:cs typeface="Calibri" charset="0"/>
              </a:rPr>
              <a:t>dd Icons, Images, and Effects</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To create and manage user interface elements for your app, Xcode offers several tools in addition to Interface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Builder.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create many images for your app, including icons, custom artwork, and launch screens for different iOS devices. Some of these images are required for App Store submission. The asset catalog helps you manage them.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50" name="Picture 10103"/>
          <p:cNvPicPr>
            <a:picLocks noChangeAspect="1" noChangeArrowheads="1"/>
          </p:cNvPicPr>
          <p:nvPr/>
        </p:nvPicPr>
        <p:blipFill>
          <a:blip r:embed="rId142">
            <a:extLst>
              <a:ext uri="{28A0092B-C50C-407E-A947-70E740481C1C}">
                <a14:useLocalDpi xmlns:a14="http://schemas.microsoft.com/office/drawing/2010/main" val="0"/>
              </a:ext>
            </a:extLst>
          </a:blip>
          <a:srcRect/>
          <a:stretch>
            <a:fillRect/>
          </a:stretch>
        </p:blipFill>
        <p:spPr bwMode="auto">
          <a:xfrm>
            <a:off x="3079750" y="264683875"/>
            <a:ext cx="4775200" cy="1155700"/>
          </a:xfrm>
          <a:prstGeom prst="rect">
            <a:avLst/>
          </a:prstGeom>
          <a:noFill/>
          <a:extLst>
            <a:ext uri="{909E8E84-426E-40DD-AFC4-6F175D3DCCD1}">
              <a14:hiddenFill xmlns:a14="http://schemas.microsoft.com/office/drawing/2010/main">
                <a:solidFill>
                  <a:srgbClr val="FFFFFF"/>
                </a:solidFill>
              </a14:hiddenFill>
            </a:ext>
          </a:extLst>
        </p:spPr>
      </p:pic>
      <p:sp>
        <p:nvSpPr>
          <p:cNvPr id="1993" name="Rectangle 1312"/>
          <p:cNvSpPr>
            <a:spLocks noChangeArrowheads="1"/>
          </p:cNvSpPr>
          <p:nvPr/>
        </p:nvSpPr>
        <p:spPr bwMode="auto">
          <a:xfrm>
            <a:off x="3079750" y="2658395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With the particle emitter editor, you can enhance your app by adding animation effects involving moving particles such as snow, sparks, and smoke. These effects are especially useful in games for iOS and Mac.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49" name="Picture 1013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079750" y="266296775"/>
            <a:ext cx="5511800" cy="3378200"/>
          </a:xfrm>
          <a:prstGeom prst="rect">
            <a:avLst/>
          </a:prstGeom>
          <a:noFill/>
          <a:extLst>
            <a:ext uri="{909E8E84-426E-40DD-AFC4-6F175D3DCCD1}">
              <a14:hiddenFill xmlns:a14="http://schemas.microsoft.com/office/drawing/2010/main">
                <a:solidFill>
                  <a:srgbClr val="FFFFFF"/>
                </a:solidFill>
              </a14:hiddenFill>
            </a:ext>
          </a:extLst>
        </p:spPr>
      </p:pic>
      <p:sp>
        <p:nvSpPr>
          <p:cNvPr id="1994" name="Rectangle 1313"/>
          <p:cNvSpPr>
            <a:spLocks noChangeArrowheads="1"/>
          </p:cNvSpPr>
          <p:nvPr/>
        </p:nvSpPr>
        <p:spPr bwMode="auto">
          <a:xfrm>
            <a:off x="3079750" y="269674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 Icons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Mac apps, the Scene Kit editor helps you work with scenes created in 3D authoring tools and exported as COLLADA Data Asset Exchange (DAE) files.</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A</a:t>
            </a:r>
            <a:r>
              <a:rPr kumimoji="0" lang="en-US" altLang="en-US" sz="1800" b="0" i="0" u="none" strike="noStrike" cap="none" normalizeH="0" baseline="0" bmk="">
                <a:ln>
                  <a:noFill/>
                </a:ln>
                <a:solidFill>
                  <a:srgbClr val="0769AE"/>
                </a:solidFill>
                <a:effectLst/>
                <a:latin typeface="Arial" charset="0"/>
                <a:ea typeface="Calibri" charset="0"/>
                <a:cs typeface="Calibri" charset="0"/>
              </a:rPr>
              <a:t>dd App Icons</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Create app icons for all of the operating system versions and devices that your app supports. iOS apps and Mac apps require different types of icons. For either platform, add the required versions of your app icons to an asset catalog in Xcode.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an iOS app, create an icon to be displayed on a device’s Home screen and in the App Store. Xcode doesn’t include graphics tools for creating icons; use a graphic design app. You should create several different versions of the icon for use in different situations. Your iOS app can include a small icon (to use when displaying search results) and a high-resolution icon (for devices with Retina displays). When your iOS app’s target is universal, you also create versions of the icon for iPad and iPhone devices.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a Mac app, create a set of icons, consisting of pairs of icons (standard and high resolution) for each icon size—16 x 16, 32 x 32, 128 x 128, 256 x 256, and 512 x 512—used by the Finder to represent your app to the 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When you create a new project, Xcode creates an asset catalog named Images.xcassets. Select the asset catalog from the project navigator, and Xcode opens the catalog in the editor area.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and Set iOS Launch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asset catalog contains a list of image sets. Each image set, such as AppIcon in the screenshot, contains all the versions of an image that are necessary to support various devices and scale factors. You can add icon images to your app by dragging them to the appropriate cell in the icon set grid.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48" name="Picture 10484"/>
          <p:cNvPicPr>
            <a:picLocks noChangeAspect="1" noChangeArrowheads="1"/>
          </p:cNvPicPr>
          <p:nvPr/>
        </p:nvPicPr>
        <p:blipFill>
          <a:blip r:embed="rId143">
            <a:extLst>
              <a:ext uri="{28A0092B-C50C-407E-A947-70E740481C1C}">
                <a14:useLocalDpi xmlns:a14="http://schemas.microsoft.com/office/drawing/2010/main" val="0"/>
              </a:ext>
            </a:extLst>
          </a:blip>
          <a:srcRect/>
          <a:stretch>
            <a:fillRect/>
          </a:stretch>
        </p:blipFill>
        <p:spPr bwMode="auto">
          <a:xfrm>
            <a:off x="3079750" y="270132175"/>
            <a:ext cx="5511800" cy="3098800"/>
          </a:xfrm>
          <a:prstGeom prst="rect">
            <a:avLst/>
          </a:prstGeom>
          <a:noFill/>
          <a:extLst>
            <a:ext uri="{909E8E84-426E-40DD-AFC4-6F175D3DCCD1}">
              <a14:hiddenFill xmlns:a14="http://schemas.microsoft.com/office/drawing/2010/main">
                <a:solidFill>
                  <a:srgbClr val="FFFFFF"/>
                </a:solidFill>
              </a14:hiddenFill>
            </a:ext>
          </a:extLst>
        </p:spPr>
      </p:pic>
      <p:sp>
        <p:nvSpPr>
          <p:cNvPr id="1995" name="Rectangle 1314"/>
          <p:cNvSpPr>
            <a:spLocks noChangeArrowheads="1"/>
          </p:cNvSpPr>
          <p:nvPr/>
        </p:nvSpPr>
        <p:spPr bwMode="auto">
          <a:xfrm>
            <a:off x="3079750" y="273230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create additional image sets, such as for buttons and other controls in your app. To create an empty image set or to import images into a new set, click the Add button (+) at the bottom of the image set list.</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C</a:t>
            </a:r>
            <a:r>
              <a:rPr kumimoji="0" lang="en-US" altLang="en-US" sz="1800" b="0" i="0" u="none" strike="noStrike" cap="none" normalizeH="0" baseline="0" bmk="">
                <a:ln>
                  <a:noFill/>
                </a:ln>
                <a:solidFill>
                  <a:srgbClr val="0769AE"/>
                </a:solidFill>
                <a:effectLst/>
                <a:latin typeface="Arial" charset="0"/>
                <a:ea typeface="Calibri" charset="0"/>
                <a:cs typeface="Calibri" charset="0"/>
              </a:rPr>
              <a:t>reate and Set iOS Launch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bmk="">
                <a:ln>
                  <a:noFill/>
                </a:ln>
                <a:effectLst/>
                <a:latin typeface="Arial" charset="0"/>
              </a:rPr>
              <a:t>Launch images are displayed while your app is launching on iOS. A launch image matching the device resolution appears as soon as the user taps your app icon. Use screenshots to create your app’s launch images, and use the asset catalog to manage all the representations of the launch image.</a:t>
            </a:r>
            <a:endParaRPr kumimoji="0" lang="en-US" altLang="en-US" sz="1800" b="0" i="0" u="none" strike="noStrike" cap="none" normalizeH="0" baseline="0" bmk="">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You can easily capture screenshots for launch images on a device. On the device, configure the screen the way you want it to appear. Press the Lock and Home buttons simultaneously. Your screenshot is saved in the Saved Photos album in the Photos app. Copy the screenshot from the device to your Mac. You can use the iPhoto app, for example, to import the screenshot from the device and then export the screenshot to your Mac as a PNG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To set the screenshot as a launch image, select the asset catalog in the project navigator, and select the LaunchImage set. Drag your screenshot to the appropriate cell in the grid.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Particle Emitter Effects</a:t>
            </a:r>
            <a:endParaRPr kumimoji="0" lang="en-US" altLang="en-US" sz="1800" b="0" i="0" u="none" strike="noStrike" cap="none" normalizeH="0" baseline="0" bmk="">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rgbClr val="0769AE"/>
                </a:solidFill>
                <a:effectLst/>
                <a:latin typeface="Arial" charset="0"/>
                <a:ea typeface="Calibri" charset="0"/>
                <a:cs typeface="Calibri" charset="0"/>
              </a:rPr>
              <a:t>Add Particle Emitter Effects</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Especially useful for developers of iOS and Mac games, Sprite Kit provides a graphics rendering and animation infrastructure. This infrastructure includes particle emitters. Particle emitters can range from a single image that barely moves, to thousands of small particles flying across the screen. You can use particle emitters to simulate fire, rain, smoke, snow, sparks, and other animated effects.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provides eight particle emitter templates and an editor for manipulating the appearance and behavior of particles.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a Sprite Kit–enabled game from the New Project template in Xcode, or use the General pane in the project editor to add the Sprite Kit framework to an existing target. Then add a particle emitter to your project by choosing File &gt; New &gt; File and choosing Resource &gt; SpriteKit Particle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47" name="Picture 10831"/>
          <p:cNvPicPr>
            <a:picLocks noChangeAspect="1" noChangeArrowheads="1"/>
          </p:cNvPicPr>
          <p:nvPr/>
        </p:nvPicPr>
        <p:blipFill>
          <a:blip r:embed="rId144">
            <a:extLst>
              <a:ext uri="{28A0092B-C50C-407E-A947-70E740481C1C}">
                <a14:useLocalDpi xmlns:a14="http://schemas.microsoft.com/office/drawing/2010/main" val="0"/>
              </a:ext>
            </a:extLst>
          </a:blip>
          <a:srcRect/>
          <a:stretch>
            <a:fillRect/>
          </a:stretch>
        </p:blipFill>
        <p:spPr bwMode="auto">
          <a:xfrm>
            <a:off x="3079750" y="273688175"/>
            <a:ext cx="4610100" cy="3111500"/>
          </a:xfrm>
          <a:prstGeom prst="rect">
            <a:avLst/>
          </a:prstGeom>
          <a:noFill/>
          <a:extLst>
            <a:ext uri="{909E8E84-426E-40DD-AFC4-6F175D3DCCD1}">
              <a14:hiddenFill xmlns:a14="http://schemas.microsoft.com/office/drawing/2010/main">
                <a:solidFill>
                  <a:srgbClr val="FFFFFF"/>
                </a:solidFill>
              </a14:hiddenFill>
            </a:ext>
          </a:extLst>
        </p:spPr>
      </p:pic>
      <p:sp>
        <p:nvSpPr>
          <p:cNvPr id="1996" name="Rectangle 1315"/>
          <p:cNvSpPr>
            <a:spLocks noChangeArrowheads="1"/>
          </p:cNvSpPr>
          <p:nvPr/>
        </p:nvSpPr>
        <p:spPr bwMode="auto">
          <a:xfrm>
            <a:off x="3079750" y="276799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Select the particle template from the drop-down menu, and click Next. Enter a name for the emitter in the Save As field. Select the checkbox associated with your project in the Targets area. Xcode creates a file with the extension .sks.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3D Scenes to Your Mac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Select your particle emitter file in the project navigator, and Xcode opens the file in the particle emitter editor.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346" name="Picture 10911"/>
          <p:cNvPicPr>
            <a:picLocks noChangeAspect="1" noChangeArrowheads="1"/>
          </p:cNvPicPr>
          <p:nvPr/>
        </p:nvPicPr>
        <p:blipFill>
          <a:blip r:embed="rId145">
            <a:extLst>
              <a:ext uri="{28A0092B-C50C-407E-A947-70E740481C1C}">
                <a14:useLocalDpi xmlns:a14="http://schemas.microsoft.com/office/drawing/2010/main" val="0"/>
              </a:ext>
            </a:extLst>
          </a:blip>
          <a:srcRect/>
          <a:stretch>
            <a:fillRect/>
          </a:stretch>
        </p:blipFill>
        <p:spPr bwMode="auto">
          <a:xfrm>
            <a:off x="3079750" y="277256875"/>
            <a:ext cx="5511800" cy="3378200"/>
          </a:xfrm>
          <a:prstGeom prst="rect">
            <a:avLst/>
          </a:prstGeom>
          <a:noFill/>
          <a:extLst>
            <a:ext uri="{909E8E84-426E-40DD-AFC4-6F175D3DCCD1}">
              <a14:hiddenFill xmlns:a14="http://schemas.microsoft.com/office/drawing/2010/main">
                <a:solidFill>
                  <a:srgbClr val="FFFFFF"/>
                </a:solidFill>
              </a14:hiddenFill>
            </a:ext>
          </a:extLst>
        </p:spPr>
      </p:pic>
      <p:sp>
        <p:nvSpPr>
          <p:cNvPr id="1997" name="Rectangle 1316"/>
          <p:cNvSpPr>
            <a:spLocks noChangeArrowheads="1"/>
          </p:cNvSpPr>
          <p:nvPr/>
        </p:nvSpPr>
        <p:spPr bwMode="auto">
          <a:xfrm>
            <a:off x="3079750" y="280635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Modify the look and feel of the particles with the particle emitter inspector ( </a:t>
            </a:r>
          </a:p>
        </p:txBody>
      </p:sp>
      <p:pic>
        <p:nvPicPr>
          <p:cNvPr id="1345" name="Picture 10927"/>
          <p:cNvPicPr>
            <a:picLocks noChangeAspect="1" noChangeArrowheads="1"/>
          </p:cNvPicPr>
          <p:nvPr/>
        </p:nvPicPr>
        <p:blipFill>
          <a:blip r:embed="rId146">
            <a:extLst>
              <a:ext uri="{28A0092B-C50C-407E-A947-70E740481C1C}">
                <a14:useLocalDpi xmlns:a14="http://schemas.microsoft.com/office/drawing/2010/main" val="0"/>
              </a:ext>
            </a:extLst>
          </a:blip>
          <a:srcRect/>
          <a:stretch>
            <a:fillRect/>
          </a:stretch>
        </p:blipFill>
        <p:spPr bwMode="auto">
          <a:xfrm>
            <a:off x="3079750" y="281092275"/>
            <a:ext cx="76200" cy="88900"/>
          </a:xfrm>
          <a:prstGeom prst="rect">
            <a:avLst/>
          </a:prstGeom>
          <a:noFill/>
          <a:extLst>
            <a:ext uri="{909E8E84-426E-40DD-AFC4-6F175D3DCCD1}">
              <a14:hiddenFill xmlns:a14="http://schemas.microsoft.com/office/drawing/2010/main">
                <a:solidFill>
                  <a:srgbClr val="FFFFFF"/>
                </a:solidFill>
              </a14:hiddenFill>
            </a:ext>
          </a:extLst>
        </p:spPr>
      </p:pic>
      <p:sp>
        <p:nvSpPr>
          <p:cNvPr id="1998" name="Rectangle 1317"/>
          <p:cNvSpPr>
            <a:spLocks noChangeArrowheads="1"/>
          </p:cNvSpPr>
          <p:nvPr/>
        </p:nvSpPr>
        <p:spPr bwMode="auto">
          <a:xfrm>
            <a:off x="3079750" y="281181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79191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For example, you can change the rate at which particles are created, what a particle looks like, and how it acts after it’s created. Changes made to the inspector take effect immediately and can be viewed in the editor.</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A</a:t>
            </a:r>
            <a:r>
              <a:rPr kumimoji="0" lang="en-US" altLang="en-US" sz="1800" b="0" i="0" u="none" strike="noStrike" cap="none" normalizeH="0" baseline="0" bmk="">
                <a:ln>
                  <a:noFill/>
                </a:ln>
                <a:solidFill>
                  <a:srgbClr val="0769AE"/>
                </a:solidFill>
                <a:effectLst/>
                <a:latin typeface="Arial" charset="0"/>
                <a:ea typeface="Calibri" charset="0"/>
                <a:cs typeface="Calibri" charset="0"/>
              </a:rPr>
              <a:t>dd 3D Scenes to Your Mac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bmk="">
                <a:ln>
                  <a:noFill/>
                </a:ln>
                <a:effectLst/>
                <a:latin typeface="Arial" charset="0"/>
              </a:rPr>
              <a:t>Scene Kit is a 3D-rendering framework for Mac apps. Sprite Kit supports the import, manipulation, and rendering of 3D assets without requiring advanced 3D graphical programming skills on your part. With the Scene Kit editor, you can preview 3D scenes, inspect them for information needed for your source code, and adjust scene object parameters to enhance and fine-tune the rendering for your app.</a:t>
            </a:r>
            <a:endParaRPr kumimoji="0" lang="en-US" altLang="en-US" sz="1800" b="0" i="0" u="none" strike="noStrike" cap="none" normalizeH="0" baseline="0" bmk="">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To import a COLLADA Data Asset Exchange (DAE) file into the project, use the project navigator. Select a folder in which you want to save the file. Choose File &gt; Add Files, select the file, and click Add. To browse the 3D scene in Xcode, select the DAE file in the project navigator. Xcode opens the file in the Scene Kit editor.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To preview the scene and run animations, use the controls in the Scene Kit editor’s main area. Press the Play button to play an animation. Click the Pause button to pause the animation, and drag the slider to scroll through it. Use the trackpad or mouse to manipulate the point of 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3D Scenes to Your Mac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The inspectors in the utility area allow you to view and edit information about the node in the scene graph list or the object in the entities list. For example, with the nodes attributes inspector, you can adjust camera, light, or geometry attributes, and with the materials inspector, you can adjust many settings on a material and its properties, such as by selecting a lighting model for it and colors and textures for its contents.</a:t>
            </a:r>
            <a:br>
              <a:rPr kumimoji="0" lang="en-US" altLang="en-US" sz="1800" b="0" i="0" u="none" strike="noStrike" cap="none" normalizeH="0" baseline="0" bmk="">
                <a:ln>
                  <a:noFill/>
                </a:ln>
                <a:solidFill>
                  <a:schemeClr val="tx1"/>
                </a:solidFill>
                <a:effectLst/>
                <a:latin typeface="Arial" charset="0"/>
              </a:rPr>
            </a:br>
            <a:endParaRPr kumimoji="0" lang="en-US" altLang="en-US" sz="1800" b="0" i="0" u="none" strike="noStrike" cap="none" normalizeH="0" baseline="0" bmk="">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rgbClr val="0769AE"/>
                </a:solidFill>
                <a:effectLst/>
                <a:latin typeface="Arial" charset="0"/>
                <a:ea typeface="Calibri" charset="0"/>
                <a:cs typeface="Calibri" charset="0"/>
              </a:rPr>
              <a:t>Run Your App</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To build and run your iOS or Mac app, choose a scheme and a run destination in the workspace toolbar, and click the Run button. Clicking the Stop button causes your app to quit.</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993" name="Group 992"/>
          <p:cNvGrpSpPr/>
          <p:nvPr/>
        </p:nvGrpSpPr>
        <p:grpSpPr>
          <a:xfrm>
            <a:off x="3079750" y="3081338"/>
            <a:ext cx="3098800" cy="1441450"/>
            <a:chOff x="0" y="0"/>
            <a:chExt cx="3098648" cy="1442095"/>
          </a:xfrm>
        </p:grpSpPr>
        <p:pic>
          <p:nvPicPr>
            <p:cNvPr id="994" name="Picture 993"/>
            <p:cNvPicPr/>
            <p:nvPr/>
          </p:nvPicPr>
          <p:blipFill>
            <a:blip r:embed="rId147"/>
            <a:stretch>
              <a:fillRect/>
            </a:stretch>
          </p:blipFill>
          <p:spPr>
            <a:xfrm>
              <a:off x="0" y="491687"/>
              <a:ext cx="3098648" cy="448711"/>
            </a:xfrm>
            <a:prstGeom prst="rect">
              <a:avLst/>
            </a:prstGeom>
          </p:spPr>
        </p:pic>
        <p:sp>
          <p:nvSpPr>
            <p:cNvPr id="995" name="Shape 11285"/>
            <p:cNvSpPr/>
            <p:nvPr/>
          </p:nvSpPr>
          <p:spPr>
            <a:xfrm>
              <a:off x="1727240" y="697011"/>
              <a:ext cx="1295400" cy="190500"/>
            </a:xfrm>
            <a:custGeom>
              <a:avLst/>
              <a:gdLst/>
              <a:ahLst/>
              <a:cxnLst/>
              <a:rect l="0" t="0" r="0" b="0"/>
              <a:pathLst>
                <a:path w="1295400" h="190500">
                  <a:moveTo>
                    <a:pt x="0" y="190500"/>
                  </a:moveTo>
                  <a:lnTo>
                    <a:pt x="1295400" y="190500"/>
                  </a:lnTo>
                  <a:lnTo>
                    <a:pt x="1295400" y="0"/>
                  </a:lnTo>
                  <a:lnTo>
                    <a:pt x="0" y="0"/>
                  </a:lnTo>
                  <a:close/>
                </a:path>
              </a:pathLst>
            </a:custGeom>
            <a:ln w="254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96" name="Shape 11286"/>
            <p:cNvSpPr/>
            <p:nvPr/>
          </p:nvSpPr>
          <p:spPr>
            <a:xfrm>
              <a:off x="2374944" y="887508"/>
              <a:ext cx="0" cy="317500"/>
            </a:xfrm>
            <a:custGeom>
              <a:avLst/>
              <a:gdLst/>
              <a:ahLst/>
              <a:cxnLst/>
              <a:rect l="0" t="0" r="0" b="0"/>
              <a:pathLst>
                <a:path h="317500">
                  <a:moveTo>
                    <a:pt x="0" y="0"/>
                  </a:moveTo>
                  <a:lnTo>
                    <a:pt x="0" y="31750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997" name="Shape 11287"/>
            <p:cNvSpPr/>
            <p:nvPr/>
          </p:nvSpPr>
          <p:spPr>
            <a:xfrm>
              <a:off x="2374944" y="887508"/>
              <a:ext cx="0" cy="317500"/>
            </a:xfrm>
            <a:custGeom>
              <a:avLst/>
              <a:gdLst/>
              <a:ahLst/>
              <a:cxnLst/>
              <a:rect l="0" t="0" r="0" b="0"/>
              <a:pathLst>
                <a:path h="317500">
                  <a:moveTo>
                    <a:pt x="0" y="0"/>
                  </a:moveTo>
                  <a:lnTo>
                    <a:pt x="0" y="3175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998" name="Shape 11289"/>
            <p:cNvSpPr/>
            <p:nvPr/>
          </p:nvSpPr>
          <p:spPr>
            <a:xfrm>
              <a:off x="228644" y="36608"/>
              <a:ext cx="0" cy="698500"/>
            </a:xfrm>
            <a:custGeom>
              <a:avLst/>
              <a:gdLst/>
              <a:ahLst/>
              <a:cxnLst/>
              <a:rect l="0" t="0" r="0" b="0"/>
              <a:pathLst>
                <a:path h="698500">
                  <a:moveTo>
                    <a:pt x="0" y="698500"/>
                  </a:moveTo>
                  <a:lnTo>
                    <a:pt x="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999" name="Shape 11292"/>
            <p:cNvSpPr/>
            <p:nvPr/>
          </p:nvSpPr>
          <p:spPr>
            <a:xfrm>
              <a:off x="825544" y="404907"/>
              <a:ext cx="2209800" cy="241300"/>
            </a:xfrm>
            <a:custGeom>
              <a:avLst/>
              <a:gdLst/>
              <a:ahLst/>
              <a:cxnLst/>
              <a:rect l="0" t="0" r="0" b="0"/>
              <a:pathLst>
                <a:path w="2209800" h="241300">
                  <a:moveTo>
                    <a:pt x="0" y="241300"/>
                  </a:moveTo>
                  <a:lnTo>
                    <a:pt x="0" y="0"/>
                  </a:lnTo>
                  <a:lnTo>
                    <a:pt x="2209800" y="0"/>
                  </a:lnTo>
                  <a:lnTo>
                    <a:pt x="2209800" y="2413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00" name="Shape 11293"/>
            <p:cNvSpPr/>
            <p:nvPr/>
          </p:nvSpPr>
          <p:spPr>
            <a:xfrm>
              <a:off x="1930443" y="36608"/>
              <a:ext cx="0" cy="368300"/>
            </a:xfrm>
            <a:custGeom>
              <a:avLst/>
              <a:gdLst/>
              <a:ahLst/>
              <a:cxnLst/>
              <a:rect l="0" t="0" r="0" b="0"/>
              <a:pathLst>
                <a:path h="368300">
                  <a:moveTo>
                    <a:pt x="0" y="368300"/>
                  </a:moveTo>
                  <a:lnTo>
                    <a:pt x="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01" name="Shape 11294"/>
            <p:cNvSpPr/>
            <p:nvPr/>
          </p:nvSpPr>
          <p:spPr>
            <a:xfrm>
              <a:off x="1960659" y="0"/>
              <a:ext cx="56744" cy="76848"/>
            </a:xfrm>
            <a:custGeom>
              <a:avLst/>
              <a:gdLst/>
              <a:ahLst/>
              <a:cxnLst/>
              <a:rect l="0" t="0" r="0" b="0"/>
              <a:pathLst>
                <a:path w="56744" h="76848">
                  <a:moveTo>
                    <a:pt x="27877" y="0"/>
                  </a:moveTo>
                  <a:cubicBezTo>
                    <a:pt x="35306" y="0"/>
                    <a:pt x="41618" y="1842"/>
                    <a:pt x="46825" y="5525"/>
                  </a:cubicBezTo>
                  <a:cubicBezTo>
                    <a:pt x="52019" y="9220"/>
                    <a:pt x="54623" y="15113"/>
                    <a:pt x="54623" y="23216"/>
                  </a:cubicBezTo>
                  <a:lnTo>
                    <a:pt x="45339" y="23216"/>
                  </a:lnTo>
                  <a:cubicBezTo>
                    <a:pt x="44857" y="19317"/>
                    <a:pt x="43853" y="16320"/>
                    <a:pt x="42291" y="14237"/>
                  </a:cubicBezTo>
                  <a:cubicBezTo>
                    <a:pt x="39408" y="10439"/>
                    <a:pt x="34506" y="8535"/>
                    <a:pt x="27597" y="8535"/>
                  </a:cubicBezTo>
                  <a:cubicBezTo>
                    <a:pt x="22022" y="8535"/>
                    <a:pt x="18009" y="9754"/>
                    <a:pt x="15558" y="12205"/>
                  </a:cubicBezTo>
                  <a:cubicBezTo>
                    <a:pt x="13119" y="14656"/>
                    <a:pt x="11900" y="17488"/>
                    <a:pt x="11900" y="20739"/>
                  </a:cubicBezTo>
                  <a:cubicBezTo>
                    <a:pt x="11900" y="24308"/>
                    <a:pt x="13335" y="26911"/>
                    <a:pt x="16231" y="28575"/>
                  </a:cubicBezTo>
                  <a:cubicBezTo>
                    <a:pt x="18110" y="29629"/>
                    <a:pt x="22390" y="30950"/>
                    <a:pt x="29058" y="32538"/>
                  </a:cubicBezTo>
                  <a:lnTo>
                    <a:pt x="38964" y="34874"/>
                  </a:lnTo>
                  <a:cubicBezTo>
                    <a:pt x="43739" y="35992"/>
                    <a:pt x="47422" y="37529"/>
                    <a:pt x="50025" y="39484"/>
                  </a:cubicBezTo>
                  <a:cubicBezTo>
                    <a:pt x="54508" y="42888"/>
                    <a:pt x="56744" y="47841"/>
                    <a:pt x="56744" y="54318"/>
                  </a:cubicBezTo>
                  <a:cubicBezTo>
                    <a:pt x="56744" y="62382"/>
                    <a:pt x="53886" y="68161"/>
                    <a:pt x="48158" y="71628"/>
                  </a:cubicBezTo>
                  <a:cubicBezTo>
                    <a:pt x="42444" y="75108"/>
                    <a:pt x="35789" y="76848"/>
                    <a:pt x="28207" y="76848"/>
                  </a:cubicBezTo>
                  <a:cubicBezTo>
                    <a:pt x="19367" y="76848"/>
                    <a:pt x="12446" y="74524"/>
                    <a:pt x="7455" y="69901"/>
                  </a:cubicBezTo>
                  <a:cubicBezTo>
                    <a:pt x="2451" y="65303"/>
                    <a:pt x="0" y="59068"/>
                    <a:pt x="102" y="51194"/>
                  </a:cubicBezTo>
                  <a:lnTo>
                    <a:pt x="9373" y="51194"/>
                  </a:lnTo>
                  <a:cubicBezTo>
                    <a:pt x="9601" y="55334"/>
                    <a:pt x="10541" y="58687"/>
                    <a:pt x="12192" y="61265"/>
                  </a:cubicBezTo>
                  <a:cubicBezTo>
                    <a:pt x="15342" y="66091"/>
                    <a:pt x="20904" y="68504"/>
                    <a:pt x="28867" y="68504"/>
                  </a:cubicBezTo>
                  <a:cubicBezTo>
                    <a:pt x="32436" y="68504"/>
                    <a:pt x="35687" y="67983"/>
                    <a:pt x="38621" y="66916"/>
                  </a:cubicBezTo>
                  <a:cubicBezTo>
                    <a:pt x="44298" y="64872"/>
                    <a:pt x="47130" y="61201"/>
                    <a:pt x="47130" y="55906"/>
                  </a:cubicBezTo>
                  <a:cubicBezTo>
                    <a:pt x="47130" y="51943"/>
                    <a:pt x="45923" y="49111"/>
                    <a:pt x="43523" y="47422"/>
                  </a:cubicBezTo>
                  <a:cubicBezTo>
                    <a:pt x="41085" y="45771"/>
                    <a:pt x="37274" y="44323"/>
                    <a:pt x="32080" y="43104"/>
                  </a:cubicBezTo>
                  <a:lnTo>
                    <a:pt x="22517" y="40881"/>
                  </a:lnTo>
                  <a:cubicBezTo>
                    <a:pt x="16269" y="39421"/>
                    <a:pt x="11849" y="37821"/>
                    <a:pt x="9258" y="36068"/>
                  </a:cubicBezTo>
                  <a:cubicBezTo>
                    <a:pt x="4775" y="33020"/>
                    <a:pt x="2527" y="28473"/>
                    <a:pt x="2527" y="22415"/>
                  </a:cubicBezTo>
                  <a:cubicBezTo>
                    <a:pt x="2527" y="15875"/>
                    <a:pt x="4737" y="10490"/>
                    <a:pt x="9131" y="6299"/>
                  </a:cubicBezTo>
                  <a:cubicBezTo>
                    <a:pt x="13551" y="2096"/>
                    <a:pt x="19787" y="0"/>
                    <a:pt x="2787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02" name="Shape 11295"/>
            <p:cNvSpPr/>
            <p:nvPr/>
          </p:nvSpPr>
          <p:spPr>
            <a:xfrm>
              <a:off x="2026535" y="20036"/>
              <a:ext cx="45491" cy="56210"/>
            </a:xfrm>
            <a:custGeom>
              <a:avLst/>
              <a:gdLst/>
              <a:ahLst/>
              <a:cxnLst/>
              <a:rect l="0" t="0" r="0" b="0"/>
              <a:pathLst>
                <a:path w="45491" h="56210">
                  <a:moveTo>
                    <a:pt x="24118" y="0"/>
                  </a:moveTo>
                  <a:cubicBezTo>
                    <a:pt x="30099" y="0"/>
                    <a:pt x="34976" y="1460"/>
                    <a:pt x="38722" y="4369"/>
                  </a:cubicBezTo>
                  <a:cubicBezTo>
                    <a:pt x="42469" y="7277"/>
                    <a:pt x="44729" y="12293"/>
                    <a:pt x="45491" y="19406"/>
                  </a:cubicBezTo>
                  <a:lnTo>
                    <a:pt x="36818" y="19406"/>
                  </a:lnTo>
                  <a:cubicBezTo>
                    <a:pt x="36284" y="16129"/>
                    <a:pt x="35078" y="13398"/>
                    <a:pt x="33185" y="11239"/>
                  </a:cubicBezTo>
                  <a:cubicBezTo>
                    <a:pt x="31305" y="9080"/>
                    <a:pt x="28283" y="7988"/>
                    <a:pt x="24118" y="7988"/>
                  </a:cubicBezTo>
                  <a:cubicBezTo>
                    <a:pt x="18428" y="7988"/>
                    <a:pt x="14364" y="10769"/>
                    <a:pt x="11913" y="16307"/>
                  </a:cubicBezTo>
                  <a:cubicBezTo>
                    <a:pt x="10325" y="19914"/>
                    <a:pt x="9525" y="24359"/>
                    <a:pt x="9525" y="29642"/>
                  </a:cubicBezTo>
                  <a:cubicBezTo>
                    <a:pt x="9525" y="34963"/>
                    <a:pt x="10656" y="39433"/>
                    <a:pt x="12903" y="43066"/>
                  </a:cubicBezTo>
                  <a:cubicBezTo>
                    <a:pt x="15151" y="46698"/>
                    <a:pt x="18682" y="48527"/>
                    <a:pt x="23521" y="48527"/>
                  </a:cubicBezTo>
                  <a:cubicBezTo>
                    <a:pt x="27216" y="48527"/>
                    <a:pt x="30163" y="47396"/>
                    <a:pt x="32322" y="45136"/>
                  </a:cubicBezTo>
                  <a:cubicBezTo>
                    <a:pt x="34493" y="42875"/>
                    <a:pt x="35992" y="39789"/>
                    <a:pt x="36818" y="35865"/>
                  </a:cubicBezTo>
                  <a:lnTo>
                    <a:pt x="45491" y="35865"/>
                  </a:lnTo>
                  <a:cubicBezTo>
                    <a:pt x="44501" y="42913"/>
                    <a:pt x="42025" y="48069"/>
                    <a:pt x="38049" y="51321"/>
                  </a:cubicBezTo>
                  <a:cubicBezTo>
                    <a:pt x="34087" y="54584"/>
                    <a:pt x="29007" y="56210"/>
                    <a:pt x="22822" y="56210"/>
                  </a:cubicBezTo>
                  <a:cubicBezTo>
                    <a:pt x="15875" y="56210"/>
                    <a:pt x="10338" y="53670"/>
                    <a:pt x="6198" y="48590"/>
                  </a:cubicBezTo>
                  <a:cubicBezTo>
                    <a:pt x="2070" y="43523"/>
                    <a:pt x="0" y="37173"/>
                    <a:pt x="0" y="29565"/>
                  </a:cubicBezTo>
                  <a:cubicBezTo>
                    <a:pt x="0" y="20244"/>
                    <a:pt x="2261" y="12979"/>
                    <a:pt x="6795" y="7798"/>
                  </a:cubicBezTo>
                  <a:cubicBezTo>
                    <a:pt x="11328" y="2603"/>
                    <a:pt x="17094" y="0"/>
                    <a:pt x="24118"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03" name="Shape 11296"/>
            <p:cNvSpPr/>
            <p:nvPr/>
          </p:nvSpPr>
          <p:spPr>
            <a:xfrm>
              <a:off x="2080958" y="1584"/>
              <a:ext cx="43307" cy="73127"/>
            </a:xfrm>
            <a:custGeom>
              <a:avLst/>
              <a:gdLst/>
              <a:ahLst/>
              <a:cxnLst/>
              <a:rect l="0" t="0" r="0" b="0"/>
              <a:pathLst>
                <a:path w="43307" h="73127">
                  <a:moveTo>
                    <a:pt x="0" y="0"/>
                  </a:moveTo>
                  <a:lnTo>
                    <a:pt x="8928" y="0"/>
                  </a:lnTo>
                  <a:lnTo>
                    <a:pt x="8928" y="27191"/>
                  </a:lnTo>
                  <a:cubicBezTo>
                    <a:pt x="11049" y="24511"/>
                    <a:pt x="12954" y="22619"/>
                    <a:pt x="14631" y="21527"/>
                  </a:cubicBezTo>
                  <a:cubicBezTo>
                    <a:pt x="17513" y="19647"/>
                    <a:pt x="21107" y="18707"/>
                    <a:pt x="25400" y="18707"/>
                  </a:cubicBezTo>
                  <a:cubicBezTo>
                    <a:pt x="33109" y="18707"/>
                    <a:pt x="38329" y="21399"/>
                    <a:pt x="41072" y="26784"/>
                  </a:cubicBezTo>
                  <a:cubicBezTo>
                    <a:pt x="42570" y="29731"/>
                    <a:pt x="43307" y="33820"/>
                    <a:pt x="43307" y="39040"/>
                  </a:cubicBezTo>
                  <a:lnTo>
                    <a:pt x="43307" y="73127"/>
                  </a:lnTo>
                  <a:lnTo>
                    <a:pt x="34137" y="73127"/>
                  </a:lnTo>
                  <a:lnTo>
                    <a:pt x="34137" y="39637"/>
                  </a:lnTo>
                  <a:cubicBezTo>
                    <a:pt x="34137" y="35738"/>
                    <a:pt x="33630" y="32868"/>
                    <a:pt x="32639" y="31052"/>
                  </a:cubicBezTo>
                  <a:cubicBezTo>
                    <a:pt x="31026" y="28143"/>
                    <a:pt x="27978" y="26695"/>
                    <a:pt x="23520" y="26695"/>
                  </a:cubicBezTo>
                  <a:cubicBezTo>
                    <a:pt x="19812" y="26695"/>
                    <a:pt x="16447" y="27965"/>
                    <a:pt x="13449" y="30505"/>
                  </a:cubicBezTo>
                  <a:cubicBezTo>
                    <a:pt x="10439" y="33058"/>
                    <a:pt x="8928" y="37871"/>
                    <a:pt x="8928" y="44945"/>
                  </a:cubicBezTo>
                  <a:lnTo>
                    <a:pt x="8928" y="73127"/>
                  </a:lnTo>
                  <a:lnTo>
                    <a:pt x="0" y="7312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04" name="Shape 11297"/>
            <p:cNvSpPr/>
            <p:nvPr/>
          </p:nvSpPr>
          <p:spPr>
            <a:xfrm>
              <a:off x="2134440" y="20620"/>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8" y="53571"/>
                    <a:pt x="6845" y="48758"/>
                  </a:cubicBezTo>
                  <a:cubicBezTo>
                    <a:pt x="2274"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05" name="Shape 11298"/>
            <p:cNvSpPr/>
            <p:nvPr/>
          </p:nvSpPr>
          <p:spPr>
            <a:xfrm>
              <a:off x="2158843" y="58036"/>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06" name="Shape 11299"/>
            <p:cNvSpPr/>
            <p:nvPr/>
          </p:nvSpPr>
          <p:spPr>
            <a:xfrm>
              <a:off x="2158843" y="20381"/>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07" name="Shape 11300"/>
            <p:cNvSpPr/>
            <p:nvPr/>
          </p:nvSpPr>
          <p:spPr>
            <a:xfrm>
              <a:off x="2193969" y="20382"/>
              <a:ext cx="71488" cy="54331"/>
            </a:xfrm>
            <a:custGeom>
              <a:avLst/>
              <a:gdLst/>
              <a:ahLst/>
              <a:cxnLst/>
              <a:rect l="0" t="0" r="0" b="0"/>
              <a:pathLst>
                <a:path w="71488" h="54331">
                  <a:moveTo>
                    <a:pt x="24600" y="0"/>
                  </a:moveTo>
                  <a:cubicBezTo>
                    <a:pt x="28842" y="0"/>
                    <a:pt x="32245" y="1041"/>
                    <a:pt x="34823" y="3124"/>
                  </a:cubicBezTo>
                  <a:cubicBezTo>
                    <a:pt x="36284" y="4318"/>
                    <a:pt x="37605" y="6071"/>
                    <a:pt x="38798" y="8382"/>
                  </a:cubicBezTo>
                  <a:cubicBezTo>
                    <a:pt x="40780" y="5537"/>
                    <a:pt x="43116" y="3429"/>
                    <a:pt x="45784" y="2057"/>
                  </a:cubicBezTo>
                  <a:cubicBezTo>
                    <a:pt x="48463" y="686"/>
                    <a:pt x="51473" y="0"/>
                    <a:pt x="54813" y="0"/>
                  </a:cubicBezTo>
                  <a:cubicBezTo>
                    <a:pt x="61963" y="0"/>
                    <a:pt x="66827" y="2578"/>
                    <a:pt x="69405" y="7747"/>
                  </a:cubicBezTo>
                  <a:cubicBezTo>
                    <a:pt x="70790" y="10515"/>
                    <a:pt x="71488" y="14262"/>
                    <a:pt x="71488" y="18948"/>
                  </a:cubicBezTo>
                  <a:lnTo>
                    <a:pt x="71488" y="54331"/>
                  </a:lnTo>
                  <a:lnTo>
                    <a:pt x="62205" y="54331"/>
                  </a:lnTo>
                  <a:lnTo>
                    <a:pt x="62205" y="17412"/>
                  </a:lnTo>
                  <a:cubicBezTo>
                    <a:pt x="62205" y="13881"/>
                    <a:pt x="61328" y="11443"/>
                    <a:pt x="59550" y="10122"/>
                  </a:cubicBezTo>
                  <a:cubicBezTo>
                    <a:pt x="57785" y="8801"/>
                    <a:pt x="55626" y="8141"/>
                    <a:pt x="53086" y="8141"/>
                  </a:cubicBezTo>
                  <a:cubicBezTo>
                    <a:pt x="49581" y="8141"/>
                    <a:pt x="46558" y="9309"/>
                    <a:pt x="44031" y="11659"/>
                  </a:cubicBezTo>
                  <a:cubicBezTo>
                    <a:pt x="41504" y="14008"/>
                    <a:pt x="40234" y="17932"/>
                    <a:pt x="40234" y="23419"/>
                  </a:cubicBezTo>
                  <a:lnTo>
                    <a:pt x="40234" y="54331"/>
                  </a:lnTo>
                  <a:lnTo>
                    <a:pt x="31153" y="54331"/>
                  </a:lnTo>
                  <a:lnTo>
                    <a:pt x="31153" y="19647"/>
                  </a:lnTo>
                  <a:cubicBezTo>
                    <a:pt x="31153" y="16040"/>
                    <a:pt x="30721" y="13411"/>
                    <a:pt x="29870" y="11760"/>
                  </a:cubicBezTo>
                  <a:cubicBezTo>
                    <a:pt x="28511" y="9284"/>
                    <a:pt x="25972" y="8039"/>
                    <a:pt x="22276" y="8039"/>
                  </a:cubicBezTo>
                  <a:cubicBezTo>
                    <a:pt x="18898" y="8039"/>
                    <a:pt x="15837" y="9347"/>
                    <a:pt x="13068" y="11963"/>
                  </a:cubicBezTo>
                  <a:cubicBezTo>
                    <a:pt x="10313" y="14567"/>
                    <a:pt x="8928" y="19304"/>
                    <a:pt x="8928" y="26149"/>
                  </a:cubicBezTo>
                  <a:lnTo>
                    <a:pt x="8928" y="54331"/>
                  </a:lnTo>
                  <a:lnTo>
                    <a:pt x="0" y="54331"/>
                  </a:lnTo>
                  <a:lnTo>
                    <a:pt x="0" y="1194"/>
                  </a:lnTo>
                  <a:lnTo>
                    <a:pt x="8827" y="1194"/>
                  </a:lnTo>
                  <a:lnTo>
                    <a:pt x="8827" y="8737"/>
                  </a:lnTo>
                  <a:cubicBezTo>
                    <a:pt x="10947" y="6121"/>
                    <a:pt x="12865" y="4216"/>
                    <a:pt x="14580" y="3035"/>
                  </a:cubicBezTo>
                  <a:cubicBezTo>
                    <a:pt x="17526" y="1016"/>
                    <a:pt x="20866" y="0"/>
                    <a:pt x="2460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08" name="Shape 11301"/>
            <p:cNvSpPr/>
            <p:nvPr/>
          </p:nvSpPr>
          <p:spPr>
            <a:xfrm>
              <a:off x="2275579" y="20620"/>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8" y="53571"/>
                    <a:pt x="6845" y="48758"/>
                  </a:cubicBezTo>
                  <a:cubicBezTo>
                    <a:pt x="2274"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09" name="Shape 11302"/>
            <p:cNvSpPr/>
            <p:nvPr/>
          </p:nvSpPr>
          <p:spPr>
            <a:xfrm>
              <a:off x="2299982" y="58036"/>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10" name="Shape 11303"/>
            <p:cNvSpPr/>
            <p:nvPr/>
          </p:nvSpPr>
          <p:spPr>
            <a:xfrm>
              <a:off x="2299982" y="20381"/>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11" name="Shape 11304"/>
            <p:cNvSpPr/>
            <p:nvPr/>
          </p:nvSpPr>
          <p:spPr>
            <a:xfrm>
              <a:off x="2363335" y="20382"/>
              <a:ext cx="71488" cy="54331"/>
            </a:xfrm>
            <a:custGeom>
              <a:avLst/>
              <a:gdLst/>
              <a:ahLst/>
              <a:cxnLst/>
              <a:rect l="0" t="0" r="0" b="0"/>
              <a:pathLst>
                <a:path w="71488" h="54331">
                  <a:moveTo>
                    <a:pt x="24600" y="0"/>
                  </a:moveTo>
                  <a:cubicBezTo>
                    <a:pt x="28842" y="0"/>
                    <a:pt x="32245" y="1041"/>
                    <a:pt x="34823" y="3124"/>
                  </a:cubicBezTo>
                  <a:cubicBezTo>
                    <a:pt x="36284" y="4318"/>
                    <a:pt x="37605" y="6071"/>
                    <a:pt x="38798" y="8382"/>
                  </a:cubicBezTo>
                  <a:cubicBezTo>
                    <a:pt x="40780" y="5537"/>
                    <a:pt x="43116" y="3429"/>
                    <a:pt x="45784" y="2057"/>
                  </a:cubicBezTo>
                  <a:cubicBezTo>
                    <a:pt x="48463" y="686"/>
                    <a:pt x="51473" y="0"/>
                    <a:pt x="54813" y="0"/>
                  </a:cubicBezTo>
                  <a:cubicBezTo>
                    <a:pt x="61963" y="0"/>
                    <a:pt x="66827" y="2578"/>
                    <a:pt x="69405" y="7747"/>
                  </a:cubicBezTo>
                  <a:cubicBezTo>
                    <a:pt x="70790" y="10515"/>
                    <a:pt x="71488" y="14262"/>
                    <a:pt x="71488" y="18948"/>
                  </a:cubicBezTo>
                  <a:lnTo>
                    <a:pt x="71488" y="54331"/>
                  </a:lnTo>
                  <a:lnTo>
                    <a:pt x="62205" y="54331"/>
                  </a:lnTo>
                  <a:lnTo>
                    <a:pt x="62205" y="17412"/>
                  </a:lnTo>
                  <a:cubicBezTo>
                    <a:pt x="62205" y="13881"/>
                    <a:pt x="61328" y="11443"/>
                    <a:pt x="59550" y="10122"/>
                  </a:cubicBezTo>
                  <a:cubicBezTo>
                    <a:pt x="57785" y="8801"/>
                    <a:pt x="55626" y="8141"/>
                    <a:pt x="53086" y="8141"/>
                  </a:cubicBezTo>
                  <a:cubicBezTo>
                    <a:pt x="49581" y="8141"/>
                    <a:pt x="46558" y="9309"/>
                    <a:pt x="44031" y="11659"/>
                  </a:cubicBezTo>
                  <a:cubicBezTo>
                    <a:pt x="41504" y="14008"/>
                    <a:pt x="40234" y="17932"/>
                    <a:pt x="40234" y="23419"/>
                  </a:cubicBezTo>
                  <a:lnTo>
                    <a:pt x="40234" y="54331"/>
                  </a:lnTo>
                  <a:lnTo>
                    <a:pt x="31153" y="54331"/>
                  </a:lnTo>
                  <a:lnTo>
                    <a:pt x="31153" y="19647"/>
                  </a:lnTo>
                  <a:cubicBezTo>
                    <a:pt x="31153" y="16040"/>
                    <a:pt x="30721" y="13411"/>
                    <a:pt x="29870" y="11760"/>
                  </a:cubicBezTo>
                  <a:cubicBezTo>
                    <a:pt x="28511" y="9284"/>
                    <a:pt x="25972" y="8039"/>
                    <a:pt x="22276" y="8039"/>
                  </a:cubicBezTo>
                  <a:cubicBezTo>
                    <a:pt x="18898" y="8039"/>
                    <a:pt x="15837" y="9347"/>
                    <a:pt x="13068" y="11963"/>
                  </a:cubicBezTo>
                  <a:cubicBezTo>
                    <a:pt x="10313" y="14567"/>
                    <a:pt x="8928" y="19304"/>
                    <a:pt x="8928" y="26149"/>
                  </a:cubicBezTo>
                  <a:lnTo>
                    <a:pt x="8928" y="54331"/>
                  </a:lnTo>
                  <a:lnTo>
                    <a:pt x="0" y="54331"/>
                  </a:lnTo>
                  <a:lnTo>
                    <a:pt x="0" y="1194"/>
                  </a:lnTo>
                  <a:lnTo>
                    <a:pt x="8827" y="1194"/>
                  </a:lnTo>
                  <a:lnTo>
                    <a:pt x="8827" y="8737"/>
                  </a:lnTo>
                  <a:cubicBezTo>
                    <a:pt x="10947" y="6121"/>
                    <a:pt x="12865" y="4216"/>
                    <a:pt x="14580" y="3035"/>
                  </a:cubicBezTo>
                  <a:cubicBezTo>
                    <a:pt x="17526" y="1016"/>
                    <a:pt x="20866" y="0"/>
                    <a:pt x="2460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12" name="Shape 11305"/>
            <p:cNvSpPr/>
            <p:nvPr/>
          </p:nvSpPr>
          <p:spPr>
            <a:xfrm>
              <a:off x="2444945" y="20620"/>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8" y="53571"/>
                    <a:pt x="6845" y="48758"/>
                  </a:cubicBezTo>
                  <a:cubicBezTo>
                    <a:pt x="2274"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13" name="Shape 11306"/>
            <p:cNvSpPr/>
            <p:nvPr/>
          </p:nvSpPr>
          <p:spPr>
            <a:xfrm>
              <a:off x="2469348" y="58036"/>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14" name="Shape 11307"/>
            <p:cNvSpPr/>
            <p:nvPr/>
          </p:nvSpPr>
          <p:spPr>
            <a:xfrm>
              <a:off x="2469348" y="20381"/>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15" name="Shape 11308"/>
            <p:cNvSpPr/>
            <p:nvPr/>
          </p:nvSpPr>
          <p:spPr>
            <a:xfrm>
              <a:off x="2504474" y="20382"/>
              <a:ext cx="43307" cy="54331"/>
            </a:xfrm>
            <a:custGeom>
              <a:avLst/>
              <a:gdLst/>
              <a:ahLst/>
              <a:cxnLst/>
              <a:rect l="0" t="0" r="0" b="0"/>
              <a:pathLst>
                <a:path w="43307" h="54331">
                  <a:moveTo>
                    <a:pt x="25845" y="0"/>
                  </a:moveTo>
                  <a:cubicBezTo>
                    <a:pt x="33388" y="0"/>
                    <a:pt x="38481" y="2629"/>
                    <a:pt x="41123" y="7887"/>
                  </a:cubicBezTo>
                  <a:cubicBezTo>
                    <a:pt x="42583" y="10769"/>
                    <a:pt x="43307" y="14884"/>
                    <a:pt x="43307" y="20244"/>
                  </a:cubicBezTo>
                  <a:lnTo>
                    <a:pt x="43307" y="54331"/>
                  </a:lnTo>
                  <a:lnTo>
                    <a:pt x="34227" y="54331"/>
                  </a:lnTo>
                  <a:lnTo>
                    <a:pt x="34227" y="20841"/>
                  </a:lnTo>
                  <a:cubicBezTo>
                    <a:pt x="34227" y="17602"/>
                    <a:pt x="33756" y="14986"/>
                    <a:pt x="32791" y="13005"/>
                  </a:cubicBezTo>
                  <a:cubicBezTo>
                    <a:pt x="31204" y="9690"/>
                    <a:pt x="28321" y="8039"/>
                    <a:pt x="24156" y="8039"/>
                  </a:cubicBezTo>
                  <a:cubicBezTo>
                    <a:pt x="22047" y="8039"/>
                    <a:pt x="20307" y="8255"/>
                    <a:pt x="18948" y="8687"/>
                  </a:cubicBezTo>
                  <a:cubicBezTo>
                    <a:pt x="16497" y="9411"/>
                    <a:pt x="14351" y="10871"/>
                    <a:pt x="12497" y="13056"/>
                  </a:cubicBezTo>
                  <a:cubicBezTo>
                    <a:pt x="11011" y="14808"/>
                    <a:pt x="10046" y="16612"/>
                    <a:pt x="9601" y="18478"/>
                  </a:cubicBezTo>
                  <a:cubicBezTo>
                    <a:pt x="9157" y="20345"/>
                    <a:pt x="8928" y="23025"/>
                    <a:pt x="8928" y="26492"/>
                  </a:cubicBezTo>
                  <a:lnTo>
                    <a:pt x="8928" y="54331"/>
                  </a:lnTo>
                  <a:lnTo>
                    <a:pt x="0" y="54331"/>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16" name="Shape 11309"/>
            <p:cNvSpPr/>
            <p:nvPr/>
          </p:nvSpPr>
          <p:spPr>
            <a:xfrm>
              <a:off x="2560776" y="21576"/>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1" y="47308"/>
                    <a:pt x="31242" y="49009"/>
                    <a:pt x="29553" y="50406"/>
                  </a:cubicBezTo>
                  <a:cubicBezTo>
                    <a:pt x="26213" y="53175"/>
                    <a:pt x="22149" y="54572"/>
                    <a:pt x="17373" y="54572"/>
                  </a:cubicBezTo>
                  <a:cubicBezTo>
                    <a:pt x="9944" y="54572"/>
                    <a:pt x="4889" y="52045"/>
                    <a:pt x="2197" y="46977"/>
                  </a:cubicBezTo>
                  <a:cubicBezTo>
                    <a:pt x="736"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17" name="Shape 11310"/>
            <p:cNvSpPr/>
            <p:nvPr/>
          </p:nvSpPr>
          <p:spPr>
            <a:xfrm>
              <a:off x="2421231" y="1157535"/>
              <a:ext cx="29642" cy="72873"/>
            </a:xfrm>
            <a:custGeom>
              <a:avLst/>
              <a:gdLst/>
              <a:ahLst/>
              <a:cxnLst/>
              <a:rect l="0" t="0" r="0" b="0"/>
              <a:pathLst>
                <a:path w="29642" h="72873">
                  <a:moveTo>
                    <a:pt x="0" y="0"/>
                  </a:moveTo>
                  <a:lnTo>
                    <a:pt x="29121" y="0"/>
                  </a:lnTo>
                  <a:lnTo>
                    <a:pt x="29642" y="105"/>
                  </a:lnTo>
                  <a:lnTo>
                    <a:pt x="29642" y="9612"/>
                  </a:lnTo>
                  <a:lnTo>
                    <a:pt x="27089" y="8484"/>
                  </a:lnTo>
                  <a:lnTo>
                    <a:pt x="9970" y="8484"/>
                  </a:lnTo>
                  <a:lnTo>
                    <a:pt x="9970" y="64440"/>
                  </a:lnTo>
                  <a:lnTo>
                    <a:pt x="27191" y="64440"/>
                  </a:lnTo>
                  <a:lnTo>
                    <a:pt x="29642" y="64123"/>
                  </a:lnTo>
                  <a:lnTo>
                    <a:pt x="29642" y="72713"/>
                  </a:lnTo>
                  <a:lnTo>
                    <a:pt x="29032"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18" name="Shape 11311"/>
            <p:cNvSpPr/>
            <p:nvPr/>
          </p:nvSpPr>
          <p:spPr>
            <a:xfrm>
              <a:off x="2450872" y="1157641"/>
              <a:ext cx="29794" cy="72607"/>
            </a:xfrm>
            <a:custGeom>
              <a:avLst/>
              <a:gdLst/>
              <a:ahLst/>
              <a:cxnLst/>
              <a:rect l="0" t="0" r="0" b="0"/>
              <a:pathLst>
                <a:path w="29794" h="72607">
                  <a:moveTo>
                    <a:pt x="0" y="0"/>
                  </a:moveTo>
                  <a:lnTo>
                    <a:pt x="12652" y="2561"/>
                  </a:lnTo>
                  <a:cubicBezTo>
                    <a:pt x="16488" y="4340"/>
                    <a:pt x="19768" y="7007"/>
                    <a:pt x="22492" y="10563"/>
                  </a:cubicBezTo>
                  <a:cubicBezTo>
                    <a:pt x="27356" y="16976"/>
                    <a:pt x="29794" y="25193"/>
                    <a:pt x="29794" y="35213"/>
                  </a:cubicBezTo>
                  <a:cubicBezTo>
                    <a:pt x="29794" y="42948"/>
                    <a:pt x="28346" y="49945"/>
                    <a:pt x="25476" y="56194"/>
                  </a:cubicBezTo>
                  <a:cubicBezTo>
                    <a:pt x="22949" y="61718"/>
                    <a:pt x="19510" y="65862"/>
                    <a:pt x="15162" y="68624"/>
                  </a:cubicBezTo>
                  <a:lnTo>
                    <a:pt x="0" y="72607"/>
                  </a:lnTo>
                  <a:lnTo>
                    <a:pt x="0" y="64017"/>
                  </a:lnTo>
                  <a:lnTo>
                    <a:pt x="5601" y="63293"/>
                  </a:lnTo>
                  <a:cubicBezTo>
                    <a:pt x="9347" y="61998"/>
                    <a:pt x="12421" y="59521"/>
                    <a:pt x="14821" y="55851"/>
                  </a:cubicBezTo>
                  <a:cubicBezTo>
                    <a:pt x="16726" y="52905"/>
                    <a:pt x="18098" y="49133"/>
                    <a:pt x="18948" y="44535"/>
                  </a:cubicBezTo>
                  <a:cubicBezTo>
                    <a:pt x="19431" y="41792"/>
                    <a:pt x="19672" y="39252"/>
                    <a:pt x="19672" y="36902"/>
                  </a:cubicBezTo>
                  <a:cubicBezTo>
                    <a:pt x="19672" y="27873"/>
                    <a:pt x="17920" y="20862"/>
                    <a:pt x="14402" y="15871"/>
                  </a:cubicBezTo>
                  <a:lnTo>
                    <a:pt x="0" y="9506"/>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19" name="Shape 11312"/>
            <p:cNvSpPr/>
            <p:nvPr/>
          </p:nvSpPr>
          <p:spPr>
            <a:xfrm>
              <a:off x="2489941" y="1176320"/>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20" name="Shape 11313"/>
            <p:cNvSpPr/>
            <p:nvPr/>
          </p:nvSpPr>
          <p:spPr>
            <a:xfrm>
              <a:off x="2514344" y="1213736"/>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21" name="Shape 11314"/>
            <p:cNvSpPr/>
            <p:nvPr/>
          </p:nvSpPr>
          <p:spPr>
            <a:xfrm>
              <a:off x="2514344" y="1176081"/>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22" name="Shape 11315"/>
            <p:cNvSpPr/>
            <p:nvPr/>
          </p:nvSpPr>
          <p:spPr>
            <a:xfrm>
              <a:off x="2546192" y="1175893"/>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3"/>
                  </a:cubicBezTo>
                  <a:lnTo>
                    <a:pt x="34188" y="16663"/>
                  </a:lnTo>
                  <a:cubicBezTo>
                    <a:pt x="34011" y="14656"/>
                    <a:pt x="33287" y="12827"/>
                    <a:pt x="32004" y="11189"/>
                  </a:cubicBezTo>
                  <a:cubicBezTo>
                    <a:pt x="29896" y="8852"/>
                    <a:pt x="26264" y="7684"/>
                    <a:pt x="21082" y="7684"/>
                  </a:cubicBezTo>
                  <a:cubicBezTo>
                    <a:pt x="17628" y="7684"/>
                    <a:pt x="15011" y="8331"/>
                    <a:pt x="13233" y="9614"/>
                  </a:cubicBezTo>
                  <a:cubicBezTo>
                    <a:pt x="11456" y="10897"/>
                    <a:pt x="10566" y="12598"/>
                    <a:pt x="10566" y="14707"/>
                  </a:cubicBezTo>
                  <a:cubicBezTo>
                    <a:pt x="10566" y="17006"/>
                    <a:pt x="11735" y="18860"/>
                    <a:pt x="14072" y="20244"/>
                  </a:cubicBezTo>
                  <a:cubicBezTo>
                    <a:pt x="15418" y="21069"/>
                    <a:pt x="17412" y="21793"/>
                    <a:pt x="20041" y="22416"/>
                  </a:cubicBezTo>
                  <a:lnTo>
                    <a:pt x="26048" y="23851"/>
                  </a:lnTo>
                  <a:cubicBezTo>
                    <a:pt x="32588" y="25413"/>
                    <a:pt x="36969" y="26912"/>
                    <a:pt x="39192" y="28372"/>
                  </a:cubicBezTo>
                  <a:cubicBezTo>
                    <a:pt x="42672" y="30658"/>
                    <a:pt x="44399" y="34239"/>
                    <a:pt x="44399" y="39141"/>
                  </a:cubicBezTo>
                  <a:cubicBezTo>
                    <a:pt x="44399" y="43866"/>
                    <a:pt x="42583" y="47943"/>
                    <a:pt x="38951" y="51384"/>
                  </a:cubicBezTo>
                  <a:cubicBezTo>
                    <a:pt x="35319" y="54826"/>
                    <a:pt x="29782" y="56553"/>
                    <a:pt x="22352" y="56553"/>
                  </a:cubicBezTo>
                  <a:cubicBezTo>
                    <a:pt x="14351" y="56553"/>
                    <a:pt x="8687" y="54763"/>
                    <a:pt x="5359" y="51169"/>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4" y="46851"/>
                  </a:cubicBezTo>
                  <a:cubicBezTo>
                    <a:pt x="34290" y="45415"/>
                    <a:pt x="35573" y="43180"/>
                    <a:pt x="35573" y="40183"/>
                  </a:cubicBezTo>
                  <a:cubicBezTo>
                    <a:pt x="35573" y="37897"/>
                    <a:pt x="34544" y="36157"/>
                    <a:pt x="32499" y="34963"/>
                  </a:cubicBezTo>
                  <a:cubicBezTo>
                    <a:pt x="31178" y="34239"/>
                    <a:pt x="28600" y="33401"/>
                    <a:pt x="24727" y="32436"/>
                  </a:cubicBezTo>
                  <a:lnTo>
                    <a:pt x="17526" y="30658"/>
                  </a:lnTo>
                  <a:cubicBezTo>
                    <a:pt x="12916" y="29528"/>
                    <a:pt x="9525" y="28270"/>
                    <a:pt x="7341" y="26886"/>
                  </a:cubicBezTo>
                  <a:cubicBezTo>
                    <a:pt x="3442" y="24473"/>
                    <a:pt x="1486" y="21133"/>
                    <a:pt x="1486" y="16866"/>
                  </a:cubicBezTo>
                  <a:cubicBezTo>
                    <a:pt x="1486" y="11836"/>
                    <a:pt x="3327" y="7760"/>
                    <a:pt x="6998" y="4661"/>
                  </a:cubicBezTo>
                  <a:cubicBezTo>
                    <a:pt x="10668" y="1550"/>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23" name="Shape 11316"/>
            <p:cNvSpPr/>
            <p:nvPr/>
          </p:nvSpPr>
          <p:spPr>
            <a:xfrm>
              <a:off x="2594867" y="1162444"/>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24" name="Shape 150045"/>
            <p:cNvSpPr/>
            <p:nvPr/>
          </p:nvSpPr>
          <p:spPr>
            <a:xfrm>
              <a:off x="2628495" y="1177529"/>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25" name="Shape 150046"/>
            <p:cNvSpPr/>
            <p:nvPr/>
          </p:nvSpPr>
          <p:spPr>
            <a:xfrm>
              <a:off x="2628495" y="1157526"/>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26" name="Shape 11319"/>
            <p:cNvSpPr/>
            <p:nvPr/>
          </p:nvSpPr>
          <p:spPr>
            <a:xfrm>
              <a:off x="2651070" y="1176082"/>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6" y="14986"/>
                    <a:pt x="32791" y="13005"/>
                  </a:cubicBezTo>
                  <a:cubicBezTo>
                    <a:pt x="31204" y="9690"/>
                    <a:pt x="28321" y="8039"/>
                    <a:pt x="24156"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27" name="Shape 11320"/>
            <p:cNvSpPr/>
            <p:nvPr/>
          </p:nvSpPr>
          <p:spPr>
            <a:xfrm>
              <a:off x="2705094" y="1199332"/>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28" name="Shape 11321"/>
            <p:cNvSpPr/>
            <p:nvPr/>
          </p:nvSpPr>
          <p:spPr>
            <a:xfrm>
              <a:off x="2707876" y="1176248"/>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29" name="Shape 11322"/>
            <p:cNvSpPr/>
            <p:nvPr/>
          </p:nvSpPr>
          <p:spPr>
            <a:xfrm>
              <a:off x="2727465" y="1175984"/>
              <a:ext cx="27883" cy="55563"/>
            </a:xfrm>
            <a:custGeom>
              <a:avLst/>
              <a:gdLst/>
              <a:ahLst/>
              <a:cxnLst/>
              <a:rect l="0" t="0" r="0" b="0"/>
              <a:pathLst>
                <a:path w="27883" h="55563">
                  <a:moveTo>
                    <a:pt x="972"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30" name="Shape 11323"/>
            <p:cNvSpPr/>
            <p:nvPr/>
          </p:nvSpPr>
          <p:spPr>
            <a:xfrm>
              <a:off x="2758677" y="1162444"/>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31" name="Shape 150047"/>
            <p:cNvSpPr/>
            <p:nvPr/>
          </p:nvSpPr>
          <p:spPr>
            <a:xfrm>
              <a:off x="2792313" y="1177529"/>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32" name="Shape 150048"/>
            <p:cNvSpPr/>
            <p:nvPr/>
          </p:nvSpPr>
          <p:spPr>
            <a:xfrm>
              <a:off x="2792313" y="1157526"/>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33" name="Shape 11326"/>
            <p:cNvSpPr/>
            <p:nvPr/>
          </p:nvSpPr>
          <p:spPr>
            <a:xfrm>
              <a:off x="2811256" y="1175898"/>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34" name="Shape 11327"/>
            <p:cNvSpPr/>
            <p:nvPr/>
          </p:nvSpPr>
          <p:spPr>
            <a:xfrm>
              <a:off x="2835767" y="1175737"/>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69"/>
                  </a:lnTo>
                  <a:cubicBezTo>
                    <a:pt x="5880" y="48869"/>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35" name="Shape 11328"/>
            <p:cNvSpPr/>
            <p:nvPr/>
          </p:nvSpPr>
          <p:spPr>
            <a:xfrm>
              <a:off x="2871385" y="1176082"/>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6" y="14986"/>
                    <a:pt x="32791" y="13005"/>
                  </a:cubicBezTo>
                  <a:cubicBezTo>
                    <a:pt x="31204" y="9690"/>
                    <a:pt x="28321" y="8039"/>
                    <a:pt x="24156"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36" name="Shape 11329"/>
            <p:cNvSpPr/>
            <p:nvPr/>
          </p:nvSpPr>
          <p:spPr>
            <a:xfrm>
              <a:off x="262972" y="1831"/>
              <a:ext cx="28277" cy="72872"/>
            </a:xfrm>
            <a:custGeom>
              <a:avLst/>
              <a:gdLst/>
              <a:ahLst/>
              <a:cxnLst/>
              <a:rect l="0" t="0" r="0" b="0"/>
              <a:pathLst>
                <a:path w="28277" h="72872">
                  <a:moveTo>
                    <a:pt x="0" y="0"/>
                  </a:moveTo>
                  <a:lnTo>
                    <a:pt x="28277" y="0"/>
                  </a:lnTo>
                  <a:lnTo>
                    <a:pt x="28277" y="8484"/>
                  </a:lnTo>
                  <a:lnTo>
                    <a:pt x="9868" y="8484"/>
                  </a:lnTo>
                  <a:lnTo>
                    <a:pt x="9868" y="33388"/>
                  </a:lnTo>
                  <a:lnTo>
                    <a:pt x="28277" y="33388"/>
                  </a:lnTo>
                  <a:lnTo>
                    <a:pt x="28277" y="41618"/>
                  </a:lnTo>
                  <a:lnTo>
                    <a:pt x="9868" y="41618"/>
                  </a:lnTo>
                  <a:lnTo>
                    <a:pt x="9868" y="72872"/>
                  </a:lnTo>
                  <a:lnTo>
                    <a:pt x="0" y="72872"/>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37" name="Shape 11330"/>
            <p:cNvSpPr/>
            <p:nvPr/>
          </p:nvSpPr>
          <p:spPr>
            <a:xfrm>
              <a:off x="291249" y="1831"/>
              <a:ext cx="31210" cy="72872"/>
            </a:xfrm>
            <a:custGeom>
              <a:avLst/>
              <a:gdLst/>
              <a:ahLst/>
              <a:cxnLst/>
              <a:rect l="0" t="0" r="0" b="0"/>
              <a:pathLst>
                <a:path w="31210" h="72872">
                  <a:moveTo>
                    <a:pt x="0" y="0"/>
                  </a:moveTo>
                  <a:lnTo>
                    <a:pt x="4845" y="0"/>
                  </a:lnTo>
                  <a:cubicBezTo>
                    <a:pt x="10306" y="0"/>
                    <a:pt x="14802" y="813"/>
                    <a:pt x="18345" y="2426"/>
                  </a:cubicBezTo>
                  <a:cubicBezTo>
                    <a:pt x="25063" y="5537"/>
                    <a:pt x="28429" y="11278"/>
                    <a:pt x="28429" y="19647"/>
                  </a:cubicBezTo>
                  <a:cubicBezTo>
                    <a:pt x="28429" y="24016"/>
                    <a:pt x="27527" y="27584"/>
                    <a:pt x="25724" y="30366"/>
                  </a:cubicBezTo>
                  <a:cubicBezTo>
                    <a:pt x="23920" y="33134"/>
                    <a:pt x="21406" y="35370"/>
                    <a:pt x="18155" y="37059"/>
                  </a:cubicBezTo>
                  <a:cubicBezTo>
                    <a:pt x="20999" y="38214"/>
                    <a:pt x="23146" y="39738"/>
                    <a:pt x="24581" y="41618"/>
                  </a:cubicBezTo>
                  <a:cubicBezTo>
                    <a:pt x="26016" y="43510"/>
                    <a:pt x="26816" y="46571"/>
                    <a:pt x="26994" y="50800"/>
                  </a:cubicBezTo>
                  <a:lnTo>
                    <a:pt x="27337" y="60579"/>
                  </a:lnTo>
                  <a:cubicBezTo>
                    <a:pt x="27438" y="63347"/>
                    <a:pt x="27667" y="65418"/>
                    <a:pt x="28035" y="66777"/>
                  </a:cubicBezTo>
                  <a:cubicBezTo>
                    <a:pt x="28632" y="69088"/>
                    <a:pt x="29686" y="70574"/>
                    <a:pt x="31210" y="71234"/>
                  </a:cubicBezTo>
                  <a:lnTo>
                    <a:pt x="31210" y="72872"/>
                  </a:lnTo>
                  <a:lnTo>
                    <a:pt x="19107" y="72872"/>
                  </a:lnTo>
                  <a:cubicBezTo>
                    <a:pt x="18777" y="72250"/>
                    <a:pt x="18510" y="71438"/>
                    <a:pt x="18307" y="70447"/>
                  </a:cubicBezTo>
                  <a:cubicBezTo>
                    <a:pt x="18104" y="69456"/>
                    <a:pt x="17939" y="67539"/>
                    <a:pt x="17812" y="64694"/>
                  </a:cubicBezTo>
                  <a:lnTo>
                    <a:pt x="17215" y="52540"/>
                  </a:lnTo>
                  <a:cubicBezTo>
                    <a:pt x="16999" y="47777"/>
                    <a:pt x="15272" y="44577"/>
                    <a:pt x="12059" y="42964"/>
                  </a:cubicBezTo>
                  <a:cubicBezTo>
                    <a:pt x="10230" y="42075"/>
                    <a:pt x="7347" y="41618"/>
                    <a:pt x="3435" y="41618"/>
                  </a:cubicBezTo>
                  <a:lnTo>
                    <a:pt x="0" y="41618"/>
                  </a:lnTo>
                  <a:lnTo>
                    <a:pt x="0" y="33388"/>
                  </a:lnTo>
                  <a:lnTo>
                    <a:pt x="3791" y="33388"/>
                  </a:lnTo>
                  <a:cubicBezTo>
                    <a:pt x="8287" y="33388"/>
                    <a:pt x="11855" y="32461"/>
                    <a:pt x="14472" y="30607"/>
                  </a:cubicBezTo>
                  <a:cubicBezTo>
                    <a:pt x="17101" y="28753"/>
                    <a:pt x="18409" y="25425"/>
                    <a:pt x="18409" y="20587"/>
                  </a:cubicBezTo>
                  <a:cubicBezTo>
                    <a:pt x="18409" y="15392"/>
                    <a:pt x="16567" y="11862"/>
                    <a:pt x="12909" y="9970"/>
                  </a:cubicBezTo>
                  <a:cubicBezTo>
                    <a:pt x="10941" y="8979"/>
                    <a:pt x="8325" y="8484"/>
                    <a:pt x="5048" y="8484"/>
                  </a:cubicBezTo>
                  <a:lnTo>
                    <a:pt x="0" y="848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38" name="Shape 11331"/>
            <p:cNvSpPr/>
            <p:nvPr/>
          </p:nvSpPr>
          <p:spPr>
            <a:xfrm>
              <a:off x="333763" y="21576"/>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2" y="47308"/>
                    <a:pt x="31242" y="49009"/>
                    <a:pt x="29553" y="50406"/>
                  </a:cubicBezTo>
                  <a:cubicBezTo>
                    <a:pt x="26213" y="53175"/>
                    <a:pt x="22149" y="54572"/>
                    <a:pt x="17374" y="54572"/>
                  </a:cubicBezTo>
                  <a:cubicBezTo>
                    <a:pt x="9944" y="54572"/>
                    <a:pt x="4889" y="52045"/>
                    <a:pt x="2197" y="46977"/>
                  </a:cubicBezTo>
                  <a:cubicBezTo>
                    <a:pt x="737"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39" name="Shape 11332"/>
            <p:cNvSpPr/>
            <p:nvPr/>
          </p:nvSpPr>
          <p:spPr>
            <a:xfrm>
              <a:off x="390470" y="20382"/>
              <a:ext cx="43307" cy="54331"/>
            </a:xfrm>
            <a:custGeom>
              <a:avLst/>
              <a:gdLst/>
              <a:ahLst/>
              <a:cxnLst/>
              <a:rect l="0" t="0" r="0" b="0"/>
              <a:pathLst>
                <a:path w="43307" h="54331">
                  <a:moveTo>
                    <a:pt x="25845" y="0"/>
                  </a:moveTo>
                  <a:cubicBezTo>
                    <a:pt x="33388" y="0"/>
                    <a:pt x="38481" y="2629"/>
                    <a:pt x="41123" y="7887"/>
                  </a:cubicBezTo>
                  <a:cubicBezTo>
                    <a:pt x="42583" y="10769"/>
                    <a:pt x="43307" y="14884"/>
                    <a:pt x="43307" y="20244"/>
                  </a:cubicBezTo>
                  <a:lnTo>
                    <a:pt x="43307" y="54331"/>
                  </a:lnTo>
                  <a:lnTo>
                    <a:pt x="34227" y="54331"/>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6"/>
                  </a:cubicBezTo>
                  <a:cubicBezTo>
                    <a:pt x="11011" y="14808"/>
                    <a:pt x="10046" y="16612"/>
                    <a:pt x="9601" y="18478"/>
                  </a:cubicBezTo>
                  <a:cubicBezTo>
                    <a:pt x="9157" y="20345"/>
                    <a:pt x="8928" y="23025"/>
                    <a:pt x="8928" y="26492"/>
                  </a:cubicBezTo>
                  <a:lnTo>
                    <a:pt x="8928" y="54331"/>
                  </a:lnTo>
                  <a:lnTo>
                    <a:pt x="0" y="54331"/>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40" name="Shape 11333"/>
            <p:cNvSpPr/>
            <p:nvPr/>
          </p:nvSpPr>
          <p:spPr>
            <a:xfrm>
              <a:off x="474463" y="1589"/>
              <a:ext cx="22962" cy="74557"/>
            </a:xfrm>
            <a:custGeom>
              <a:avLst/>
              <a:gdLst/>
              <a:ahLst/>
              <a:cxnLst/>
              <a:rect l="0" t="0" r="0" b="0"/>
              <a:pathLst>
                <a:path w="22962" h="74557">
                  <a:moveTo>
                    <a:pt x="0" y="0"/>
                  </a:moveTo>
                  <a:lnTo>
                    <a:pt x="8674" y="0"/>
                  </a:lnTo>
                  <a:lnTo>
                    <a:pt x="8674" y="26441"/>
                  </a:lnTo>
                  <a:cubicBezTo>
                    <a:pt x="10630" y="23889"/>
                    <a:pt x="12967" y="21946"/>
                    <a:pt x="15697" y="20612"/>
                  </a:cubicBezTo>
                  <a:lnTo>
                    <a:pt x="22962" y="18957"/>
                  </a:lnTo>
                  <a:lnTo>
                    <a:pt x="22962" y="26811"/>
                  </a:lnTo>
                  <a:lnTo>
                    <a:pt x="12776" y="31102"/>
                  </a:lnTo>
                  <a:cubicBezTo>
                    <a:pt x="9715" y="34112"/>
                    <a:pt x="8179" y="39065"/>
                    <a:pt x="8179" y="45987"/>
                  </a:cubicBezTo>
                  <a:cubicBezTo>
                    <a:pt x="8179" y="50978"/>
                    <a:pt x="8814" y="55029"/>
                    <a:pt x="10071" y="58140"/>
                  </a:cubicBezTo>
                  <a:lnTo>
                    <a:pt x="22962" y="66714"/>
                  </a:lnTo>
                  <a:lnTo>
                    <a:pt x="22962" y="74557"/>
                  </a:lnTo>
                  <a:lnTo>
                    <a:pt x="13551" y="71882"/>
                  </a:lnTo>
                  <a:cubicBezTo>
                    <a:pt x="11900" y="70714"/>
                    <a:pt x="10122" y="68872"/>
                    <a:pt x="8230" y="66319"/>
                  </a:cubicBezTo>
                  <a:lnTo>
                    <a:pt x="8230"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41" name="Shape 11334"/>
            <p:cNvSpPr/>
            <p:nvPr/>
          </p:nvSpPr>
          <p:spPr>
            <a:xfrm>
              <a:off x="497425" y="20182"/>
              <a:ext cx="23965" cy="56210"/>
            </a:xfrm>
            <a:custGeom>
              <a:avLst/>
              <a:gdLst/>
              <a:ahLst/>
              <a:cxnLst/>
              <a:rect l="0" t="0" r="0" b="0"/>
              <a:pathLst>
                <a:path w="23965" h="56210">
                  <a:moveTo>
                    <a:pt x="1600" y="0"/>
                  </a:moveTo>
                  <a:cubicBezTo>
                    <a:pt x="8242" y="0"/>
                    <a:pt x="13627" y="2286"/>
                    <a:pt x="17767" y="6833"/>
                  </a:cubicBezTo>
                  <a:cubicBezTo>
                    <a:pt x="21895" y="11367"/>
                    <a:pt x="23965" y="18085"/>
                    <a:pt x="23965" y="26950"/>
                  </a:cubicBezTo>
                  <a:cubicBezTo>
                    <a:pt x="23965" y="35344"/>
                    <a:pt x="21920" y="42316"/>
                    <a:pt x="17831" y="47879"/>
                  </a:cubicBezTo>
                  <a:cubicBezTo>
                    <a:pt x="13754" y="53429"/>
                    <a:pt x="8090" y="56210"/>
                    <a:pt x="864" y="56210"/>
                  </a:cubicBezTo>
                  <a:lnTo>
                    <a:pt x="0" y="55965"/>
                  </a:lnTo>
                  <a:lnTo>
                    <a:pt x="0" y="48121"/>
                  </a:lnTo>
                  <a:lnTo>
                    <a:pt x="305" y="48324"/>
                  </a:lnTo>
                  <a:cubicBezTo>
                    <a:pt x="5143" y="48324"/>
                    <a:pt x="8776" y="46406"/>
                    <a:pt x="11176" y="42570"/>
                  </a:cubicBezTo>
                  <a:cubicBezTo>
                    <a:pt x="13576" y="38735"/>
                    <a:pt x="14783" y="33668"/>
                    <a:pt x="14783" y="27394"/>
                  </a:cubicBezTo>
                  <a:cubicBezTo>
                    <a:pt x="14783" y="21806"/>
                    <a:pt x="13576" y="17170"/>
                    <a:pt x="11176" y="13500"/>
                  </a:cubicBezTo>
                  <a:cubicBezTo>
                    <a:pt x="8776" y="9830"/>
                    <a:pt x="5232"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42" name="Shape 11335"/>
            <p:cNvSpPr/>
            <p:nvPr/>
          </p:nvSpPr>
          <p:spPr>
            <a:xfrm>
              <a:off x="531506" y="21576"/>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2" y="47308"/>
                    <a:pt x="31242" y="49009"/>
                    <a:pt x="29553" y="50406"/>
                  </a:cubicBezTo>
                  <a:cubicBezTo>
                    <a:pt x="26213" y="53175"/>
                    <a:pt x="22149" y="54572"/>
                    <a:pt x="17374" y="54572"/>
                  </a:cubicBezTo>
                  <a:cubicBezTo>
                    <a:pt x="9944" y="54572"/>
                    <a:pt x="4889" y="52045"/>
                    <a:pt x="2197" y="46977"/>
                  </a:cubicBezTo>
                  <a:cubicBezTo>
                    <a:pt x="737"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43" name="Shape 11336"/>
            <p:cNvSpPr/>
            <p:nvPr/>
          </p:nvSpPr>
          <p:spPr>
            <a:xfrm>
              <a:off x="582810" y="6744"/>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44" name="Shape 11337"/>
            <p:cNvSpPr/>
            <p:nvPr/>
          </p:nvSpPr>
          <p:spPr>
            <a:xfrm>
              <a:off x="611038" y="6744"/>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45" name="Shape 11338"/>
            <p:cNvSpPr/>
            <p:nvPr/>
          </p:nvSpPr>
          <p:spPr>
            <a:xfrm>
              <a:off x="641044" y="20198"/>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8"/>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46" name="Shape 11339"/>
            <p:cNvSpPr/>
            <p:nvPr/>
          </p:nvSpPr>
          <p:spPr>
            <a:xfrm>
              <a:off x="665556" y="20037"/>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70"/>
                  </a:lnTo>
                  <a:cubicBezTo>
                    <a:pt x="5880" y="48870"/>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2"/>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47" name="Shape 11340"/>
            <p:cNvSpPr/>
            <p:nvPr/>
          </p:nvSpPr>
          <p:spPr>
            <a:xfrm>
              <a:off x="701173" y="20382"/>
              <a:ext cx="43307" cy="54331"/>
            </a:xfrm>
            <a:custGeom>
              <a:avLst/>
              <a:gdLst/>
              <a:ahLst/>
              <a:cxnLst/>
              <a:rect l="0" t="0" r="0" b="0"/>
              <a:pathLst>
                <a:path w="43307" h="54331">
                  <a:moveTo>
                    <a:pt x="25845" y="0"/>
                  </a:moveTo>
                  <a:cubicBezTo>
                    <a:pt x="33388" y="0"/>
                    <a:pt x="38481" y="2629"/>
                    <a:pt x="41123" y="7887"/>
                  </a:cubicBezTo>
                  <a:cubicBezTo>
                    <a:pt x="42583" y="10769"/>
                    <a:pt x="43307" y="14884"/>
                    <a:pt x="43307" y="20244"/>
                  </a:cubicBezTo>
                  <a:lnTo>
                    <a:pt x="43307" y="54331"/>
                  </a:lnTo>
                  <a:lnTo>
                    <a:pt x="34227" y="54331"/>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6"/>
                  </a:cubicBezTo>
                  <a:cubicBezTo>
                    <a:pt x="11011" y="14808"/>
                    <a:pt x="10046" y="16612"/>
                    <a:pt x="9601" y="18478"/>
                  </a:cubicBezTo>
                  <a:cubicBezTo>
                    <a:pt x="9157" y="20345"/>
                    <a:pt x="8928" y="23025"/>
                    <a:pt x="8928" y="26492"/>
                  </a:cubicBezTo>
                  <a:lnTo>
                    <a:pt x="8928" y="54331"/>
                  </a:lnTo>
                  <a:lnTo>
                    <a:pt x="0" y="54331"/>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48" name="Shape 11341"/>
            <p:cNvSpPr/>
            <p:nvPr/>
          </p:nvSpPr>
          <p:spPr>
            <a:xfrm>
              <a:off x="825527" y="697011"/>
              <a:ext cx="901700" cy="190500"/>
            </a:xfrm>
            <a:custGeom>
              <a:avLst/>
              <a:gdLst/>
              <a:ahLst/>
              <a:cxnLst/>
              <a:rect l="0" t="0" r="0" b="0"/>
              <a:pathLst>
                <a:path w="901700" h="190500">
                  <a:moveTo>
                    <a:pt x="0" y="190500"/>
                  </a:moveTo>
                  <a:lnTo>
                    <a:pt x="901700" y="190500"/>
                  </a:lnTo>
                  <a:lnTo>
                    <a:pt x="901700" y="0"/>
                  </a:lnTo>
                  <a:lnTo>
                    <a:pt x="0" y="0"/>
                  </a:lnTo>
                  <a:close/>
                </a:path>
              </a:pathLst>
            </a:custGeom>
            <a:ln w="254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1049" name="Shape 11342"/>
            <p:cNvSpPr/>
            <p:nvPr/>
          </p:nvSpPr>
          <p:spPr>
            <a:xfrm>
              <a:off x="1270044" y="887508"/>
              <a:ext cx="0" cy="317500"/>
            </a:xfrm>
            <a:custGeom>
              <a:avLst/>
              <a:gdLst/>
              <a:ahLst/>
              <a:cxnLst/>
              <a:rect l="0" t="0" r="0" b="0"/>
              <a:pathLst>
                <a:path h="317500">
                  <a:moveTo>
                    <a:pt x="0" y="0"/>
                  </a:moveTo>
                  <a:lnTo>
                    <a:pt x="0" y="31750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1050" name="Shape 11343"/>
            <p:cNvSpPr/>
            <p:nvPr/>
          </p:nvSpPr>
          <p:spPr>
            <a:xfrm>
              <a:off x="1270044" y="887508"/>
              <a:ext cx="0" cy="317500"/>
            </a:xfrm>
            <a:custGeom>
              <a:avLst/>
              <a:gdLst/>
              <a:ahLst/>
              <a:cxnLst/>
              <a:rect l="0" t="0" r="0" b="0"/>
              <a:pathLst>
                <a:path h="317500">
                  <a:moveTo>
                    <a:pt x="0" y="0"/>
                  </a:moveTo>
                  <a:lnTo>
                    <a:pt x="0" y="3175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51" name="Shape 11344"/>
            <p:cNvSpPr/>
            <p:nvPr/>
          </p:nvSpPr>
          <p:spPr>
            <a:xfrm>
              <a:off x="1312959" y="1155700"/>
              <a:ext cx="56744" cy="76848"/>
            </a:xfrm>
            <a:custGeom>
              <a:avLst/>
              <a:gdLst/>
              <a:ahLst/>
              <a:cxnLst/>
              <a:rect l="0" t="0" r="0" b="0"/>
              <a:pathLst>
                <a:path w="56744" h="76848">
                  <a:moveTo>
                    <a:pt x="27877" y="0"/>
                  </a:moveTo>
                  <a:cubicBezTo>
                    <a:pt x="35306" y="0"/>
                    <a:pt x="41618" y="1842"/>
                    <a:pt x="46825" y="5524"/>
                  </a:cubicBezTo>
                  <a:cubicBezTo>
                    <a:pt x="52019" y="9220"/>
                    <a:pt x="54623" y="15113"/>
                    <a:pt x="54623" y="23216"/>
                  </a:cubicBezTo>
                  <a:lnTo>
                    <a:pt x="45339" y="23216"/>
                  </a:lnTo>
                  <a:cubicBezTo>
                    <a:pt x="44857" y="19317"/>
                    <a:pt x="43853" y="16320"/>
                    <a:pt x="42291" y="14237"/>
                  </a:cubicBezTo>
                  <a:cubicBezTo>
                    <a:pt x="39408" y="10439"/>
                    <a:pt x="34506" y="8534"/>
                    <a:pt x="27597" y="8534"/>
                  </a:cubicBezTo>
                  <a:cubicBezTo>
                    <a:pt x="22022" y="8534"/>
                    <a:pt x="18009" y="9754"/>
                    <a:pt x="15558" y="12205"/>
                  </a:cubicBezTo>
                  <a:cubicBezTo>
                    <a:pt x="13119" y="14656"/>
                    <a:pt x="11900" y="17488"/>
                    <a:pt x="11900" y="20739"/>
                  </a:cubicBezTo>
                  <a:cubicBezTo>
                    <a:pt x="11900" y="24308"/>
                    <a:pt x="13335" y="26912"/>
                    <a:pt x="16231" y="28575"/>
                  </a:cubicBezTo>
                  <a:cubicBezTo>
                    <a:pt x="18110" y="29629"/>
                    <a:pt x="22390" y="30950"/>
                    <a:pt x="29058" y="32538"/>
                  </a:cubicBezTo>
                  <a:lnTo>
                    <a:pt x="38964" y="34874"/>
                  </a:lnTo>
                  <a:cubicBezTo>
                    <a:pt x="43739" y="35992"/>
                    <a:pt x="47422" y="37529"/>
                    <a:pt x="50025" y="39484"/>
                  </a:cubicBezTo>
                  <a:cubicBezTo>
                    <a:pt x="54508" y="42888"/>
                    <a:pt x="56744" y="47841"/>
                    <a:pt x="56744" y="54318"/>
                  </a:cubicBezTo>
                  <a:cubicBezTo>
                    <a:pt x="56744" y="62383"/>
                    <a:pt x="53886" y="68161"/>
                    <a:pt x="48158" y="71628"/>
                  </a:cubicBezTo>
                  <a:cubicBezTo>
                    <a:pt x="42444" y="75108"/>
                    <a:pt x="35789" y="76848"/>
                    <a:pt x="28207" y="76848"/>
                  </a:cubicBezTo>
                  <a:cubicBezTo>
                    <a:pt x="19367" y="76848"/>
                    <a:pt x="12446" y="74524"/>
                    <a:pt x="7455" y="69901"/>
                  </a:cubicBezTo>
                  <a:cubicBezTo>
                    <a:pt x="2451" y="65303"/>
                    <a:pt x="0" y="59068"/>
                    <a:pt x="102" y="51194"/>
                  </a:cubicBezTo>
                  <a:lnTo>
                    <a:pt x="9373" y="51194"/>
                  </a:lnTo>
                  <a:cubicBezTo>
                    <a:pt x="9601" y="55334"/>
                    <a:pt x="10541" y="58687"/>
                    <a:pt x="12192" y="61265"/>
                  </a:cubicBezTo>
                  <a:cubicBezTo>
                    <a:pt x="15342" y="66091"/>
                    <a:pt x="20904" y="68504"/>
                    <a:pt x="28867" y="68504"/>
                  </a:cubicBezTo>
                  <a:cubicBezTo>
                    <a:pt x="32436" y="68504"/>
                    <a:pt x="35687" y="67983"/>
                    <a:pt x="38621" y="66916"/>
                  </a:cubicBezTo>
                  <a:cubicBezTo>
                    <a:pt x="44298" y="64872"/>
                    <a:pt x="47130" y="61201"/>
                    <a:pt x="47130" y="55906"/>
                  </a:cubicBezTo>
                  <a:cubicBezTo>
                    <a:pt x="47130" y="51943"/>
                    <a:pt x="45923" y="49111"/>
                    <a:pt x="43523" y="47422"/>
                  </a:cubicBezTo>
                  <a:cubicBezTo>
                    <a:pt x="41085" y="45771"/>
                    <a:pt x="37274" y="44323"/>
                    <a:pt x="32080" y="43104"/>
                  </a:cubicBezTo>
                  <a:lnTo>
                    <a:pt x="22517" y="40881"/>
                  </a:lnTo>
                  <a:cubicBezTo>
                    <a:pt x="16269" y="39421"/>
                    <a:pt x="11849" y="37821"/>
                    <a:pt x="9258" y="36068"/>
                  </a:cubicBezTo>
                  <a:cubicBezTo>
                    <a:pt x="4775" y="33020"/>
                    <a:pt x="2527" y="28473"/>
                    <a:pt x="2527" y="22416"/>
                  </a:cubicBezTo>
                  <a:cubicBezTo>
                    <a:pt x="2527" y="15875"/>
                    <a:pt x="4737" y="10490"/>
                    <a:pt x="9131" y="6299"/>
                  </a:cubicBezTo>
                  <a:cubicBezTo>
                    <a:pt x="13551" y="2096"/>
                    <a:pt x="19787" y="0"/>
                    <a:pt x="2787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52" name="Shape 11345"/>
            <p:cNvSpPr/>
            <p:nvPr/>
          </p:nvSpPr>
          <p:spPr>
            <a:xfrm>
              <a:off x="1378835" y="1175736"/>
              <a:ext cx="45491" cy="56210"/>
            </a:xfrm>
            <a:custGeom>
              <a:avLst/>
              <a:gdLst/>
              <a:ahLst/>
              <a:cxnLst/>
              <a:rect l="0" t="0" r="0" b="0"/>
              <a:pathLst>
                <a:path w="45491" h="56210">
                  <a:moveTo>
                    <a:pt x="24118" y="0"/>
                  </a:moveTo>
                  <a:cubicBezTo>
                    <a:pt x="30099" y="0"/>
                    <a:pt x="34976" y="1460"/>
                    <a:pt x="38722" y="4369"/>
                  </a:cubicBezTo>
                  <a:cubicBezTo>
                    <a:pt x="42469" y="7277"/>
                    <a:pt x="44729" y="12293"/>
                    <a:pt x="45491" y="19405"/>
                  </a:cubicBezTo>
                  <a:lnTo>
                    <a:pt x="36818" y="19405"/>
                  </a:lnTo>
                  <a:cubicBezTo>
                    <a:pt x="36284" y="16129"/>
                    <a:pt x="35078" y="13398"/>
                    <a:pt x="33185" y="11239"/>
                  </a:cubicBezTo>
                  <a:cubicBezTo>
                    <a:pt x="31305" y="9080"/>
                    <a:pt x="28283" y="7988"/>
                    <a:pt x="24118" y="7988"/>
                  </a:cubicBezTo>
                  <a:cubicBezTo>
                    <a:pt x="18428" y="7988"/>
                    <a:pt x="14364" y="10769"/>
                    <a:pt x="11913" y="16307"/>
                  </a:cubicBezTo>
                  <a:cubicBezTo>
                    <a:pt x="10325" y="19914"/>
                    <a:pt x="9525" y="24359"/>
                    <a:pt x="9525" y="29642"/>
                  </a:cubicBezTo>
                  <a:cubicBezTo>
                    <a:pt x="9525" y="34963"/>
                    <a:pt x="10656" y="39433"/>
                    <a:pt x="12903" y="43066"/>
                  </a:cubicBezTo>
                  <a:cubicBezTo>
                    <a:pt x="15151" y="46698"/>
                    <a:pt x="18682" y="48526"/>
                    <a:pt x="23521" y="48526"/>
                  </a:cubicBezTo>
                  <a:cubicBezTo>
                    <a:pt x="27216" y="48526"/>
                    <a:pt x="30163" y="47396"/>
                    <a:pt x="32322" y="45136"/>
                  </a:cubicBezTo>
                  <a:cubicBezTo>
                    <a:pt x="34493" y="42875"/>
                    <a:pt x="35992" y="39789"/>
                    <a:pt x="36818" y="35865"/>
                  </a:cubicBezTo>
                  <a:lnTo>
                    <a:pt x="45491" y="35865"/>
                  </a:lnTo>
                  <a:cubicBezTo>
                    <a:pt x="44501" y="42913"/>
                    <a:pt x="42025" y="48070"/>
                    <a:pt x="38049" y="51321"/>
                  </a:cubicBezTo>
                  <a:cubicBezTo>
                    <a:pt x="34087" y="54585"/>
                    <a:pt x="29007" y="56210"/>
                    <a:pt x="22822" y="56210"/>
                  </a:cubicBezTo>
                  <a:cubicBezTo>
                    <a:pt x="15875" y="56210"/>
                    <a:pt x="10338" y="53670"/>
                    <a:pt x="6198" y="48590"/>
                  </a:cubicBezTo>
                  <a:cubicBezTo>
                    <a:pt x="2070" y="43523"/>
                    <a:pt x="0" y="37173"/>
                    <a:pt x="0" y="29566"/>
                  </a:cubicBezTo>
                  <a:cubicBezTo>
                    <a:pt x="0" y="20244"/>
                    <a:pt x="2261" y="12979"/>
                    <a:pt x="6795" y="7798"/>
                  </a:cubicBezTo>
                  <a:cubicBezTo>
                    <a:pt x="11328" y="2603"/>
                    <a:pt x="17094" y="0"/>
                    <a:pt x="24118"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53" name="Shape 11346"/>
            <p:cNvSpPr/>
            <p:nvPr/>
          </p:nvSpPr>
          <p:spPr>
            <a:xfrm>
              <a:off x="1433258" y="1157284"/>
              <a:ext cx="43307" cy="73127"/>
            </a:xfrm>
            <a:custGeom>
              <a:avLst/>
              <a:gdLst/>
              <a:ahLst/>
              <a:cxnLst/>
              <a:rect l="0" t="0" r="0" b="0"/>
              <a:pathLst>
                <a:path w="43307" h="73127">
                  <a:moveTo>
                    <a:pt x="0" y="0"/>
                  </a:moveTo>
                  <a:lnTo>
                    <a:pt x="8928" y="0"/>
                  </a:lnTo>
                  <a:lnTo>
                    <a:pt x="8928" y="27191"/>
                  </a:lnTo>
                  <a:cubicBezTo>
                    <a:pt x="11049" y="24511"/>
                    <a:pt x="12954" y="22619"/>
                    <a:pt x="14631" y="21527"/>
                  </a:cubicBezTo>
                  <a:cubicBezTo>
                    <a:pt x="17513" y="19647"/>
                    <a:pt x="21107" y="18707"/>
                    <a:pt x="25400" y="18707"/>
                  </a:cubicBezTo>
                  <a:cubicBezTo>
                    <a:pt x="33109" y="18707"/>
                    <a:pt x="38329" y="21399"/>
                    <a:pt x="41072" y="26784"/>
                  </a:cubicBezTo>
                  <a:cubicBezTo>
                    <a:pt x="42570" y="29731"/>
                    <a:pt x="43307" y="33820"/>
                    <a:pt x="43307" y="39040"/>
                  </a:cubicBezTo>
                  <a:lnTo>
                    <a:pt x="43307" y="73127"/>
                  </a:lnTo>
                  <a:lnTo>
                    <a:pt x="34137" y="73127"/>
                  </a:lnTo>
                  <a:lnTo>
                    <a:pt x="34137" y="39637"/>
                  </a:lnTo>
                  <a:cubicBezTo>
                    <a:pt x="34137" y="35738"/>
                    <a:pt x="33630" y="32868"/>
                    <a:pt x="32639" y="31052"/>
                  </a:cubicBezTo>
                  <a:cubicBezTo>
                    <a:pt x="31026" y="28143"/>
                    <a:pt x="27978" y="26695"/>
                    <a:pt x="23520" y="26695"/>
                  </a:cubicBezTo>
                  <a:cubicBezTo>
                    <a:pt x="19812" y="26695"/>
                    <a:pt x="16447" y="27965"/>
                    <a:pt x="13449" y="30506"/>
                  </a:cubicBezTo>
                  <a:cubicBezTo>
                    <a:pt x="10439" y="33058"/>
                    <a:pt x="8928" y="37871"/>
                    <a:pt x="8928" y="44945"/>
                  </a:cubicBezTo>
                  <a:lnTo>
                    <a:pt x="8928" y="73127"/>
                  </a:lnTo>
                  <a:lnTo>
                    <a:pt x="0" y="7312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55" name="Shape 11347"/>
            <p:cNvSpPr/>
            <p:nvPr/>
          </p:nvSpPr>
          <p:spPr>
            <a:xfrm>
              <a:off x="1486740" y="1176320"/>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56" name="Shape 11348"/>
            <p:cNvSpPr/>
            <p:nvPr/>
          </p:nvSpPr>
          <p:spPr>
            <a:xfrm>
              <a:off x="1511143" y="1213736"/>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57" name="Shape 11349"/>
            <p:cNvSpPr/>
            <p:nvPr/>
          </p:nvSpPr>
          <p:spPr>
            <a:xfrm>
              <a:off x="1511143" y="1176081"/>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58" name="Shape 11350"/>
            <p:cNvSpPr/>
            <p:nvPr/>
          </p:nvSpPr>
          <p:spPr>
            <a:xfrm>
              <a:off x="1546269" y="1176082"/>
              <a:ext cx="71488" cy="54330"/>
            </a:xfrm>
            <a:custGeom>
              <a:avLst/>
              <a:gdLst/>
              <a:ahLst/>
              <a:cxnLst/>
              <a:rect l="0" t="0" r="0" b="0"/>
              <a:pathLst>
                <a:path w="71488" h="54330">
                  <a:moveTo>
                    <a:pt x="24600" y="0"/>
                  </a:moveTo>
                  <a:cubicBezTo>
                    <a:pt x="28842" y="0"/>
                    <a:pt x="32245" y="1041"/>
                    <a:pt x="34823" y="3124"/>
                  </a:cubicBezTo>
                  <a:cubicBezTo>
                    <a:pt x="36284" y="4318"/>
                    <a:pt x="37605" y="6071"/>
                    <a:pt x="38798" y="8382"/>
                  </a:cubicBezTo>
                  <a:cubicBezTo>
                    <a:pt x="40780" y="5537"/>
                    <a:pt x="43116" y="3429"/>
                    <a:pt x="45784" y="2057"/>
                  </a:cubicBezTo>
                  <a:cubicBezTo>
                    <a:pt x="48463" y="686"/>
                    <a:pt x="51473" y="0"/>
                    <a:pt x="54813" y="0"/>
                  </a:cubicBezTo>
                  <a:cubicBezTo>
                    <a:pt x="61963" y="0"/>
                    <a:pt x="66827" y="2578"/>
                    <a:pt x="69405" y="7747"/>
                  </a:cubicBezTo>
                  <a:cubicBezTo>
                    <a:pt x="70790" y="10516"/>
                    <a:pt x="71488" y="14262"/>
                    <a:pt x="71488" y="18948"/>
                  </a:cubicBezTo>
                  <a:lnTo>
                    <a:pt x="71488" y="54330"/>
                  </a:lnTo>
                  <a:lnTo>
                    <a:pt x="62205" y="54330"/>
                  </a:lnTo>
                  <a:lnTo>
                    <a:pt x="62205" y="17412"/>
                  </a:lnTo>
                  <a:cubicBezTo>
                    <a:pt x="62205" y="13881"/>
                    <a:pt x="61328" y="11443"/>
                    <a:pt x="59550" y="10122"/>
                  </a:cubicBezTo>
                  <a:cubicBezTo>
                    <a:pt x="57785" y="8801"/>
                    <a:pt x="55626" y="8141"/>
                    <a:pt x="53086" y="8141"/>
                  </a:cubicBezTo>
                  <a:cubicBezTo>
                    <a:pt x="49581" y="8141"/>
                    <a:pt x="46558" y="9309"/>
                    <a:pt x="44031" y="11659"/>
                  </a:cubicBezTo>
                  <a:cubicBezTo>
                    <a:pt x="41504" y="14008"/>
                    <a:pt x="40234" y="17932"/>
                    <a:pt x="40234" y="23419"/>
                  </a:cubicBezTo>
                  <a:lnTo>
                    <a:pt x="40234" y="54330"/>
                  </a:lnTo>
                  <a:lnTo>
                    <a:pt x="31153" y="54330"/>
                  </a:lnTo>
                  <a:lnTo>
                    <a:pt x="31153" y="19647"/>
                  </a:lnTo>
                  <a:cubicBezTo>
                    <a:pt x="31153" y="16040"/>
                    <a:pt x="30721" y="13411"/>
                    <a:pt x="29870" y="11760"/>
                  </a:cubicBezTo>
                  <a:cubicBezTo>
                    <a:pt x="28511" y="9284"/>
                    <a:pt x="25972" y="8039"/>
                    <a:pt x="22276" y="8039"/>
                  </a:cubicBezTo>
                  <a:cubicBezTo>
                    <a:pt x="18898" y="8039"/>
                    <a:pt x="15837" y="9347"/>
                    <a:pt x="13068" y="11963"/>
                  </a:cubicBezTo>
                  <a:cubicBezTo>
                    <a:pt x="10313" y="14567"/>
                    <a:pt x="8928" y="19304"/>
                    <a:pt x="8928" y="26149"/>
                  </a:cubicBezTo>
                  <a:lnTo>
                    <a:pt x="8928" y="54330"/>
                  </a:lnTo>
                  <a:lnTo>
                    <a:pt x="0" y="54330"/>
                  </a:lnTo>
                  <a:lnTo>
                    <a:pt x="0" y="1194"/>
                  </a:lnTo>
                  <a:lnTo>
                    <a:pt x="8827" y="1194"/>
                  </a:lnTo>
                  <a:lnTo>
                    <a:pt x="8827" y="8737"/>
                  </a:lnTo>
                  <a:cubicBezTo>
                    <a:pt x="10947" y="6121"/>
                    <a:pt x="12865" y="4216"/>
                    <a:pt x="14580" y="3035"/>
                  </a:cubicBezTo>
                  <a:cubicBezTo>
                    <a:pt x="17526" y="1016"/>
                    <a:pt x="20866" y="0"/>
                    <a:pt x="2460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59" name="Shape 11351"/>
            <p:cNvSpPr/>
            <p:nvPr/>
          </p:nvSpPr>
          <p:spPr>
            <a:xfrm>
              <a:off x="1627879" y="1176320"/>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60" name="Shape 11352"/>
            <p:cNvSpPr/>
            <p:nvPr/>
          </p:nvSpPr>
          <p:spPr>
            <a:xfrm>
              <a:off x="1652282" y="1213736"/>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61" name="Shape 11353"/>
            <p:cNvSpPr/>
            <p:nvPr/>
          </p:nvSpPr>
          <p:spPr>
            <a:xfrm>
              <a:off x="1652282" y="1176081"/>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62" name="Shape 11355"/>
            <p:cNvSpPr/>
            <p:nvPr/>
          </p:nvSpPr>
          <p:spPr>
            <a:xfrm>
              <a:off x="533444" y="836708"/>
              <a:ext cx="0" cy="558800"/>
            </a:xfrm>
            <a:custGeom>
              <a:avLst/>
              <a:gdLst/>
              <a:ahLst/>
              <a:cxnLst/>
              <a:rect l="0" t="0" r="0" b="0"/>
              <a:pathLst>
                <a:path h="558800">
                  <a:moveTo>
                    <a:pt x="0" y="0"/>
                  </a:moveTo>
                  <a:lnTo>
                    <a:pt x="0" y="55880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63" name="Shape 11356"/>
            <p:cNvSpPr/>
            <p:nvPr/>
          </p:nvSpPr>
          <p:spPr>
            <a:xfrm>
              <a:off x="576359" y="1346200"/>
              <a:ext cx="56744" cy="76848"/>
            </a:xfrm>
            <a:custGeom>
              <a:avLst/>
              <a:gdLst/>
              <a:ahLst/>
              <a:cxnLst/>
              <a:rect l="0" t="0" r="0" b="0"/>
              <a:pathLst>
                <a:path w="56744" h="76848">
                  <a:moveTo>
                    <a:pt x="27877" y="0"/>
                  </a:moveTo>
                  <a:cubicBezTo>
                    <a:pt x="35306" y="0"/>
                    <a:pt x="41618" y="1842"/>
                    <a:pt x="46825" y="5524"/>
                  </a:cubicBezTo>
                  <a:cubicBezTo>
                    <a:pt x="52019" y="9220"/>
                    <a:pt x="54623" y="15113"/>
                    <a:pt x="54623" y="23216"/>
                  </a:cubicBezTo>
                  <a:lnTo>
                    <a:pt x="45339" y="23216"/>
                  </a:lnTo>
                  <a:cubicBezTo>
                    <a:pt x="44857" y="19317"/>
                    <a:pt x="43853" y="16320"/>
                    <a:pt x="42291" y="14237"/>
                  </a:cubicBezTo>
                  <a:cubicBezTo>
                    <a:pt x="39408" y="10439"/>
                    <a:pt x="34506" y="8534"/>
                    <a:pt x="27597" y="8534"/>
                  </a:cubicBezTo>
                  <a:cubicBezTo>
                    <a:pt x="22022" y="8534"/>
                    <a:pt x="18009" y="9754"/>
                    <a:pt x="15558" y="12205"/>
                  </a:cubicBezTo>
                  <a:cubicBezTo>
                    <a:pt x="13119" y="14656"/>
                    <a:pt x="11900" y="17488"/>
                    <a:pt x="11900" y="20739"/>
                  </a:cubicBezTo>
                  <a:cubicBezTo>
                    <a:pt x="11900" y="24308"/>
                    <a:pt x="13335" y="26912"/>
                    <a:pt x="16231" y="28575"/>
                  </a:cubicBezTo>
                  <a:cubicBezTo>
                    <a:pt x="18110" y="29629"/>
                    <a:pt x="22390" y="30950"/>
                    <a:pt x="29058" y="32538"/>
                  </a:cubicBezTo>
                  <a:lnTo>
                    <a:pt x="38964" y="34874"/>
                  </a:lnTo>
                  <a:cubicBezTo>
                    <a:pt x="43739" y="35992"/>
                    <a:pt x="47422" y="37529"/>
                    <a:pt x="50025" y="39484"/>
                  </a:cubicBezTo>
                  <a:cubicBezTo>
                    <a:pt x="54508" y="42888"/>
                    <a:pt x="56744" y="47841"/>
                    <a:pt x="56744" y="54318"/>
                  </a:cubicBezTo>
                  <a:cubicBezTo>
                    <a:pt x="56744" y="62383"/>
                    <a:pt x="53886" y="68161"/>
                    <a:pt x="48158" y="71628"/>
                  </a:cubicBezTo>
                  <a:cubicBezTo>
                    <a:pt x="42444" y="75108"/>
                    <a:pt x="35789" y="76848"/>
                    <a:pt x="28207" y="76848"/>
                  </a:cubicBezTo>
                  <a:cubicBezTo>
                    <a:pt x="19368" y="76848"/>
                    <a:pt x="12446" y="74524"/>
                    <a:pt x="7455" y="69901"/>
                  </a:cubicBezTo>
                  <a:cubicBezTo>
                    <a:pt x="2451" y="65303"/>
                    <a:pt x="0" y="59068"/>
                    <a:pt x="102" y="51194"/>
                  </a:cubicBezTo>
                  <a:lnTo>
                    <a:pt x="9373" y="51194"/>
                  </a:lnTo>
                  <a:cubicBezTo>
                    <a:pt x="9601" y="55334"/>
                    <a:pt x="10541" y="58687"/>
                    <a:pt x="12192" y="61265"/>
                  </a:cubicBezTo>
                  <a:cubicBezTo>
                    <a:pt x="15342" y="66091"/>
                    <a:pt x="20904" y="68504"/>
                    <a:pt x="28867" y="68504"/>
                  </a:cubicBezTo>
                  <a:cubicBezTo>
                    <a:pt x="32436" y="68504"/>
                    <a:pt x="35687" y="67983"/>
                    <a:pt x="38621" y="66916"/>
                  </a:cubicBezTo>
                  <a:cubicBezTo>
                    <a:pt x="44298" y="64872"/>
                    <a:pt x="47130" y="61201"/>
                    <a:pt x="47130" y="55906"/>
                  </a:cubicBezTo>
                  <a:cubicBezTo>
                    <a:pt x="47130" y="51943"/>
                    <a:pt x="45923" y="49111"/>
                    <a:pt x="43523" y="47422"/>
                  </a:cubicBezTo>
                  <a:cubicBezTo>
                    <a:pt x="41085" y="45771"/>
                    <a:pt x="37275" y="44323"/>
                    <a:pt x="32080" y="43104"/>
                  </a:cubicBezTo>
                  <a:lnTo>
                    <a:pt x="22517" y="40881"/>
                  </a:lnTo>
                  <a:cubicBezTo>
                    <a:pt x="16269" y="39421"/>
                    <a:pt x="11849" y="37821"/>
                    <a:pt x="9258" y="36068"/>
                  </a:cubicBezTo>
                  <a:cubicBezTo>
                    <a:pt x="4775" y="33020"/>
                    <a:pt x="2527" y="28473"/>
                    <a:pt x="2527" y="22416"/>
                  </a:cubicBezTo>
                  <a:cubicBezTo>
                    <a:pt x="2527" y="15875"/>
                    <a:pt x="4737" y="10490"/>
                    <a:pt x="9131" y="6299"/>
                  </a:cubicBezTo>
                  <a:cubicBezTo>
                    <a:pt x="13551" y="2096"/>
                    <a:pt x="19787" y="0"/>
                    <a:pt x="2787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64" name="Shape 11357"/>
            <p:cNvSpPr/>
            <p:nvPr/>
          </p:nvSpPr>
          <p:spPr>
            <a:xfrm>
              <a:off x="640456" y="1352944"/>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65" name="Shape 11358"/>
            <p:cNvSpPr/>
            <p:nvPr/>
          </p:nvSpPr>
          <p:spPr>
            <a:xfrm>
              <a:off x="670463" y="1366398"/>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66" name="Shape 11359"/>
            <p:cNvSpPr/>
            <p:nvPr/>
          </p:nvSpPr>
          <p:spPr>
            <a:xfrm>
              <a:off x="694974" y="1366237"/>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69"/>
                  </a:lnTo>
                  <a:cubicBezTo>
                    <a:pt x="5880" y="48869"/>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67" name="Shape 11360"/>
            <p:cNvSpPr/>
            <p:nvPr/>
          </p:nvSpPr>
          <p:spPr>
            <a:xfrm>
              <a:off x="729840" y="1367072"/>
              <a:ext cx="23171" cy="75023"/>
            </a:xfrm>
            <a:custGeom>
              <a:avLst/>
              <a:gdLst/>
              <a:ahLst/>
              <a:cxnLst/>
              <a:rect l="0" t="0" r="0" b="0"/>
              <a:pathLst>
                <a:path w="23171" h="75023">
                  <a:moveTo>
                    <a:pt x="23171" y="0"/>
                  </a:moveTo>
                  <a:lnTo>
                    <a:pt x="23171" y="7261"/>
                  </a:lnTo>
                  <a:lnTo>
                    <a:pt x="10427" y="16527"/>
                  </a:lnTo>
                  <a:cubicBezTo>
                    <a:pt x="9207" y="19842"/>
                    <a:pt x="8585" y="24045"/>
                    <a:pt x="8585" y="29125"/>
                  </a:cubicBezTo>
                  <a:cubicBezTo>
                    <a:pt x="8585" y="33227"/>
                    <a:pt x="9207" y="36720"/>
                    <a:pt x="10427" y="39603"/>
                  </a:cubicBezTo>
                  <a:lnTo>
                    <a:pt x="23171" y="47828"/>
                  </a:lnTo>
                  <a:lnTo>
                    <a:pt x="23171" y="55306"/>
                  </a:lnTo>
                  <a:lnTo>
                    <a:pt x="14262" y="52989"/>
                  </a:lnTo>
                  <a:cubicBezTo>
                    <a:pt x="12675" y="51998"/>
                    <a:pt x="10897" y="50296"/>
                    <a:pt x="8941" y="47883"/>
                  </a:cubicBezTo>
                  <a:lnTo>
                    <a:pt x="8941" y="75023"/>
                  </a:lnTo>
                  <a:lnTo>
                    <a:pt x="0" y="75023"/>
                  </a:lnTo>
                  <a:lnTo>
                    <a:pt x="0" y="957"/>
                  </a:lnTo>
                  <a:lnTo>
                    <a:pt x="8738" y="957"/>
                  </a:lnTo>
                  <a:lnTo>
                    <a:pt x="8738" y="7993"/>
                  </a:lnTo>
                  <a:cubicBezTo>
                    <a:pt x="10528" y="5580"/>
                    <a:pt x="12484" y="3713"/>
                    <a:pt x="14605" y="2392"/>
                  </a:cubicBezTo>
                  <a:lnTo>
                    <a:pt x="231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68" name="Shape 11361"/>
            <p:cNvSpPr/>
            <p:nvPr/>
          </p:nvSpPr>
          <p:spPr>
            <a:xfrm>
              <a:off x="753011" y="1366492"/>
              <a:ext cx="23768" cy="56197"/>
            </a:xfrm>
            <a:custGeom>
              <a:avLst/>
              <a:gdLst/>
              <a:ahLst/>
              <a:cxnLst/>
              <a:rect l="0" t="0" r="0" b="0"/>
              <a:pathLst>
                <a:path w="23768" h="56197">
                  <a:moveTo>
                    <a:pt x="2076" y="0"/>
                  </a:moveTo>
                  <a:cubicBezTo>
                    <a:pt x="8109" y="0"/>
                    <a:pt x="13240" y="2299"/>
                    <a:pt x="17444" y="6921"/>
                  </a:cubicBezTo>
                  <a:cubicBezTo>
                    <a:pt x="21660" y="11531"/>
                    <a:pt x="23768" y="18123"/>
                    <a:pt x="23768" y="26682"/>
                  </a:cubicBezTo>
                  <a:cubicBezTo>
                    <a:pt x="23768" y="38265"/>
                    <a:pt x="20733" y="46533"/>
                    <a:pt x="14649" y="51486"/>
                  </a:cubicBezTo>
                  <a:cubicBezTo>
                    <a:pt x="10801" y="54635"/>
                    <a:pt x="6318" y="56197"/>
                    <a:pt x="1200" y="56197"/>
                  </a:cubicBezTo>
                  <a:lnTo>
                    <a:pt x="0" y="55885"/>
                  </a:lnTo>
                  <a:lnTo>
                    <a:pt x="0" y="48408"/>
                  </a:lnTo>
                  <a:lnTo>
                    <a:pt x="6" y="48412"/>
                  </a:lnTo>
                  <a:cubicBezTo>
                    <a:pt x="4185" y="48412"/>
                    <a:pt x="7664" y="46672"/>
                    <a:pt x="10433" y="43180"/>
                  </a:cubicBezTo>
                  <a:cubicBezTo>
                    <a:pt x="13202" y="39688"/>
                    <a:pt x="14586" y="34468"/>
                    <a:pt x="14586" y="27534"/>
                  </a:cubicBezTo>
                  <a:cubicBezTo>
                    <a:pt x="14586" y="23292"/>
                    <a:pt x="13976" y="19660"/>
                    <a:pt x="12745" y="16611"/>
                  </a:cubicBezTo>
                  <a:cubicBezTo>
                    <a:pt x="10420" y="10757"/>
                    <a:pt x="6178" y="7836"/>
                    <a:pt x="6" y="7836"/>
                  </a:cubicBezTo>
                  <a:lnTo>
                    <a:pt x="0" y="7841"/>
                  </a:lnTo>
                  <a:lnTo>
                    <a:pt x="0" y="580"/>
                  </a:lnTo>
                  <a:lnTo>
                    <a:pt x="2076"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69" name="Shape 11362"/>
            <p:cNvSpPr/>
            <p:nvPr/>
          </p:nvSpPr>
          <p:spPr>
            <a:xfrm>
              <a:off x="814586" y="1347789"/>
              <a:ext cx="22962" cy="74557"/>
            </a:xfrm>
            <a:custGeom>
              <a:avLst/>
              <a:gdLst/>
              <a:ahLst/>
              <a:cxnLst/>
              <a:rect l="0" t="0" r="0" b="0"/>
              <a:pathLst>
                <a:path w="22962" h="74557">
                  <a:moveTo>
                    <a:pt x="0" y="0"/>
                  </a:moveTo>
                  <a:lnTo>
                    <a:pt x="8674" y="0"/>
                  </a:lnTo>
                  <a:lnTo>
                    <a:pt x="8674" y="26441"/>
                  </a:lnTo>
                  <a:cubicBezTo>
                    <a:pt x="10630" y="23889"/>
                    <a:pt x="12967" y="21946"/>
                    <a:pt x="15697" y="20612"/>
                  </a:cubicBezTo>
                  <a:lnTo>
                    <a:pt x="22962" y="18958"/>
                  </a:lnTo>
                  <a:lnTo>
                    <a:pt x="22962" y="26812"/>
                  </a:lnTo>
                  <a:lnTo>
                    <a:pt x="12776" y="31102"/>
                  </a:lnTo>
                  <a:cubicBezTo>
                    <a:pt x="9715" y="34112"/>
                    <a:pt x="8179" y="39065"/>
                    <a:pt x="8179" y="45987"/>
                  </a:cubicBezTo>
                  <a:cubicBezTo>
                    <a:pt x="8179" y="50978"/>
                    <a:pt x="8814" y="55029"/>
                    <a:pt x="10071" y="58141"/>
                  </a:cubicBezTo>
                  <a:lnTo>
                    <a:pt x="22962" y="66714"/>
                  </a:lnTo>
                  <a:lnTo>
                    <a:pt x="22962" y="74557"/>
                  </a:lnTo>
                  <a:lnTo>
                    <a:pt x="13551" y="71882"/>
                  </a:lnTo>
                  <a:cubicBezTo>
                    <a:pt x="11900" y="70714"/>
                    <a:pt x="10122" y="68872"/>
                    <a:pt x="8230" y="66320"/>
                  </a:cubicBezTo>
                  <a:lnTo>
                    <a:pt x="8230"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70" name="Shape 11363"/>
            <p:cNvSpPr/>
            <p:nvPr/>
          </p:nvSpPr>
          <p:spPr>
            <a:xfrm>
              <a:off x="837548" y="1366382"/>
              <a:ext cx="23965" cy="56210"/>
            </a:xfrm>
            <a:custGeom>
              <a:avLst/>
              <a:gdLst/>
              <a:ahLst/>
              <a:cxnLst/>
              <a:rect l="0" t="0" r="0" b="0"/>
              <a:pathLst>
                <a:path w="23965" h="56210">
                  <a:moveTo>
                    <a:pt x="1600" y="0"/>
                  </a:moveTo>
                  <a:cubicBezTo>
                    <a:pt x="8242" y="0"/>
                    <a:pt x="13627" y="2286"/>
                    <a:pt x="17767" y="6833"/>
                  </a:cubicBezTo>
                  <a:cubicBezTo>
                    <a:pt x="21895" y="11366"/>
                    <a:pt x="23965" y="18085"/>
                    <a:pt x="23965" y="26949"/>
                  </a:cubicBezTo>
                  <a:cubicBezTo>
                    <a:pt x="23965" y="35344"/>
                    <a:pt x="21920" y="42316"/>
                    <a:pt x="17831" y="47879"/>
                  </a:cubicBezTo>
                  <a:cubicBezTo>
                    <a:pt x="13754" y="53429"/>
                    <a:pt x="8090" y="56210"/>
                    <a:pt x="864" y="56210"/>
                  </a:cubicBezTo>
                  <a:lnTo>
                    <a:pt x="0" y="55964"/>
                  </a:lnTo>
                  <a:lnTo>
                    <a:pt x="0" y="48121"/>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2"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71" name="Shape 11364"/>
            <p:cNvSpPr/>
            <p:nvPr/>
          </p:nvSpPr>
          <p:spPr>
            <a:xfrm>
              <a:off x="871627" y="1367776"/>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2" y="47308"/>
                    <a:pt x="31242" y="49009"/>
                    <a:pt x="29553" y="50406"/>
                  </a:cubicBezTo>
                  <a:cubicBezTo>
                    <a:pt x="26213" y="53175"/>
                    <a:pt x="22149" y="54572"/>
                    <a:pt x="17374" y="54572"/>
                  </a:cubicBezTo>
                  <a:cubicBezTo>
                    <a:pt x="9944" y="54572"/>
                    <a:pt x="4889" y="52044"/>
                    <a:pt x="2197" y="46977"/>
                  </a:cubicBezTo>
                  <a:cubicBezTo>
                    <a:pt x="737"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72" name="Shape 11365"/>
            <p:cNvSpPr/>
            <p:nvPr/>
          </p:nvSpPr>
          <p:spPr>
            <a:xfrm>
              <a:off x="922932" y="1352944"/>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73" name="Shape 11366"/>
            <p:cNvSpPr/>
            <p:nvPr/>
          </p:nvSpPr>
          <p:spPr>
            <a:xfrm>
              <a:off x="951159" y="1352944"/>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74" name="Shape 11367"/>
            <p:cNvSpPr/>
            <p:nvPr/>
          </p:nvSpPr>
          <p:spPr>
            <a:xfrm>
              <a:off x="981167" y="1366398"/>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75" name="Shape 11368"/>
            <p:cNvSpPr/>
            <p:nvPr/>
          </p:nvSpPr>
          <p:spPr>
            <a:xfrm>
              <a:off x="1005678" y="1366237"/>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69"/>
                  </a:lnTo>
                  <a:cubicBezTo>
                    <a:pt x="5880" y="48869"/>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76" name="Shape 11369"/>
            <p:cNvSpPr/>
            <p:nvPr/>
          </p:nvSpPr>
          <p:spPr>
            <a:xfrm>
              <a:off x="1041295" y="1366582"/>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6" y="14986"/>
                    <a:pt x="32791" y="13005"/>
                  </a:cubicBezTo>
                  <a:cubicBezTo>
                    <a:pt x="31204" y="9690"/>
                    <a:pt x="28321" y="8039"/>
                    <a:pt x="24156"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grpSp>
      <p:sp>
        <p:nvSpPr>
          <p:cNvPr id="1999" name="Rectangle 1318"/>
          <p:cNvSpPr>
            <a:spLocks noChangeArrowheads="1"/>
          </p:cNvSpPr>
          <p:nvPr/>
        </p:nvSpPr>
        <p:spPr bwMode="auto">
          <a:xfrm>
            <a:off x="3079750" y="282622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If you are running an iOS app, Xcode launches it either in iOS Simulator or on an iOS device connected to your Mac. If you are running a Mac app, Xcode launches it directly on your Mac.</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C</a:t>
            </a:r>
            <a:r>
              <a:rPr kumimoji="0" lang="en-US" altLang="en-US" sz="1800" b="0" i="0" u="none" strike="noStrike" cap="none" normalizeH="0" baseline="0" bmk="">
                <a:ln>
                  <a:noFill/>
                </a:ln>
                <a:solidFill>
                  <a:srgbClr val="0769AE"/>
                </a:solidFill>
                <a:effectLst/>
                <a:latin typeface="Arial" charset="0"/>
                <a:ea typeface="Calibri" charset="0"/>
                <a:cs typeface="Calibri" charset="0"/>
              </a:rPr>
              <a:t>hoose a Scheme to Build Your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bmk="">
                <a:ln>
                  <a:noFill/>
                </a:ln>
                <a:effectLst/>
                <a:latin typeface="Arial" charset="0"/>
              </a:rPr>
              <a:t>A </a:t>
            </a:r>
            <a:r>
              <a:rPr kumimoji="0" lang="en-US" altLang="en-US" sz="1800" b="1" i="0" u="none" strike="noStrike" cap="none" normalizeH="0" baseline="0" bmk="">
                <a:ln>
                  <a:noFill/>
                </a:ln>
                <a:solidFill>
                  <a:schemeClr val="tx1"/>
                </a:solidFill>
                <a:effectLst/>
                <a:latin typeface="Arial" charset="0"/>
              </a:rPr>
              <a:t>scheme is a collection of settings that specify the targets to build for a project, the build configuration to use, and the executable environment to use when the product is launched. When you open an existing project (or create a new one), Xcode automatically creates a scheme for each target. The default scheme is named after your project and includes settings to perform five actions:</a:t>
            </a:r>
            <a:endParaRPr kumimoji="0" lang="en-US" altLang="en-US" sz="1800" b="0" i="0" u="none" strike="noStrike" cap="none" normalizeH="0" baseline="0" bmk="">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Run the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Run unit tests against the target.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Profile the app’s performance characteristics.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Perform static analysis on the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Archive the app for distribution, such as for sending to testers or submitting to the App Store.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Each action includes building the app as an executable product. To choose the scheme, use the </a:t>
            </a:r>
            <a:r>
              <a:rPr kumimoji="0" lang="en-US" altLang="en-US" sz="1800" b="1" i="0" u="none" strike="noStrike" cap="none" normalizeH="0" baseline="0" bmk="">
                <a:ln>
                  <a:noFill/>
                </a:ln>
                <a:solidFill>
                  <a:schemeClr val="tx1"/>
                </a:solidFill>
                <a:effectLst/>
                <a:latin typeface="Arial" charset="0"/>
              </a:rPr>
              <a:t>Scheme menu in the Xcode workspace toolbar. (You’ll use the Scheme menu to choose a destination, too.)</a:t>
            </a:r>
            <a:endParaRPr kumimoji="0" lang="en-US" altLang="en-US" sz="1800" b="0" i="0" u="none" strike="noStrike" cap="none" normalizeH="0" baseline="0" bmk="">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
            </a:r>
            <a:br>
              <a:rPr kumimoji="0" lang="en-US" altLang="en-US" sz="1800" b="0" i="0" u="none" strike="noStrike" cap="none" normalizeH="0" baseline="0" bmk="">
                <a:ln>
                  <a:noFill/>
                </a:ln>
                <a:solidFill>
                  <a:schemeClr val="tx1"/>
                </a:solidFill>
                <a:effectLst/>
                <a:latin typeface="Arial" charset="0"/>
              </a:rPr>
            </a:br>
            <a:endParaRPr kumimoji="0" lang="en-US" altLang="en-US" sz="1800" b="0" i="0" u="none" strike="noStrike" cap="none" normalizeH="0" baseline="0" bmk="">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Choose a Destination to Run Your App</a:t>
            </a:r>
            <a:endParaRPr kumimoji="0" lang="en-US" altLang="en-US" sz="1800" b="0" i="0" u="none" strike="noStrike" cap="none" normalizeH="0" baseline="0" bmk="">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rgbClr val="0769AE"/>
                </a:solidFill>
                <a:effectLst/>
                <a:latin typeface="Arial" charset="0"/>
                <a:ea typeface="Calibri" charset="0"/>
                <a:cs typeface="Calibri" charset="0"/>
              </a:rPr>
              <a:t>Choose a Destination to Run Your App</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When you build an app, the </a:t>
            </a:r>
            <a:r>
              <a:rPr kumimoji="0" lang="en-US" altLang="en-US" sz="1800" b="1" i="0" u="none" strike="noStrike" cap="none" normalizeH="0" baseline="0">
                <a:ln>
                  <a:noFill/>
                </a:ln>
                <a:solidFill>
                  <a:schemeClr val="tx1"/>
                </a:solidFill>
                <a:effectLst/>
                <a:latin typeface="Arial" charset="0"/>
              </a:rPr>
              <a:t>destination determines where the app runs after it’s built. For Mac apps, the destination is the Mac on which the app is built. For iOS apps, the destination can be a provisioned iOS device connected to the Mac, or iOS Simulator. Installed as part of the Xcode tools along with the iOS SDK, iOS Simulator runs on your Mac and simulates an iPhone or iPad environment.</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261" name="Picture 143961"/>
          <p:cNvPicPr>
            <a:picLocks noChangeAspect="1" noChangeArrowheads="1"/>
          </p:cNvPicPr>
          <p:nvPr/>
        </p:nvPicPr>
        <p:blipFill>
          <a:blip r:embed="rId148">
            <a:extLst>
              <a:ext uri="{28A0092B-C50C-407E-A947-70E740481C1C}">
                <a14:useLocalDpi xmlns:a14="http://schemas.microsoft.com/office/drawing/2010/main" val="0"/>
              </a:ext>
            </a:extLst>
          </a:blip>
          <a:srcRect/>
          <a:stretch>
            <a:fillRect/>
          </a:stretch>
        </p:blipFill>
        <p:spPr bwMode="auto">
          <a:xfrm>
            <a:off x="3079750" y="283079825"/>
            <a:ext cx="3111500" cy="635000"/>
          </a:xfrm>
          <a:prstGeom prst="rect">
            <a:avLst/>
          </a:prstGeom>
          <a:noFill/>
          <a:extLst>
            <a:ext uri="{909E8E84-426E-40DD-AFC4-6F175D3DCCD1}">
              <a14:hiddenFill xmlns:a14="http://schemas.microsoft.com/office/drawing/2010/main">
                <a:solidFill>
                  <a:srgbClr val="FFFFFF"/>
                </a:solidFill>
              </a14:hiddenFill>
            </a:ext>
          </a:extLst>
        </p:spPr>
      </p:pic>
      <p:sp>
        <p:nvSpPr>
          <p:cNvPr id="2000" name="Rectangle 1319"/>
          <p:cNvSpPr>
            <a:spLocks noChangeArrowheads="1"/>
          </p:cNvSpPr>
          <p:nvPr/>
        </p:nvSpPr>
        <p:spPr bwMode="auto">
          <a:xfrm>
            <a:off x="3079750" y="283714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Scheme menu lets you select a combination of scheme and destination, but the two settings are distinct. A scheme does not include a destination. In the screenshot above, Adventure iOS is selected as the scheme, and the iPhone Retina (4-inch) simulation environment is selected as the destination. As a result, the Adventure iOS scheme builds an iOS executable that runs on a simulated iPhone in OS Simulator. As shown below, the same scheme could be used to run the app on a different destination, such as a simulated iPad or a connected iOS device.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260" name="Picture 143962"/>
          <p:cNvPicPr>
            <a:picLocks noChangeAspect="1" noChangeArrowheads="1"/>
          </p:cNvPicPr>
          <p:nvPr/>
        </p:nvPicPr>
        <p:blipFill>
          <a:blip r:embed="rId149">
            <a:extLst>
              <a:ext uri="{28A0092B-C50C-407E-A947-70E740481C1C}">
                <a14:useLocalDpi xmlns:a14="http://schemas.microsoft.com/office/drawing/2010/main" val="0"/>
              </a:ext>
            </a:extLst>
          </a:blip>
          <a:srcRect/>
          <a:stretch>
            <a:fillRect/>
          </a:stretch>
        </p:blipFill>
        <p:spPr bwMode="auto">
          <a:xfrm>
            <a:off x="3079750" y="284172025"/>
            <a:ext cx="38354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001" name="Rectangle 1320"/>
          <p:cNvSpPr>
            <a:spLocks noChangeArrowheads="1"/>
          </p:cNvSpPr>
          <p:nvPr/>
        </p:nvSpPr>
        <p:spPr bwMode="auto">
          <a:xfrm>
            <a:off x="3079750" y="285543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R</a:t>
            </a:r>
            <a:r>
              <a:rPr kumimoji="0" lang="en-US" altLang="en-US" sz="1800" b="0" i="0" u="none" strike="noStrike" cap="none" normalizeH="0" baseline="0" bmk="">
                <a:ln>
                  <a:noFill/>
                </a:ln>
                <a:solidFill>
                  <a:srgbClr val="0769AE"/>
                </a:solidFill>
                <a:effectLst/>
                <a:latin typeface="Arial" charset="0"/>
                <a:ea typeface="Calibri" charset="0"/>
                <a:cs typeface="Calibri" charset="0"/>
              </a:rPr>
              <a:t>un Your App</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Click the Run button in the workspace toolbar to compile, link, and execute your code. If the app builds successfully, Xcode runs it and starts a debugging session.</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Depending on your destination, Xcode launches your iOS app either in iOS Simulator or on a connected iOS device.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259" name="Picture 1180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079750" y="286000825"/>
            <a:ext cx="5461000" cy="2781300"/>
          </a:xfrm>
          <a:prstGeom prst="rect">
            <a:avLst/>
          </a:prstGeom>
          <a:noFill/>
          <a:extLst>
            <a:ext uri="{909E8E84-426E-40DD-AFC4-6F175D3DCCD1}">
              <a14:hiddenFill xmlns:a14="http://schemas.microsoft.com/office/drawing/2010/main">
                <a:solidFill>
                  <a:srgbClr val="FFFFFF"/>
                </a:solidFill>
              </a14:hiddenFill>
            </a:ext>
          </a:extLst>
        </p:spPr>
      </p:pic>
      <p:sp>
        <p:nvSpPr>
          <p:cNvPr id="2002" name="Rectangle 1321"/>
          <p:cNvSpPr>
            <a:spLocks noChangeArrowheads="1"/>
          </p:cNvSpPr>
          <p:nvPr/>
        </p:nvSpPr>
        <p:spPr bwMode="auto">
          <a:xfrm>
            <a:off x="3079750" y="288782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launches a Mac app on your development Mac.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258" name="Picture 11832"/>
          <p:cNvPicPr>
            <a:picLocks noChangeAspect="1" noChangeArrowheads="1"/>
          </p:cNvPicPr>
          <p:nvPr/>
        </p:nvPicPr>
        <p:blipFill>
          <a:blip r:embed="rId150">
            <a:extLst>
              <a:ext uri="{28A0092B-C50C-407E-A947-70E740481C1C}">
                <a14:useLocalDpi xmlns:a14="http://schemas.microsoft.com/office/drawing/2010/main" val="0"/>
              </a:ext>
            </a:extLst>
          </a:blip>
          <a:srcRect/>
          <a:stretch>
            <a:fillRect/>
          </a:stretch>
        </p:blipFill>
        <p:spPr bwMode="auto">
          <a:xfrm>
            <a:off x="3079750" y="288782125"/>
            <a:ext cx="5384800" cy="4356100"/>
          </a:xfrm>
          <a:prstGeom prst="rect">
            <a:avLst/>
          </a:prstGeom>
          <a:noFill/>
          <a:extLst>
            <a:ext uri="{909E8E84-426E-40DD-AFC4-6F175D3DCCD1}">
              <a14:hiddenFill xmlns:a14="http://schemas.microsoft.com/office/drawing/2010/main">
                <a:solidFill>
                  <a:srgbClr val="FFFFFF"/>
                </a:solidFill>
              </a14:hiddenFill>
            </a:ext>
          </a:extLst>
        </p:spPr>
      </p:pic>
      <p:sp>
        <p:nvSpPr>
          <p:cNvPr id="2003" name="Rectangle 1322"/>
          <p:cNvSpPr>
            <a:spLocks noChangeArrowheads="1"/>
          </p:cNvSpPr>
          <p:nvPr/>
        </p:nvSpPr>
        <p:spPr bwMode="auto">
          <a:xfrm>
            <a:off x="3079750" y="293138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displays any errors or warnings it encounters in the issue navigator, available by clicking </a:t>
            </a:r>
          </a:p>
        </p:txBody>
      </p:sp>
      <p:pic>
        <p:nvPicPr>
          <p:cNvPr id="1257" name="Picture 1184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079750" y="2935954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004" name="Rectangle 1323"/>
          <p:cNvSpPr>
            <a:spLocks noChangeArrowheads="1"/>
          </p:cNvSpPr>
          <p:nvPr/>
        </p:nvSpPr>
        <p:spPr bwMode="auto">
          <a:xfrm>
            <a:off x="3079750" y="293735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4443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navigator selector bar. If there are errors during the compilation or link phase, Xcode doesn’t run your code.</a:t>
            </a:r>
            <a:endParaRPr kumimoji="0" lang="en-US" altLang="en-US" sz="15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769AE"/>
                </a:solidFill>
                <a:effectLst/>
                <a:latin typeface="Arial" charset="0"/>
                <a:ea typeface="Calibri" charset="0"/>
                <a:cs typeface="Calibri" charset="0"/>
              </a:rPr>
              <a:t>R</a:t>
            </a:r>
            <a:r>
              <a:rPr kumimoji="0" lang="en-US" altLang="en-US" sz="1500" b="0" i="0" u="none" strike="noStrike" cap="none" normalizeH="0" baseline="0" bmk="">
                <a:ln>
                  <a:noFill/>
                </a:ln>
                <a:solidFill>
                  <a:srgbClr val="0769AE"/>
                </a:solidFill>
                <a:effectLst/>
                <a:latin typeface="Arial" charset="0"/>
                <a:ea typeface="Calibri" charset="0"/>
                <a:cs typeface="Calibri" charset="0"/>
              </a:rPr>
              <a:t>un Your App in iOS Simulator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bmk="">
                <a:ln>
                  <a:noFill/>
                </a:ln>
                <a:effectLst/>
                <a:latin typeface="Arial" charset="0"/>
              </a:rPr>
              <a:t>iOS Simulator enables you to simulate several iPhone and iPad devices and several versions of the iOS operating system. You interact with iOS Simulator by using the keyboard and trackpad to emulate taps, device rotation, and other actions. For example, you can use the Hardware menu in iOS Simulator to:</a:t>
            </a:r>
            <a:endParaRPr kumimoji="0" lang="en-US" altLang="en-US" sz="1800" b="0" i="0" u="none" strike="noStrike" cap="none" normalizeH="0" baseline="0" bmk="">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Rotate the simulator to the left and right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Simulate a user shaking the device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Send the frontmost app a simulated low-memory warning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bmk="">
                <a:ln>
                  <a:noFill/>
                </a:ln>
                <a:solidFill>
                  <a:schemeClr val="tx1"/>
                </a:solidFill>
                <a:effectLst/>
                <a:latin typeface="Arial" charset="0"/>
              </a:rPr>
              <a:t>As a preliminary tool for use before testing your app on devices, iOS Simulator allows you to prototype and test builds of your iOS app during the development process. Although you can test your app’s basic behavior in iOS Simulator, the simulator is limited as a test platform. Therefore while developing your app, it is essential that you run and test it on connected iOS devices.</a:t>
            </a:r>
            <a:endParaRPr kumimoji="0" lang="en-US" altLang="en-US" sz="1500" b="0" i="0" u="none" strike="noStrike" cap="none" normalizeH="0" baseline="0" bmk="">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bmk="">
                <a:ln>
                  <a:noFill/>
                </a:ln>
                <a:solidFill>
                  <a:srgbClr val="0769AE"/>
                </a:solidFill>
                <a:effectLst/>
                <a:latin typeface="Arial" charset="0"/>
                <a:ea typeface="Calibri" charset="0"/>
                <a:cs typeface="Calibri" charset="0"/>
              </a:rPr>
              <a:t>Run Your App on a Connected Device</a:t>
            </a:r>
            <a:endParaRPr kumimoji="0" lang="en-US" altLang="en-US" sz="15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To run your iOS app on a device (an iPad, iPhone, or iPod touch) during development, the device must be connected to your Mac, and the device must be provisioned for development by Apple. If your Mac app uses certainAppletechnologies—suchasiCloud,GameCenter,andIn-AppPurchase—yourMacmustbeprovisioned.</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Apple implements an underlying security model to protect user data and to protect your app from being modified and distributed without your knowledge. Throughout the development process, you create assets and enter information that Apple uses to verify the identify of you, your devices, and your apps. These assets include provisioning profiles, which identify your development devices.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obtain a provisioning profile for a device, you need an Apple Developer Program membership.</a:t>
            </a:r>
            <a:br>
              <a:rPr kumimoji="0" lang="en-US" altLang="en-US" sz="1800" b="0" i="0" u="none" strike="noStrike" cap="none" normalizeH="0" baseline="0">
                <a:ln>
                  <a:noFill/>
                </a:ln>
                <a:solidFill>
                  <a:schemeClr val="tx1"/>
                </a:solidFill>
                <a:effectLst/>
                <a:latin typeface="Arial" charset="0"/>
              </a:rPr>
            </a:br>
            <a:endParaRPr kumimoji="0" lang="en-US" altLang="en-US" sz="13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769AE"/>
                </a:solidFill>
                <a:effectLst/>
                <a:latin typeface="Arial" charset="0"/>
                <a:ea typeface="Calibri" charset="0"/>
                <a:cs typeface="Calibri" charset="0"/>
              </a:rPr>
              <a:t>Add an Apple Developer Program Account to Xcode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If you’re not already a member, you can join an Apple developer program in Xcode. To join, choose Xcode &gt; Preferences, and click Accounts. Click the Add button (+) in the lower-left corner, and select Add Apple ID from the pop-up menu. Click “Join a Program” in the lower-left corner of the dialog.</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256" name="Picture 12214"/>
          <p:cNvPicPr>
            <a:picLocks noChangeAspect="1" noChangeArrowheads="1"/>
          </p:cNvPicPr>
          <p:nvPr/>
        </p:nvPicPr>
        <p:blipFill>
          <a:blip r:embed="rId151">
            <a:extLst>
              <a:ext uri="{28A0092B-C50C-407E-A947-70E740481C1C}">
                <a14:useLocalDpi xmlns:a14="http://schemas.microsoft.com/office/drawing/2010/main" val="0"/>
              </a:ext>
            </a:extLst>
          </a:blip>
          <a:srcRect/>
          <a:stretch>
            <a:fillRect/>
          </a:stretch>
        </p:blipFill>
        <p:spPr bwMode="auto">
          <a:xfrm>
            <a:off x="3079750" y="293735125"/>
            <a:ext cx="5321300" cy="4051300"/>
          </a:xfrm>
          <a:prstGeom prst="rect">
            <a:avLst/>
          </a:prstGeom>
          <a:noFill/>
          <a:extLst>
            <a:ext uri="{909E8E84-426E-40DD-AFC4-6F175D3DCCD1}">
              <a14:hiddenFill xmlns:a14="http://schemas.microsoft.com/office/drawing/2010/main">
                <a:solidFill>
                  <a:srgbClr val="FFFFFF"/>
                </a:solidFill>
              </a14:hiddenFill>
            </a:ext>
          </a:extLst>
        </p:spPr>
      </p:pic>
      <p:sp>
        <p:nvSpPr>
          <p:cNvPr id="2005" name="Rectangle 1324"/>
          <p:cNvSpPr>
            <a:spLocks noChangeArrowheads="1"/>
          </p:cNvSpPr>
          <p:nvPr/>
        </p:nvSpPr>
        <p:spPr bwMode="auto">
          <a:xfrm>
            <a:off x="3079750" y="297786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4443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Your default browser displays the Apple Developer Programs enrollment webpage. In your browser, click the developer program you want to join and follow the instructions.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If you’re already a member of an Apple developer program, add your account to Xcode. Choose Xcode &gt; Preferences, and click Accounts. Click the Add button (+) in the lower-left corner, and select Add Apple ID from the pop-up menu. Enter your credentials, and click Add.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If you're developing a Mac app, Xcode then automatically provisions the Mac that’s running Xcode. If you’re developing an iOS app, you need to provision the devices that you’ll run and test your app on during development.</a:t>
            </a:r>
            <a:endParaRPr kumimoji="0" lang="en-US" altLang="en-US" sz="13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769AE"/>
                </a:solidFill>
                <a:effectLst/>
                <a:latin typeface="Arial" charset="0"/>
                <a:ea typeface="Calibri" charset="0"/>
                <a:cs typeface="Calibri" charset="0"/>
              </a:rPr>
              <a:t>Provision an iOS Device for Development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To provision an iOS device in Xcode, choose Window &gt; Organizer, and click Devices to display the Devices organizer. For an iOS app, connect your device to your Mac. In the Devices section of the Devices organizer, select your device. Click the “Use for Development” button (or if the device was previously used for development, click the “Add to Member Center” button). Select the checkbox next to your Apple developer program account name, and click Choose.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255" name="Picture 12403"/>
          <p:cNvPicPr>
            <a:picLocks noChangeAspect="1" noChangeArrowheads="1"/>
          </p:cNvPicPr>
          <p:nvPr/>
        </p:nvPicPr>
        <p:blipFill>
          <a:blip r:embed="rId152">
            <a:extLst>
              <a:ext uri="{28A0092B-C50C-407E-A947-70E740481C1C}">
                <a14:useLocalDpi xmlns:a14="http://schemas.microsoft.com/office/drawing/2010/main" val="0"/>
              </a:ext>
            </a:extLst>
          </a:blip>
          <a:srcRect/>
          <a:stretch>
            <a:fillRect/>
          </a:stretch>
        </p:blipFill>
        <p:spPr bwMode="auto">
          <a:xfrm>
            <a:off x="3079750" y="298243625"/>
            <a:ext cx="4762500" cy="3886200"/>
          </a:xfrm>
          <a:prstGeom prst="rect">
            <a:avLst/>
          </a:prstGeom>
          <a:noFill/>
          <a:extLst>
            <a:ext uri="{909E8E84-426E-40DD-AFC4-6F175D3DCCD1}">
              <a14:hiddenFill xmlns:a14="http://schemas.microsoft.com/office/drawing/2010/main">
                <a:solidFill>
                  <a:srgbClr val="FFFFFF"/>
                </a:solidFill>
              </a14:hiddenFill>
            </a:ext>
          </a:extLst>
        </p:spPr>
      </p:pic>
      <p:sp>
        <p:nvSpPr>
          <p:cNvPr id="2006" name="Rectangle 1325"/>
          <p:cNvSpPr>
            <a:spLocks noChangeArrowheads="1"/>
          </p:cNvSpPr>
          <p:nvPr/>
        </p:nvSpPr>
        <p:spPr bwMode="auto">
          <a:xfrm>
            <a:off x="3079750" y="30212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769AE"/>
                </a:solidFill>
                <a:effectLst/>
                <a:latin typeface="Arial" charset="0"/>
                <a:ea typeface="Calibri" charset="0"/>
                <a:cs typeface="Calibri" charset="0"/>
              </a:rPr>
              <a:t>Choose Your Device for the Run Destination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After provisioning your device for development, tell Xcode to launch your app on the device. When you plug the device into your Mac, the device’s name and the iOS release it’s running appear as a destination in the Scheme menu. Choose your device as the destination, and then click the Run button to build and run your app on the device.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E</a:t>
            </a:r>
            <a:r>
              <a:rPr kumimoji="0" lang="en-US" altLang="en-US" sz="1800" b="0" i="0" u="none" strike="noStrike" cap="none" normalizeH="0" baseline="0" bmk="">
                <a:ln>
                  <a:noFill/>
                </a:ln>
                <a:solidFill>
                  <a:srgbClr val="0769AE"/>
                </a:solidFill>
                <a:effectLst/>
                <a:latin typeface="Arial" charset="0"/>
                <a:ea typeface="Calibri" charset="0"/>
                <a:cs typeface="Calibri" charset="0"/>
              </a:rPr>
              <a:t>dit, Create, and Manage Schemes</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To edit a scheme, choose Edit Scheme from the Scheme menu. The left column of the scheme configuration dialog lists the actions that the scheme can perform. You can modify settings for each action. In the screenshot, the Run action is modified to simulate the location of Mexico City when Xcode launches the app.</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254" name="Picture 12528"/>
          <p:cNvPicPr>
            <a:picLocks noChangeAspect="1" noChangeArrowheads="1"/>
          </p:cNvPicPr>
          <p:nvPr/>
        </p:nvPicPr>
        <p:blipFill>
          <a:blip r:embed="rId153">
            <a:extLst>
              <a:ext uri="{28A0092B-C50C-407E-A947-70E740481C1C}">
                <a14:useLocalDpi xmlns:a14="http://schemas.microsoft.com/office/drawing/2010/main" val="0"/>
              </a:ext>
            </a:extLst>
          </a:blip>
          <a:srcRect/>
          <a:stretch>
            <a:fillRect/>
          </a:stretch>
        </p:blipFill>
        <p:spPr bwMode="auto">
          <a:xfrm>
            <a:off x="3079750" y="302587025"/>
            <a:ext cx="4419600" cy="2997200"/>
          </a:xfrm>
          <a:prstGeom prst="rect">
            <a:avLst/>
          </a:prstGeom>
          <a:noFill/>
          <a:extLst>
            <a:ext uri="{909E8E84-426E-40DD-AFC4-6F175D3DCCD1}">
              <a14:hiddenFill xmlns:a14="http://schemas.microsoft.com/office/drawing/2010/main">
                <a:solidFill>
                  <a:srgbClr val="FFFFFF"/>
                </a:solidFill>
              </a14:hiddenFill>
            </a:ext>
          </a:extLst>
        </p:spPr>
      </p:pic>
      <p:sp>
        <p:nvSpPr>
          <p:cNvPr id="2007" name="Rectangle 1326"/>
          <p:cNvSpPr>
            <a:spLocks noChangeArrowheads="1"/>
          </p:cNvSpPr>
          <p:nvPr/>
        </p:nvSpPr>
        <p:spPr bwMode="auto">
          <a:xfrm>
            <a:off x="3079750" y="305584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edit a scheme so that it performs such actions 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Building multiple targets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Executing scripts before or after any action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Sending emails before or after any action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Running with memory management diagnostics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Producing either a debug or release build for any action, such as for the Run action in the screenshot below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253" name="Picture 12610"/>
          <p:cNvPicPr>
            <a:picLocks noChangeAspect="1" noChangeArrowheads="1"/>
          </p:cNvPicPr>
          <p:nvPr/>
        </p:nvPicPr>
        <p:blipFill>
          <a:blip r:embed="rId154">
            <a:extLst>
              <a:ext uri="{28A0092B-C50C-407E-A947-70E740481C1C}">
                <a14:useLocalDpi xmlns:a14="http://schemas.microsoft.com/office/drawing/2010/main" val="0"/>
              </a:ext>
            </a:extLst>
          </a:blip>
          <a:srcRect/>
          <a:stretch>
            <a:fillRect/>
          </a:stretch>
        </p:blipFill>
        <p:spPr bwMode="auto">
          <a:xfrm>
            <a:off x="3079750" y="306041425"/>
            <a:ext cx="4419600" cy="2933700"/>
          </a:xfrm>
          <a:prstGeom prst="rect">
            <a:avLst/>
          </a:prstGeom>
          <a:noFill/>
          <a:extLst>
            <a:ext uri="{909E8E84-426E-40DD-AFC4-6F175D3DCCD1}">
              <a14:hiddenFill xmlns:a14="http://schemas.microsoft.com/office/drawing/2010/main">
                <a:solidFill>
                  <a:srgbClr val="FFFFFF"/>
                </a:solidFill>
              </a14:hiddenFill>
            </a:ext>
          </a:extLst>
        </p:spPr>
      </p:pic>
      <p:sp>
        <p:nvSpPr>
          <p:cNvPr id="2008" name="Rectangle 1327"/>
          <p:cNvSpPr>
            <a:spLocks noChangeArrowheads="1"/>
          </p:cNvSpPr>
          <p:nvPr/>
        </p:nvSpPr>
        <p:spPr bwMode="auto">
          <a:xfrm>
            <a:off x="3079750" y="308975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 convenient way to create a new scheme is to click the Duplicate Scheme button. This button uses the active scheme as a template for you to rename, edit, and save.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If you create schemes, you can manage them by clicking the Manage Schemes button in the scheme configuration dialog or by choosing Manage Schemes from the Scheme menu. You can rename or reorganize how schemes appear in the Scheme menu. You can also specify whether a scheme should be displayed in the menu, where a scheme is stored in the project or workspace, and whether a scheme should be shared, such as with team members accessing a project from a source code repository. You can click the Autocreate Schemes Now button to make Xcode create schemes for any targets that don’t have them.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Step-by-step instructions for creating, editing, and managing schemes are available by Control-clicking anywhere in the scheme configuration dialog.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252" name="Picture 12751"/>
          <p:cNvPicPr>
            <a:picLocks noChangeAspect="1" noChangeArrowheads="1"/>
          </p:cNvPicPr>
          <p:nvPr/>
        </p:nvPicPr>
        <p:blipFill>
          <a:blip r:embed="rId155">
            <a:extLst>
              <a:ext uri="{28A0092B-C50C-407E-A947-70E740481C1C}">
                <a14:useLocalDpi xmlns:a14="http://schemas.microsoft.com/office/drawing/2010/main" val="0"/>
              </a:ext>
            </a:extLst>
          </a:blip>
          <a:srcRect/>
          <a:stretch>
            <a:fillRect/>
          </a:stretch>
        </p:blipFill>
        <p:spPr bwMode="auto">
          <a:xfrm>
            <a:off x="3079750" y="309432325"/>
            <a:ext cx="5397500" cy="2806700"/>
          </a:xfrm>
          <a:prstGeom prst="rect">
            <a:avLst/>
          </a:prstGeom>
          <a:noFill/>
          <a:extLst>
            <a:ext uri="{909E8E84-426E-40DD-AFC4-6F175D3DCCD1}">
              <a14:hiddenFill xmlns:a14="http://schemas.microsoft.com/office/drawing/2010/main">
                <a:solidFill>
                  <a:srgbClr val="FFFFFF"/>
                </a:solidFill>
              </a14:hiddenFill>
            </a:ext>
          </a:extLst>
        </p:spPr>
      </p:pic>
      <p:sp>
        <p:nvSpPr>
          <p:cNvPr id="2009" name="Rectangle 1328"/>
          <p:cNvSpPr>
            <a:spLocks noChangeArrowheads="1"/>
          </p:cNvSpPr>
          <p:nvPr/>
        </p:nvSpPr>
        <p:spPr bwMode="auto">
          <a:xfrm>
            <a:off x="3079750" y="312239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79191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D</a:t>
            </a:r>
            <a:r>
              <a:rPr kumimoji="0" lang="en-US" altLang="en-US" sz="1800" b="0" i="0" u="none" strike="noStrike" cap="none" normalizeH="0" baseline="0" bmk="">
                <a:ln>
                  <a:noFill/>
                </a:ln>
                <a:solidFill>
                  <a:srgbClr val="0769AE"/>
                </a:solidFill>
                <a:effectLst/>
                <a:latin typeface="Arial" charset="0"/>
                <a:ea typeface="Calibri" charset="0"/>
                <a:cs typeface="Calibri" charset="0"/>
              </a:rPr>
              <a:t>ebug Your App</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After you click the Run button in the workspace toolbar and your app builds successfully, Xcode runs your app and starts a debugging session. You can debug your app directly within the source editor with graphical tools such as data tips and the variables Quick Look.</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debug area and the debug navigator let you inspect the current state of your running application and control its execution.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1097" name="Group 1096"/>
          <p:cNvGrpSpPr/>
          <p:nvPr/>
        </p:nvGrpSpPr>
        <p:grpSpPr>
          <a:xfrm>
            <a:off x="3079750" y="3081338"/>
            <a:ext cx="5715000" cy="3894137"/>
            <a:chOff x="0" y="0"/>
            <a:chExt cx="5715003" cy="3894478"/>
          </a:xfrm>
        </p:grpSpPr>
        <p:pic>
          <p:nvPicPr>
            <p:cNvPr id="1098" name="Picture 1097"/>
            <p:cNvPicPr/>
            <p:nvPr/>
          </p:nvPicPr>
          <p:blipFill>
            <a:blip r:embed="rId156"/>
            <a:stretch>
              <a:fillRect/>
            </a:stretch>
          </p:blipFill>
          <p:spPr>
            <a:xfrm>
              <a:off x="0" y="227109"/>
              <a:ext cx="5715003" cy="3378194"/>
            </a:xfrm>
            <a:prstGeom prst="rect">
              <a:avLst/>
            </a:prstGeom>
          </p:spPr>
        </p:pic>
        <p:sp>
          <p:nvSpPr>
            <p:cNvPr id="1099" name="Shape 12837"/>
            <p:cNvSpPr/>
            <p:nvPr/>
          </p:nvSpPr>
          <p:spPr>
            <a:xfrm>
              <a:off x="292100" y="798611"/>
              <a:ext cx="1346200" cy="2400300"/>
            </a:xfrm>
            <a:custGeom>
              <a:avLst/>
              <a:gdLst/>
              <a:ahLst/>
              <a:cxnLst/>
              <a:rect l="0" t="0" r="0" b="0"/>
              <a:pathLst>
                <a:path w="1346200" h="2400300">
                  <a:moveTo>
                    <a:pt x="0" y="2400300"/>
                  </a:moveTo>
                  <a:lnTo>
                    <a:pt x="1346200" y="2400300"/>
                  </a:lnTo>
                  <a:lnTo>
                    <a:pt x="1346200" y="0"/>
                  </a:lnTo>
                  <a:lnTo>
                    <a:pt x="0" y="0"/>
                  </a:lnTo>
                  <a:close/>
                </a:path>
              </a:pathLst>
            </a:custGeom>
            <a:ln w="254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1100" name="Shape 12838"/>
            <p:cNvSpPr/>
            <p:nvPr/>
          </p:nvSpPr>
          <p:spPr>
            <a:xfrm>
              <a:off x="1638300" y="2309911"/>
              <a:ext cx="3568700" cy="889000"/>
            </a:xfrm>
            <a:custGeom>
              <a:avLst/>
              <a:gdLst/>
              <a:ahLst/>
              <a:cxnLst/>
              <a:rect l="0" t="0" r="0" b="0"/>
              <a:pathLst>
                <a:path w="3568700" h="889000">
                  <a:moveTo>
                    <a:pt x="0" y="889000"/>
                  </a:moveTo>
                  <a:lnTo>
                    <a:pt x="3568700" y="889000"/>
                  </a:lnTo>
                  <a:lnTo>
                    <a:pt x="3568700" y="0"/>
                  </a:lnTo>
                  <a:lnTo>
                    <a:pt x="0" y="0"/>
                  </a:lnTo>
                  <a:close/>
                </a:path>
              </a:pathLst>
            </a:custGeom>
            <a:ln w="254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1101" name="Shape 12839"/>
            <p:cNvSpPr/>
            <p:nvPr/>
          </p:nvSpPr>
          <p:spPr>
            <a:xfrm>
              <a:off x="1638300" y="684311"/>
              <a:ext cx="3568700" cy="1625600"/>
            </a:xfrm>
            <a:custGeom>
              <a:avLst/>
              <a:gdLst/>
              <a:ahLst/>
              <a:cxnLst/>
              <a:rect l="0" t="0" r="0" b="0"/>
              <a:pathLst>
                <a:path w="3568700" h="1625600">
                  <a:moveTo>
                    <a:pt x="0" y="1625600"/>
                  </a:moveTo>
                  <a:lnTo>
                    <a:pt x="3568700" y="1625600"/>
                  </a:lnTo>
                  <a:lnTo>
                    <a:pt x="3568700" y="0"/>
                  </a:lnTo>
                  <a:lnTo>
                    <a:pt x="0" y="0"/>
                  </a:lnTo>
                  <a:close/>
                </a:path>
              </a:pathLst>
            </a:custGeom>
            <a:ln w="254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1102" name="Shape 12841"/>
            <p:cNvSpPr/>
            <p:nvPr/>
          </p:nvSpPr>
          <p:spPr>
            <a:xfrm>
              <a:off x="3416300" y="36607"/>
              <a:ext cx="0" cy="647700"/>
            </a:xfrm>
            <a:custGeom>
              <a:avLst/>
              <a:gdLst/>
              <a:ahLst/>
              <a:cxnLst/>
              <a:rect l="0" t="0" r="0" b="0"/>
              <a:pathLst>
                <a:path h="647700">
                  <a:moveTo>
                    <a:pt x="0" y="647700"/>
                  </a:moveTo>
                  <a:lnTo>
                    <a:pt x="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03" name="Shape 12842"/>
            <p:cNvSpPr/>
            <p:nvPr/>
          </p:nvSpPr>
          <p:spPr>
            <a:xfrm>
              <a:off x="3446516" y="0"/>
              <a:ext cx="56744" cy="76848"/>
            </a:xfrm>
            <a:custGeom>
              <a:avLst/>
              <a:gdLst/>
              <a:ahLst/>
              <a:cxnLst/>
              <a:rect l="0" t="0" r="0" b="0"/>
              <a:pathLst>
                <a:path w="56744" h="76848">
                  <a:moveTo>
                    <a:pt x="27877" y="0"/>
                  </a:moveTo>
                  <a:cubicBezTo>
                    <a:pt x="35306" y="0"/>
                    <a:pt x="41618" y="1842"/>
                    <a:pt x="46825" y="5524"/>
                  </a:cubicBezTo>
                  <a:cubicBezTo>
                    <a:pt x="52019" y="9220"/>
                    <a:pt x="54623" y="15113"/>
                    <a:pt x="54623" y="23216"/>
                  </a:cubicBezTo>
                  <a:lnTo>
                    <a:pt x="45339" y="23216"/>
                  </a:lnTo>
                  <a:cubicBezTo>
                    <a:pt x="44857" y="19317"/>
                    <a:pt x="43853" y="16320"/>
                    <a:pt x="42291" y="14237"/>
                  </a:cubicBezTo>
                  <a:cubicBezTo>
                    <a:pt x="39408" y="10439"/>
                    <a:pt x="34506" y="8534"/>
                    <a:pt x="27597" y="8534"/>
                  </a:cubicBezTo>
                  <a:cubicBezTo>
                    <a:pt x="22022" y="8534"/>
                    <a:pt x="18009" y="9754"/>
                    <a:pt x="15558" y="12205"/>
                  </a:cubicBezTo>
                  <a:cubicBezTo>
                    <a:pt x="13119" y="14656"/>
                    <a:pt x="11900" y="17488"/>
                    <a:pt x="11900" y="20739"/>
                  </a:cubicBezTo>
                  <a:cubicBezTo>
                    <a:pt x="11900" y="24308"/>
                    <a:pt x="13335" y="26912"/>
                    <a:pt x="16231" y="28575"/>
                  </a:cubicBezTo>
                  <a:cubicBezTo>
                    <a:pt x="18110" y="29629"/>
                    <a:pt x="22390" y="30950"/>
                    <a:pt x="29058" y="32538"/>
                  </a:cubicBezTo>
                  <a:lnTo>
                    <a:pt x="38964" y="34874"/>
                  </a:lnTo>
                  <a:cubicBezTo>
                    <a:pt x="43739" y="35992"/>
                    <a:pt x="47422" y="37529"/>
                    <a:pt x="50025" y="39484"/>
                  </a:cubicBezTo>
                  <a:cubicBezTo>
                    <a:pt x="54508" y="42888"/>
                    <a:pt x="56744" y="47841"/>
                    <a:pt x="56744" y="54318"/>
                  </a:cubicBezTo>
                  <a:cubicBezTo>
                    <a:pt x="56744" y="62383"/>
                    <a:pt x="53886" y="68161"/>
                    <a:pt x="48158" y="71628"/>
                  </a:cubicBezTo>
                  <a:cubicBezTo>
                    <a:pt x="42444" y="75108"/>
                    <a:pt x="35789" y="76848"/>
                    <a:pt x="28207" y="76848"/>
                  </a:cubicBezTo>
                  <a:cubicBezTo>
                    <a:pt x="19367" y="76848"/>
                    <a:pt x="12446" y="74524"/>
                    <a:pt x="7455" y="69901"/>
                  </a:cubicBezTo>
                  <a:cubicBezTo>
                    <a:pt x="2451" y="65303"/>
                    <a:pt x="0" y="59068"/>
                    <a:pt x="102" y="51194"/>
                  </a:cubicBezTo>
                  <a:lnTo>
                    <a:pt x="9373" y="51194"/>
                  </a:lnTo>
                  <a:cubicBezTo>
                    <a:pt x="9601" y="55334"/>
                    <a:pt x="10541" y="58687"/>
                    <a:pt x="12192" y="61265"/>
                  </a:cubicBezTo>
                  <a:cubicBezTo>
                    <a:pt x="15342" y="66091"/>
                    <a:pt x="20904" y="68504"/>
                    <a:pt x="28867" y="68504"/>
                  </a:cubicBezTo>
                  <a:cubicBezTo>
                    <a:pt x="32436" y="68504"/>
                    <a:pt x="35687" y="67983"/>
                    <a:pt x="38621" y="66916"/>
                  </a:cubicBezTo>
                  <a:cubicBezTo>
                    <a:pt x="44298" y="64872"/>
                    <a:pt x="47130" y="61201"/>
                    <a:pt x="47130" y="55906"/>
                  </a:cubicBezTo>
                  <a:cubicBezTo>
                    <a:pt x="47130" y="51943"/>
                    <a:pt x="45923" y="49111"/>
                    <a:pt x="43523" y="47422"/>
                  </a:cubicBezTo>
                  <a:cubicBezTo>
                    <a:pt x="41085" y="45771"/>
                    <a:pt x="37274" y="44323"/>
                    <a:pt x="32080" y="43104"/>
                  </a:cubicBezTo>
                  <a:lnTo>
                    <a:pt x="22517" y="40881"/>
                  </a:lnTo>
                  <a:cubicBezTo>
                    <a:pt x="16269" y="39421"/>
                    <a:pt x="11849" y="37821"/>
                    <a:pt x="9258" y="36068"/>
                  </a:cubicBezTo>
                  <a:cubicBezTo>
                    <a:pt x="4775" y="33020"/>
                    <a:pt x="2527" y="28473"/>
                    <a:pt x="2527" y="22416"/>
                  </a:cubicBezTo>
                  <a:cubicBezTo>
                    <a:pt x="2527" y="15875"/>
                    <a:pt x="4737" y="10490"/>
                    <a:pt x="9131" y="6299"/>
                  </a:cubicBezTo>
                  <a:cubicBezTo>
                    <a:pt x="13551" y="2096"/>
                    <a:pt x="19787" y="0"/>
                    <a:pt x="2787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04" name="Shape 12843"/>
            <p:cNvSpPr/>
            <p:nvPr/>
          </p:nvSpPr>
          <p:spPr>
            <a:xfrm>
              <a:off x="3512392" y="20198"/>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05" name="Shape 12844"/>
            <p:cNvSpPr/>
            <p:nvPr/>
          </p:nvSpPr>
          <p:spPr>
            <a:xfrm>
              <a:off x="3536903" y="20037"/>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69"/>
                  </a:lnTo>
                  <a:cubicBezTo>
                    <a:pt x="5880" y="48869"/>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06" name="Shape 12845"/>
            <p:cNvSpPr/>
            <p:nvPr/>
          </p:nvSpPr>
          <p:spPr>
            <a:xfrm>
              <a:off x="3572319" y="21576"/>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1" y="47308"/>
                    <a:pt x="31242" y="49009"/>
                    <a:pt x="29553" y="50406"/>
                  </a:cubicBezTo>
                  <a:cubicBezTo>
                    <a:pt x="26213" y="53175"/>
                    <a:pt x="22149" y="54572"/>
                    <a:pt x="17373" y="54572"/>
                  </a:cubicBezTo>
                  <a:cubicBezTo>
                    <a:pt x="9944" y="54572"/>
                    <a:pt x="4889" y="52044"/>
                    <a:pt x="2197" y="46977"/>
                  </a:cubicBezTo>
                  <a:cubicBezTo>
                    <a:pt x="736"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07" name="Shape 12846"/>
            <p:cNvSpPr/>
            <p:nvPr/>
          </p:nvSpPr>
          <p:spPr>
            <a:xfrm>
              <a:off x="3629273" y="20382"/>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08" name="Shape 12847"/>
            <p:cNvSpPr/>
            <p:nvPr/>
          </p:nvSpPr>
          <p:spPr>
            <a:xfrm>
              <a:off x="3659235" y="20036"/>
              <a:ext cx="45491" cy="56210"/>
            </a:xfrm>
            <a:custGeom>
              <a:avLst/>
              <a:gdLst/>
              <a:ahLst/>
              <a:cxnLst/>
              <a:rect l="0" t="0" r="0" b="0"/>
              <a:pathLst>
                <a:path w="45491" h="56210">
                  <a:moveTo>
                    <a:pt x="24118" y="0"/>
                  </a:moveTo>
                  <a:cubicBezTo>
                    <a:pt x="30099" y="0"/>
                    <a:pt x="34976" y="1460"/>
                    <a:pt x="38722" y="4369"/>
                  </a:cubicBezTo>
                  <a:cubicBezTo>
                    <a:pt x="42469" y="7277"/>
                    <a:pt x="44729" y="12293"/>
                    <a:pt x="45491" y="19405"/>
                  </a:cubicBezTo>
                  <a:lnTo>
                    <a:pt x="36818" y="19405"/>
                  </a:lnTo>
                  <a:cubicBezTo>
                    <a:pt x="36284" y="16129"/>
                    <a:pt x="35078" y="13398"/>
                    <a:pt x="33185" y="11239"/>
                  </a:cubicBezTo>
                  <a:cubicBezTo>
                    <a:pt x="31305" y="9080"/>
                    <a:pt x="28283" y="7988"/>
                    <a:pt x="24118" y="7988"/>
                  </a:cubicBezTo>
                  <a:cubicBezTo>
                    <a:pt x="18428" y="7988"/>
                    <a:pt x="14364" y="10769"/>
                    <a:pt x="11913" y="16307"/>
                  </a:cubicBezTo>
                  <a:cubicBezTo>
                    <a:pt x="10325" y="19914"/>
                    <a:pt x="9525" y="24359"/>
                    <a:pt x="9525" y="29642"/>
                  </a:cubicBezTo>
                  <a:cubicBezTo>
                    <a:pt x="9525" y="34963"/>
                    <a:pt x="10656" y="39433"/>
                    <a:pt x="12903" y="43066"/>
                  </a:cubicBezTo>
                  <a:cubicBezTo>
                    <a:pt x="15151" y="46698"/>
                    <a:pt x="18682" y="48526"/>
                    <a:pt x="23521" y="48526"/>
                  </a:cubicBezTo>
                  <a:cubicBezTo>
                    <a:pt x="27216" y="48526"/>
                    <a:pt x="30163" y="47396"/>
                    <a:pt x="32322" y="45136"/>
                  </a:cubicBezTo>
                  <a:cubicBezTo>
                    <a:pt x="34493" y="42875"/>
                    <a:pt x="35992" y="39789"/>
                    <a:pt x="36818" y="35865"/>
                  </a:cubicBezTo>
                  <a:lnTo>
                    <a:pt x="45491" y="35865"/>
                  </a:lnTo>
                  <a:cubicBezTo>
                    <a:pt x="44501" y="42913"/>
                    <a:pt x="42025" y="48070"/>
                    <a:pt x="38049" y="51321"/>
                  </a:cubicBezTo>
                  <a:cubicBezTo>
                    <a:pt x="34087" y="54585"/>
                    <a:pt x="29007" y="56210"/>
                    <a:pt x="22822" y="56210"/>
                  </a:cubicBezTo>
                  <a:cubicBezTo>
                    <a:pt x="15875" y="56210"/>
                    <a:pt x="10338" y="53670"/>
                    <a:pt x="6198" y="48590"/>
                  </a:cubicBezTo>
                  <a:cubicBezTo>
                    <a:pt x="2070" y="43523"/>
                    <a:pt x="0" y="37173"/>
                    <a:pt x="0" y="29566"/>
                  </a:cubicBezTo>
                  <a:cubicBezTo>
                    <a:pt x="0" y="20244"/>
                    <a:pt x="2261" y="12979"/>
                    <a:pt x="6795" y="7798"/>
                  </a:cubicBezTo>
                  <a:cubicBezTo>
                    <a:pt x="11328" y="2603"/>
                    <a:pt x="17094" y="0"/>
                    <a:pt x="24118"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09" name="Shape 12848"/>
            <p:cNvSpPr/>
            <p:nvPr/>
          </p:nvSpPr>
          <p:spPr>
            <a:xfrm>
              <a:off x="3710635" y="20620"/>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10" name="Shape 12849"/>
            <p:cNvSpPr/>
            <p:nvPr/>
          </p:nvSpPr>
          <p:spPr>
            <a:xfrm>
              <a:off x="3735038" y="58036"/>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11" name="Shape 12850"/>
            <p:cNvSpPr/>
            <p:nvPr/>
          </p:nvSpPr>
          <p:spPr>
            <a:xfrm>
              <a:off x="3735038" y="20381"/>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12" name="Shape 12851"/>
            <p:cNvSpPr/>
            <p:nvPr/>
          </p:nvSpPr>
          <p:spPr>
            <a:xfrm>
              <a:off x="3794768" y="20036"/>
              <a:ext cx="45491" cy="56210"/>
            </a:xfrm>
            <a:custGeom>
              <a:avLst/>
              <a:gdLst/>
              <a:ahLst/>
              <a:cxnLst/>
              <a:rect l="0" t="0" r="0" b="0"/>
              <a:pathLst>
                <a:path w="45491" h="56210">
                  <a:moveTo>
                    <a:pt x="24118" y="0"/>
                  </a:moveTo>
                  <a:cubicBezTo>
                    <a:pt x="30099" y="0"/>
                    <a:pt x="34976" y="1460"/>
                    <a:pt x="38722" y="4369"/>
                  </a:cubicBezTo>
                  <a:cubicBezTo>
                    <a:pt x="42469" y="7277"/>
                    <a:pt x="44729" y="12293"/>
                    <a:pt x="45491" y="19405"/>
                  </a:cubicBezTo>
                  <a:lnTo>
                    <a:pt x="36818" y="19405"/>
                  </a:lnTo>
                  <a:cubicBezTo>
                    <a:pt x="36284" y="16129"/>
                    <a:pt x="35078" y="13398"/>
                    <a:pt x="33185" y="11239"/>
                  </a:cubicBezTo>
                  <a:cubicBezTo>
                    <a:pt x="31305" y="9080"/>
                    <a:pt x="28283" y="7988"/>
                    <a:pt x="24118" y="7988"/>
                  </a:cubicBezTo>
                  <a:cubicBezTo>
                    <a:pt x="18428" y="7988"/>
                    <a:pt x="14364" y="10769"/>
                    <a:pt x="11913" y="16307"/>
                  </a:cubicBezTo>
                  <a:cubicBezTo>
                    <a:pt x="10325" y="19914"/>
                    <a:pt x="9525" y="24359"/>
                    <a:pt x="9525" y="29642"/>
                  </a:cubicBezTo>
                  <a:cubicBezTo>
                    <a:pt x="9525" y="34963"/>
                    <a:pt x="10656" y="39433"/>
                    <a:pt x="12903" y="43066"/>
                  </a:cubicBezTo>
                  <a:cubicBezTo>
                    <a:pt x="15151" y="46698"/>
                    <a:pt x="18682" y="48526"/>
                    <a:pt x="23521" y="48526"/>
                  </a:cubicBezTo>
                  <a:cubicBezTo>
                    <a:pt x="27216" y="48526"/>
                    <a:pt x="30163" y="47396"/>
                    <a:pt x="32322" y="45136"/>
                  </a:cubicBezTo>
                  <a:cubicBezTo>
                    <a:pt x="34493" y="42875"/>
                    <a:pt x="35992" y="39789"/>
                    <a:pt x="36818" y="35865"/>
                  </a:cubicBezTo>
                  <a:lnTo>
                    <a:pt x="45491" y="35865"/>
                  </a:lnTo>
                  <a:cubicBezTo>
                    <a:pt x="44501" y="42913"/>
                    <a:pt x="42025" y="48070"/>
                    <a:pt x="38049" y="51321"/>
                  </a:cubicBezTo>
                  <a:cubicBezTo>
                    <a:pt x="34087" y="54585"/>
                    <a:pt x="29007" y="56210"/>
                    <a:pt x="22822" y="56210"/>
                  </a:cubicBezTo>
                  <a:cubicBezTo>
                    <a:pt x="15875" y="56210"/>
                    <a:pt x="10338" y="53670"/>
                    <a:pt x="6198" y="48590"/>
                  </a:cubicBezTo>
                  <a:cubicBezTo>
                    <a:pt x="2070" y="43523"/>
                    <a:pt x="0" y="37173"/>
                    <a:pt x="0" y="29566"/>
                  </a:cubicBezTo>
                  <a:cubicBezTo>
                    <a:pt x="0" y="20244"/>
                    <a:pt x="2261" y="12979"/>
                    <a:pt x="6795" y="7798"/>
                  </a:cubicBezTo>
                  <a:cubicBezTo>
                    <a:pt x="11328" y="2603"/>
                    <a:pt x="17094" y="0"/>
                    <a:pt x="24118"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13" name="Shape 12852"/>
            <p:cNvSpPr/>
            <p:nvPr/>
          </p:nvSpPr>
          <p:spPr>
            <a:xfrm>
              <a:off x="3845569" y="20198"/>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14" name="Shape 12853"/>
            <p:cNvSpPr/>
            <p:nvPr/>
          </p:nvSpPr>
          <p:spPr>
            <a:xfrm>
              <a:off x="3870080" y="20037"/>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69"/>
                  </a:lnTo>
                  <a:cubicBezTo>
                    <a:pt x="5880" y="48869"/>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15" name="Shape 12854"/>
            <p:cNvSpPr/>
            <p:nvPr/>
          </p:nvSpPr>
          <p:spPr>
            <a:xfrm>
              <a:off x="3901925" y="20632"/>
              <a:ext cx="24060" cy="55956"/>
            </a:xfrm>
            <a:custGeom>
              <a:avLst/>
              <a:gdLst/>
              <a:ahLst/>
              <a:cxnLst/>
              <a:rect l="0" t="0" r="0" b="0"/>
              <a:pathLst>
                <a:path w="24060" h="55956">
                  <a:moveTo>
                    <a:pt x="22784" y="0"/>
                  </a:moveTo>
                  <a:lnTo>
                    <a:pt x="24060" y="324"/>
                  </a:lnTo>
                  <a:lnTo>
                    <a:pt x="24060" y="7987"/>
                  </a:lnTo>
                  <a:lnTo>
                    <a:pt x="13589" y="12954"/>
                  </a:lnTo>
                  <a:cubicBezTo>
                    <a:pt x="10820" y="16396"/>
                    <a:pt x="9423" y="21450"/>
                    <a:pt x="9423" y="28130"/>
                  </a:cubicBezTo>
                  <a:cubicBezTo>
                    <a:pt x="9423" y="33820"/>
                    <a:pt x="10630" y="38583"/>
                    <a:pt x="13030" y="42418"/>
                  </a:cubicBezTo>
                  <a:lnTo>
                    <a:pt x="24060" y="47909"/>
                  </a:lnTo>
                  <a:lnTo>
                    <a:pt x="24060" y="55451"/>
                  </a:lnTo>
                  <a:lnTo>
                    <a:pt x="21793" y="55956"/>
                  </a:lnTo>
                  <a:cubicBezTo>
                    <a:pt x="15901" y="55956"/>
                    <a:pt x="10795" y="53480"/>
                    <a:pt x="6477" y="48501"/>
                  </a:cubicBezTo>
                  <a:cubicBezTo>
                    <a:pt x="2159" y="43510"/>
                    <a:pt x="0" y="36893"/>
                    <a:pt x="0" y="28626"/>
                  </a:cubicBezTo>
                  <a:cubicBezTo>
                    <a:pt x="0" y="20891"/>
                    <a:pt x="1968" y="14186"/>
                    <a:pt x="5905" y="8509"/>
                  </a:cubicBezTo>
                  <a:cubicBezTo>
                    <a:pt x="9842" y="2832"/>
                    <a:pt x="15468" y="0"/>
                    <a:pt x="2278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16" name="Shape 12855"/>
            <p:cNvSpPr/>
            <p:nvPr/>
          </p:nvSpPr>
          <p:spPr>
            <a:xfrm>
              <a:off x="3925985" y="1582"/>
              <a:ext cx="22866" cy="74501"/>
            </a:xfrm>
            <a:custGeom>
              <a:avLst/>
              <a:gdLst/>
              <a:ahLst/>
              <a:cxnLst/>
              <a:rect l="0" t="0" r="0" b="0"/>
              <a:pathLst>
                <a:path w="22866" h="74501">
                  <a:moveTo>
                    <a:pt x="14294" y="0"/>
                  </a:moveTo>
                  <a:lnTo>
                    <a:pt x="22866" y="0"/>
                  </a:lnTo>
                  <a:lnTo>
                    <a:pt x="22866" y="73127"/>
                  </a:lnTo>
                  <a:lnTo>
                    <a:pt x="14840" y="73127"/>
                  </a:lnTo>
                  <a:lnTo>
                    <a:pt x="14840" y="65735"/>
                  </a:lnTo>
                  <a:cubicBezTo>
                    <a:pt x="12757" y="69012"/>
                    <a:pt x="10306" y="71374"/>
                    <a:pt x="7474" y="72834"/>
                  </a:cubicBezTo>
                  <a:lnTo>
                    <a:pt x="0" y="74501"/>
                  </a:lnTo>
                  <a:lnTo>
                    <a:pt x="0" y="66959"/>
                  </a:lnTo>
                  <a:lnTo>
                    <a:pt x="527" y="67221"/>
                  </a:lnTo>
                  <a:cubicBezTo>
                    <a:pt x="4629" y="67221"/>
                    <a:pt x="8020" y="65443"/>
                    <a:pt x="10662" y="61887"/>
                  </a:cubicBezTo>
                  <a:cubicBezTo>
                    <a:pt x="13316" y="58331"/>
                    <a:pt x="14637" y="53238"/>
                    <a:pt x="14637" y="46584"/>
                  </a:cubicBezTo>
                  <a:cubicBezTo>
                    <a:pt x="14637" y="39865"/>
                    <a:pt x="13278" y="34899"/>
                    <a:pt x="10535" y="31674"/>
                  </a:cubicBezTo>
                  <a:cubicBezTo>
                    <a:pt x="7804" y="28448"/>
                    <a:pt x="4438" y="26835"/>
                    <a:pt x="426" y="26835"/>
                  </a:cubicBezTo>
                  <a:lnTo>
                    <a:pt x="0" y="27037"/>
                  </a:lnTo>
                  <a:lnTo>
                    <a:pt x="0" y="19374"/>
                  </a:lnTo>
                  <a:lnTo>
                    <a:pt x="8896" y="21628"/>
                  </a:lnTo>
                  <a:cubicBezTo>
                    <a:pt x="10484" y="22619"/>
                    <a:pt x="12274" y="24359"/>
                    <a:pt x="14294" y="26835"/>
                  </a:cubicBezTo>
                  <a:lnTo>
                    <a:pt x="14294"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17" name="Shape 12856"/>
            <p:cNvSpPr/>
            <p:nvPr/>
          </p:nvSpPr>
          <p:spPr>
            <a:xfrm>
              <a:off x="3959178" y="20620"/>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18" name="Shape 12857"/>
            <p:cNvSpPr/>
            <p:nvPr/>
          </p:nvSpPr>
          <p:spPr>
            <a:xfrm>
              <a:off x="3983581" y="58036"/>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19" name="Shape 12858"/>
            <p:cNvSpPr/>
            <p:nvPr/>
          </p:nvSpPr>
          <p:spPr>
            <a:xfrm>
              <a:off x="3983581" y="20381"/>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20" name="Shape 12859"/>
            <p:cNvSpPr/>
            <p:nvPr/>
          </p:nvSpPr>
          <p:spPr>
            <a:xfrm>
              <a:off x="4043911" y="20620"/>
              <a:ext cx="24403" cy="55971"/>
            </a:xfrm>
            <a:custGeom>
              <a:avLst/>
              <a:gdLst/>
              <a:ahLst/>
              <a:cxnLst/>
              <a:rect l="0" t="0" r="0" b="0"/>
              <a:pathLst>
                <a:path w="24403" h="55971">
                  <a:moveTo>
                    <a:pt x="24403" y="0"/>
                  </a:moveTo>
                  <a:lnTo>
                    <a:pt x="24403" y="7569"/>
                  </a:lnTo>
                  <a:lnTo>
                    <a:pt x="24384" y="7558"/>
                  </a:lnTo>
                  <a:cubicBezTo>
                    <a:pt x="20307" y="7558"/>
                    <a:pt x="16904" y="9032"/>
                    <a:pt x="14148" y="11991"/>
                  </a:cubicBezTo>
                  <a:cubicBezTo>
                    <a:pt x="11392" y="14950"/>
                    <a:pt x="9932" y="18722"/>
                    <a:pt x="9766" y="23281"/>
                  </a:cubicBezTo>
                  <a:lnTo>
                    <a:pt x="24403" y="23281"/>
                  </a:lnTo>
                  <a:lnTo>
                    <a:pt x="24403" y="30380"/>
                  </a:lnTo>
                  <a:lnTo>
                    <a:pt x="9576" y="30380"/>
                  </a:lnTo>
                  <a:cubicBezTo>
                    <a:pt x="9728" y="35778"/>
                    <a:pt x="10998" y="40121"/>
                    <a:pt x="13360" y="43385"/>
                  </a:cubicBezTo>
                  <a:cubicBezTo>
                    <a:pt x="15723" y="46649"/>
                    <a:pt x="19380" y="48287"/>
                    <a:pt x="24333" y="48287"/>
                  </a:cubicBezTo>
                  <a:lnTo>
                    <a:pt x="24403" y="48258"/>
                  </a:lnTo>
                  <a:lnTo>
                    <a:pt x="24403" y="55879"/>
                  </a:lnTo>
                  <a:lnTo>
                    <a:pt x="23559" y="55971"/>
                  </a:lnTo>
                  <a:cubicBezTo>
                    <a:pt x="16993" y="55971"/>
                    <a:pt x="11418" y="53571"/>
                    <a:pt x="6845" y="48757"/>
                  </a:cubicBezTo>
                  <a:cubicBezTo>
                    <a:pt x="2274" y="43944"/>
                    <a:pt x="0" y="37200"/>
                    <a:pt x="0" y="28539"/>
                  </a:cubicBezTo>
                  <a:cubicBezTo>
                    <a:pt x="0" y="20005"/>
                    <a:pt x="2299" y="13083"/>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21" name="Shape 12860"/>
            <p:cNvSpPr/>
            <p:nvPr/>
          </p:nvSpPr>
          <p:spPr>
            <a:xfrm>
              <a:off x="4068314" y="58036"/>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5"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22" name="Shape 12861"/>
            <p:cNvSpPr/>
            <p:nvPr/>
          </p:nvSpPr>
          <p:spPr>
            <a:xfrm>
              <a:off x="4068314" y="20381"/>
              <a:ext cx="23819" cy="30619"/>
            </a:xfrm>
            <a:custGeom>
              <a:avLst/>
              <a:gdLst/>
              <a:ahLst/>
              <a:cxnLst/>
              <a:rect l="0" t="0" r="0" b="0"/>
              <a:pathLst>
                <a:path w="23819" h="30619">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23" name="Shape 12862"/>
            <p:cNvSpPr/>
            <p:nvPr/>
          </p:nvSpPr>
          <p:spPr>
            <a:xfrm>
              <a:off x="4099668" y="20632"/>
              <a:ext cx="24060" cy="55956"/>
            </a:xfrm>
            <a:custGeom>
              <a:avLst/>
              <a:gdLst/>
              <a:ahLst/>
              <a:cxnLst/>
              <a:rect l="0" t="0" r="0" b="0"/>
              <a:pathLst>
                <a:path w="24060" h="55956">
                  <a:moveTo>
                    <a:pt x="22784" y="0"/>
                  </a:moveTo>
                  <a:lnTo>
                    <a:pt x="24060" y="324"/>
                  </a:lnTo>
                  <a:lnTo>
                    <a:pt x="24060" y="7987"/>
                  </a:lnTo>
                  <a:lnTo>
                    <a:pt x="13589" y="12954"/>
                  </a:lnTo>
                  <a:cubicBezTo>
                    <a:pt x="10820" y="16396"/>
                    <a:pt x="9423" y="21450"/>
                    <a:pt x="9423" y="28130"/>
                  </a:cubicBezTo>
                  <a:cubicBezTo>
                    <a:pt x="9423" y="33820"/>
                    <a:pt x="10630" y="38583"/>
                    <a:pt x="13030" y="42418"/>
                  </a:cubicBezTo>
                  <a:lnTo>
                    <a:pt x="24060" y="47909"/>
                  </a:lnTo>
                  <a:lnTo>
                    <a:pt x="24060" y="55451"/>
                  </a:lnTo>
                  <a:lnTo>
                    <a:pt x="21793" y="55956"/>
                  </a:lnTo>
                  <a:cubicBezTo>
                    <a:pt x="15901" y="55956"/>
                    <a:pt x="10795" y="53480"/>
                    <a:pt x="6477" y="48501"/>
                  </a:cubicBezTo>
                  <a:cubicBezTo>
                    <a:pt x="2159" y="43510"/>
                    <a:pt x="0" y="36893"/>
                    <a:pt x="0" y="28626"/>
                  </a:cubicBezTo>
                  <a:cubicBezTo>
                    <a:pt x="0" y="20891"/>
                    <a:pt x="1968" y="14186"/>
                    <a:pt x="5905" y="8509"/>
                  </a:cubicBezTo>
                  <a:cubicBezTo>
                    <a:pt x="9842" y="2832"/>
                    <a:pt x="15468" y="0"/>
                    <a:pt x="2278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24" name="Shape 12863"/>
            <p:cNvSpPr/>
            <p:nvPr/>
          </p:nvSpPr>
          <p:spPr>
            <a:xfrm>
              <a:off x="4123728" y="1582"/>
              <a:ext cx="22866" cy="74501"/>
            </a:xfrm>
            <a:custGeom>
              <a:avLst/>
              <a:gdLst/>
              <a:ahLst/>
              <a:cxnLst/>
              <a:rect l="0" t="0" r="0" b="0"/>
              <a:pathLst>
                <a:path w="22866" h="74501">
                  <a:moveTo>
                    <a:pt x="14294" y="0"/>
                  </a:moveTo>
                  <a:lnTo>
                    <a:pt x="22866" y="0"/>
                  </a:lnTo>
                  <a:lnTo>
                    <a:pt x="22866" y="73127"/>
                  </a:lnTo>
                  <a:lnTo>
                    <a:pt x="14840" y="73127"/>
                  </a:lnTo>
                  <a:lnTo>
                    <a:pt x="14840" y="65735"/>
                  </a:lnTo>
                  <a:cubicBezTo>
                    <a:pt x="12757" y="69012"/>
                    <a:pt x="10306" y="71374"/>
                    <a:pt x="7474" y="72834"/>
                  </a:cubicBezTo>
                  <a:lnTo>
                    <a:pt x="0" y="74501"/>
                  </a:lnTo>
                  <a:lnTo>
                    <a:pt x="0" y="66959"/>
                  </a:lnTo>
                  <a:lnTo>
                    <a:pt x="527" y="67221"/>
                  </a:lnTo>
                  <a:cubicBezTo>
                    <a:pt x="4629" y="67221"/>
                    <a:pt x="8020" y="65443"/>
                    <a:pt x="10662" y="61887"/>
                  </a:cubicBezTo>
                  <a:cubicBezTo>
                    <a:pt x="13316" y="58331"/>
                    <a:pt x="14637" y="53238"/>
                    <a:pt x="14637" y="46584"/>
                  </a:cubicBezTo>
                  <a:cubicBezTo>
                    <a:pt x="14637" y="39865"/>
                    <a:pt x="13278" y="34899"/>
                    <a:pt x="10535" y="31674"/>
                  </a:cubicBezTo>
                  <a:cubicBezTo>
                    <a:pt x="7804" y="28448"/>
                    <a:pt x="4438" y="26835"/>
                    <a:pt x="426" y="26835"/>
                  </a:cubicBezTo>
                  <a:lnTo>
                    <a:pt x="0" y="27037"/>
                  </a:lnTo>
                  <a:lnTo>
                    <a:pt x="0" y="19374"/>
                  </a:lnTo>
                  <a:lnTo>
                    <a:pt x="8896" y="21628"/>
                  </a:lnTo>
                  <a:cubicBezTo>
                    <a:pt x="10484" y="22619"/>
                    <a:pt x="12274" y="24359"/>
                    <a:pt x="14294" y="26835"/>
                  </a:cubicBezTo>
                  <a:lnTo>
                    <a:pt x="14294"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25" name="Shape 150053"/>
            <p:cNvSpPr/>
            <p:nvPr/>
          </p:nvSpPr>
          <p:spPr>
            <a:xfrm>
              <a:off x="4159949" y="21829"/>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26" name="Shape 150054"/>
            <p:cNvSpPr/>
            <p:nvPr/>
          </p:nvSpPr>
          <p:spPr>
            <a:xfrm>
              <a:off x="4159949" y="1826"/>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27" name="Shape 12866"/>
            <p:cNvSpPr/>
            <p:nvPr/>
          </p:nvSpPr>
          <p:spPr>
            <a:xfrm>
              <a:off x="4177115" y="6744"/>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28" name="Shape 12867"/>
            <p:cNvSpPr/>
            <p:nvPr/>
          </p:nvSpPr>
          <p:spPr>
            <a:xfrm>
              <a:off x="4207122" y="20198"/>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29" name="Shape 12868"/>
            <p:cNvSpPr/>
            <p:nvPr/>
          </p:nvSpPr>
          <p:spPr>
            <a:xfrm>
              <a:off x="4231633" y="20037"/>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69"/>
                  </a:lnTo>
                  <a:cubicBezTo>
                    <a:pt x="5880" y="48869"/>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30" name="Shape 12869"/>
            <p:cNvSpPr/>
            <p:nvPr/>
          </p:nvSpPr>
          <p:spPr>
            <a:xfrm>
              <a:off x="4267498" y="20382"/>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31" name="Shape 12870"/>
            <p:cNvSpPr/>
            <p:nvPr/>
          </p:nvSpPr>
          <p:spPr>
            <a:xfrm>
              <a:off x="3416300" y="3198908"/>
              <a:ext cx="0" cy="647700"/>
            </a:xfrm>
            <a:custGeom>
              <a:avLst/>
              <a:gdLst/>
              <a:ahLst/>
              <a:cxnLst/>
              <a:rect l="0" t="0" r="0" b="0"/>
              <a:pathLst>
                <a:path h="647700">
                  <a:moveTo>
                    <a:pt x="0" y="647700"/>
                  </a:moveTo>
                  <a:lnTo>
                    <a:pt x="0" y="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1132" name="Shape 12871"/>
            <p:cNvSpPr/>
            <p:nvPr/>
          </p:nvSpPr>
          <p:spPr>
            <a:xfrm>
              <a:off x="3416300" y="3198908"/>
              <a:ext cx="0" cy="647700"/>
            </a:xfrm>
            <a:custGeom>
              <a:avLst/>
              <a:gdLst/>
              <a:ahLst/>
              <a:cxnLst/>
              <a:rect l="0" t="0" r="0" b="0"/>
              <a:pathLst>
                <a:path h="647700">
                  <a:moveTo>
                    <a:pt x="0" y="647700"/>
                  </a:moveTo>
                  <a:lnTo>
                    <a:pt x="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33" name="Shape 12872"/>
            <p:cNvSpPr/>
            <p:nvPr/>
          </p:nvSpPr>
          <p:spPr>
            <a:xfrm>
              <a:off x="3449887" y="3799135"/>
              <a:ext cx="29642" cy="72872"/>
            </a:xfrm>
            <a:custGeom>
              <a:avLst/>
              <a:gdLst/>
              <a:ahLst/>
              <a:cxnLst/>
              <a:rect l="0" t="0" r="0" b="0"/>
              <a:pathLst>
                <a:path w="29642" h="72872">
                  <a:moveTo>
                    <a:pt x="0" y="0"/>
                  </a:moveTo>
                  <a:lnTo>
                    <a:pt x="29121" y="0"/>
                  </a:lnTo>
                  <a:lnTo>
                    <a:pt x="29642" y="105"/>
                  </a:lnTo>
                  <a:lnTo>
                    <a:pt x="29642" y="9612"/>
                  </a:lnTo>
                  <a:lnTo>
                    <a:pt x="27089" y="8483"/>
                  </a:lnTo>
                  <a:lnTo>
                    <a:pt x="9970" y="8483"/>
                  </a:lnTo>
                  <a:lnTo>
                    <a:pt x="9970" y="64439"/>
                  </a:lnTo>
                  <a:lnTo>
                    <a:pt x="27191" y="64439"/>
                  </a:lnTo>
                  <a:lnTo>
                    <a:pt x="29642" y="64122"/>
                  </a:lnTo>
                  <a:lnTo>
                    <a:pt x="29642" y="72712"/>
                  </a:lnTo>
                  <a:lnTo>
                    <a:pt x="29032" y="72872"/>
                  </a:lnTo>
                  <a:lnTo>
                    <a:pt x="0" y="72872"/>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34" name="Shape 12873"/>
            <p:cNvSpPr/>
            <p:nvPr/>
          </p:nvSpPr>
          <p:spPr>
            <a:xfrm>
              <a:off x="3479529" y="3799241"/>
              <a:ext cx="29794" cy="72606"/>
            </a:xfrm>
            <a:custGeom>
              <a:avLst/>
              <a:gdLst/>
              <a:ahLst/>
              <a:cxnLst/>
              <a:rect l="0" t="0" r="0" b="0"/>
              <a:pathLst>
                <a:path w="29794" h="72606">
                  <a:moveTo>
                    <a:pt x="0" y="0"/>
                  </a:moveTo>
                  <a:lnTo>
                    <a:pt x="12652" y="2561"/>
                  </a:lnTo>
                  <a:cubicBezTo>
                    <a:pt x="16487" y="4339"/>
                    <a:pt x="19767" y="7006"/>
                    <a:pt x="22491" y="10562"/>
                  </a:cubicBezTo>
                  <a:cubicBezTo>
                    <a:pt x="27355" y="16976"/>
                    <a:pt x="29794" y="25193"/>
                    <a:pt x="29794" y="35213"/>
                  </a:cubicBezTo>
                  <a:cubicBezTo>
                    <a:pt x="29794" y="42947"/>
                    <a:pt x="28346" y="49945"/>
                    <a:pt x="25476" y="56193"/>
                  </a:cubicBezTo>
                  <a:cubicBezTo>
                    <a:pt x="22949" y="61718"/>
                    <a:pt x="19510" y="65861"/>
                    <a:pt x="15162" y="68624"/>
                  </a:cubicBezTo>
                  <a:lnTo>
                    <a:pt x="0" y="72606"/>
                  </a:lnTo>
                  <a:lnTo>
                    <a:pt x="0" y="64017"/>
                  </a:lnTo>
                  <a:lnTo>
                    <a:pt x="5600" y="63293"/>
                  </a:lnTo>
                  <a:cubicBezTo>
                    <a:pt x="9347" y="61997"/>
                    <a:pt x="12420" y="59520"/>
                    <a:pt x="14820" y="55850"/>
                  </a:cubicBezTo>
                  <a:cubicBezTo>
                    <a:pt x="16726" y="52904"/>
                    <a:pt x="18097" y="49132"/>
                    <a:pt x="18948" y="44534"/>
                  </a:cubicBezTo>
                  <a:cubicBezTo>
                    <a:pt x="19431" y="41791"/>
                    <a:pt x="19672" y="39252"/>
                    <a:pt x="19672" y="36902"/>
                  </a:cubicBezTo>
                  <a:cubicBezTo>
                    <a:pt x="19672" y="27873"/>
                    <a:pt x="17919" y="20862"/>
                    <a:pt x="14401" y="15871"/>
                  </a:cubicBezTo>
                  <a:lnTo>
                    <a:pt x="0" y="9506"/>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35" name="Shape 12874"/>
            <p:cNvSpPr/>
            <p:nvPr/>
          </p:nvSpPr>
          <p:spPr>
            <a:xfrm>
              <a:off x="3518597" y="3817920"/>
              <a:ext cx="24403" cy="55971"/>
            </a:xfrm>
            <a:custGeom>
              <a:avLst/>
              <a:gdLst/>
              <a:ahLst/>
              <a:cxnLst/>
              <a:rect l="0" t="0" r="0" b="0"/>
              <a:pathLst>
                <a:path w="24403" h="55971">
                  <a:moveTo>
                    <a:pt x="24403" y="0"/>
                  </a:moveTo>
                  <a:lnTo>
                    <a:pt x="24403" y="7569"/>
                  </a:lnTo>
                  <a:lnTo>
                    <a:pt x="24384" y="7559"/>
                  </a:lnTo>
                  <a:cubicBezTo>
                    <a:pt x="20307" y="7559"/>
                    <a:pt x="16904" y="9032"/>
                    <a:pt x="14148" y="11992"/>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50"/>
                    <a:pt x="19380" y="48288"/>
                    <a:pt x="24333" y="48288"/>
                  </a:cubicBezTo>
                  <a:lnTo>
                    <a:pt x="24403" y="48258"/>
                  </a:lnTo>
                  <a:lnTo>
                    <a:pt x="24403" y="55880"/>
                  </a:lnTo>
                  <a:lnTo>
                    <a:pt x="23559" y="55971"/>
                  </a:lnTo>
                  <a:cubicBezTo>
                    <a:pt x="16993" y="55971"/>
                    <a:pt x="11418" y="53571"/>
                    <a:pt x="6845" y="48757"/>
                  </a:cubicBezTo>
                  <a:cubicBezTo>
                    <a:pt x="2274" y="43945"/>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36" name="Shape 12875"/>
            <p:cNvSpPr/>
            <p:nvPr/>
          </p:nvSpPr>
          <p:spPr>
            <a:xfrm>
              <a:off x="3543001" y="3855337"/>
              <a:ext cx="23070" cy="18463"/>
            </a:xfrm>
            <a:custGeom>
              <a:avLst/>
              <a:gdLst/>
              <a:ahLst/>
              <a:cxnLst/>
              <a:rect l="0" t="0" r="0" b="0"/>
              <a:pathLst>
                <a:path w="23070" h="18463">
                  <a:moveTo>
                    <a:pt x="14294" y="0"/>
                  </a:moveTo>
                  <a:lnTo>
                    <a:pt x="23070" y="0"/>
                  </a:lnTo>
                  <a:cubicBezTo>
                    <a:pt x="22841" y="1956"/>
                    <a:pt x="22066" y="4128"/>
                    <a:pt x="20758" y="6528"/>
                  </a:cubicBezTo>
                  <a:cubicBezTo>
                    <a:pt x="19450" y="8928"/>
                    <a:pt x="18002" y="10884"/>
                    <a:pt x="16389" y="12409"/>
                  </a:cubicBezTo>
                  <a:cubicBezTo>
                    <a:pt x="13697" y="15049"/>
                    <a:pt x="10370" y="16841"/>
                    <a:pt x="6395" y="17768"/>
                  </a:cubicBezTo>
                  <a:lnTo>
                    <a:pt x="0" y="18463"/>
                  </a:lnTo>
                  <a:lnTo>
                    <a:pt x="0" y="10842"/>
                  </a:lnTo>
                  <a:lnTo>
                    <a:pt x="11004" y="6236"/>
                  </a:lnTo>
                  <a:cubicBezTo>
                    <a:pt x="12554" y="4432"/>
                    <a:pt x="13646" y="2363"/>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37" name="Shape 12876"/>
            <p:cNvSpPr/>
            <p:nvPr/>
          </p:nvSpPr>
          <p:spPr>
            <a:xfrm>
              <a:off x="3543001" y="3817681"/>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38" name="Shape 12877"/>
            <p:cNvSpPr/>
            <p:nvPr/>
          </p:nvSpPr>
          <p:spPr>
            <a:xfrm>
              <a:off x="3577388" y="3798889"/>
              <a:ext cx="22961" cy="74557"/>
            </a:xfrm>
            <a:custGeom>
              <a:avLst/>
              <a:gdLst/>
              <a:ahLst/>
              <a:cxnLst/>
              <a:rect l="0" t="0" r="0" b="0"/>
              <a:pathLst>
                <a:path w="22961" h="74557">
                  <a:moveTo>
                    <a:pt x="0" y="0"/>
                  </a:moveTo>
                  <a:lnTo>
                    <a:pt x="8674" y="0"/>
                  </a:lnTo>
                  <a:lnTo>
                    <a:pt x="8674" y="26441"/>
                  </a:lnTo>
                  <a:cubicBezTo>
                    <a:pt x="10630" y="23888"/>
                    <a:pt x="12967" y="21945"/>
                    <a:pt x="15697" y="20612"/>
                  </a:cubicBezTo>
                  <a:lnTo>
                    <a:pt x="22961" y="18957"/>
                  </a:lnTo>
                  <a:lnTo>
                    <a:pt x="22961" y="26811"/>
                  </a:lnTo>
                  <a:lnTo>
                    <a:pt x="12776" y="31102"/>
                  </a:lnTo>
                  <a:cubicBezTo>
                    <a:pt x="9715" y="34112"/>
                    <a:pt x="8179" y="39065"/>
                    <a:pt x="8179" y="45986"/>
                  </a:cubicBezTo>
                  <a:cubicBezTo>
                    <a:pt x="8179" y="50978"/>
                    <a:pt x="8814" y="55029"/>
                    <a:pt x="10071" y="58141"/>
                  </a:cubicBezTo>
                  <a:lnTo>
                    <a:pt x="22961" y="66713"/>
                  </a:lnTo>
                  <a:lnTo>
                    <a:pt x="22961" y="74557"/>
                  </a:lnTo>
                  <a:lnTo>
                    <a:pt x="13551" y="71882"/>
                  </a:lnTo>
                  <a:cubicBezTo>
                    <a:pt x="11900" y="70714"/>
                    <a:pt x="10122" y="68872"/>
                    <a:pt x="8229" y="66319"/>
                  </a:cubicBezTo>
                  <a:lnTo>
                    <a:pt x="8229" y="73113"/>
                  </a:lnTo>
                  <a:lnTo>
                    <a:pt x="0" y="7311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39" name="Shape 12878"/>
            <p:cNvSpPr/>
            <p:nvPr/>
          </p:nvSpPr>
          <p:spPr>
            <a:xfrm>
              <a:off x="3600350" y="3817481"/>
              <a:ext cx="23965" cy="56210"/>
            </a:xfrm>
            <a:custGeom>
              <a:avLst/>
              <a:gdLst/>
              <a:ahLst/>
              <a:cxnLst/>
              <a:rect l="0" t="0" r="0" b="0"/>
              <a:pathLst>
                <a:path w="23965" h="56210">
                  <a:moveTo>
                    <a:pt x="1600" y="0"/>
                  </a:moveTo>
                  <a:cubicBezTo>
                    <a:pt x="8243" y="0"/>
                    <a:pt x="13627" y="2286"/>
                    <a:pt x="17768" y="6832"/>
                  </a:cubicBezTo>
                  <a:cubicBezTo>
                    <a:pt x="21895" y="11367"/>
                    <a:pt x="23965" y="18085"/>
                    <a:pt x="23965" y="26950"/>
                  </a:cubicBezTo>
                  <a:cubicBezTo>
                    <a:pt x="23965" y="35344"/>
                    <a:pt x="21920" y="42316"/>
                    <a:pt x="17831" y="47879"/>
                  </a:cubicBezTo>
                  <a:cubicBezTo>
                    <a:pt x="13754" y="53429"/>
                    <a:pt x="8090" y="56210"/>
                    <a:pt x="864" y="56210"/>
                  </a:cubicBezTo>
                  <a:lnTo>
                    <a:pt x="0" y="55964"/>
                  </a:lnTo>
                  <a:lnTo>
                    <a:pt x="0" y="48120"/>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3" y="7988"/>
                    <a:pt x="546" y="7988"/>
                  </a:cubicBezTo>
                  <a:lnTo>
                    <a:pt x="0" y="8218"/>
                  </a:lnTo>
                  <a:lnTo>
                    <a:pt x="0" y="364"/>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40" name="Shape 12879"/>
            <p:cNvSpPr/>
            <p:nvPr/>
          </p:nvSpPr>
          <p:spPr>
            <a:xfrm>
              <a:off x="3634429" y="3818876"/>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6"/>
                    <a:pt x="19037" y="46686"/>
                  </a:cubicBezTo>
                  <a:cubicBezTo>
                    <a:pt x="25095" y="46686"/>
                    <a:pt x="29210" y="43904"/>
                    <a:pt x="31407" y="38354"/>
                  </a:cubicBezTo>
                  <a:cubicBezTo>
                    <a:pt x="32601" y="35369"/>
                    <a:pt x="33198" y="31280"/>
                    <a:pt x="33198" y="26098"/>
                  </a:cubicBezTo>
                  <a:lnTo>
                    <a:pt x="33198" y="0"/>
                  </a:lnTo>
                  <a:lnTo>
                    <a:pt x="42126" y="0"/>
                  </a:lnTo>
                  <a:lnTo>
                    <a:pt x="42126" y="53137"/>
                  </a:lnTo>
                  <a:lnTo>
                    <a:pt x="33693" y="53137"/>
                  </a:lnTo>
                  <a:lnTo>
                    <a:pt x="33782" y="45288"/>
                  </a:lnTo>
                  <a:cubicBezTo>
                    <a:pt x="32651" y="47307"/>
                    <a:pt x="31242" y="49009"/>
                    <a:pt x="29553" y="50406"/>
                  </a:cubicBezTo>
                  <a:cubicBezTo>
                    <a:pt x="26213" y="53175"/>
                    <a:pt x="22149" y="54572"/>
                    <a:pt x="17373" y="54572"/>
                  </a:cubicBezTo>
                  <a:cubicBezTo>
                    <a:pt x="9944" y="54572"/>
                    <a:pt x="4889" y="52045"/>
                    <a:pt x="2197" y="46977"/>
                  </a:cubicBezTo>
                  <a:cubicBezTo>
                    <a:pt x="736"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41" name="Shape 12880"/>
            <p:cNvSpPr/>
            <p:nvPr/>
          </p:nvSpPr>
          <p:spPr>
            <a:xfrm>
              <a:off x="3689251" y="3878603"/>
              <a:ext cx="22054" cy="15875"/>
            </a:xfrm>
            <a:custGeom>
              <a:avLst/>
              <a:gdLst/>
              <a:ahLst/>
              <a:cxnLst/>
              <a:rect l="0" t="0" r="0" b="0"/>
              <a:pathLst>
                <a:path w="22054" h="15875">
                  <a:moveTo>
                    <a:pt x="0" y="0"/>
                  </a:moveTo>
                  <a:lnTo>
                    <a:pt x="9080" y="0"/>
                  </a:lnTo>
                  <a:cubicBezTo>
                    <a:pt x="9499" y="2387"/>
                    <a:pt x="10363" y="4216"/>
                    <a:pt x="11646" y="5512"/>
                  </a:cubicBezTo>
                  <a:cubicBezTo>
                    <a:pt x="13653" y="7493"/>
                    <a:pt x="16802" y="8483"/>
                    <a:pt x="21120" y="8483"/>
                  </a:cubicBezTo>
                  <a:lnTo>
                    <a:pt x="22054" y="7978"/>
                  </a:lnTo>
                  <a:lnTo>
                    <a:pt x="22054" y="15638"/>
                  </a:lnTo>
                  <a:lnTo>
                    <a:pt x="20917" y="15875"/>
                  </a:lnTo>
                  <a:cubicBezTo>
                    <a:pt x="15215" y="15875"/>
                    <a:pt x="10414" y="14592"/>
                    <a:pt x="6528" y="12040"/>
                  </a:cubicBezTo>
                  <a:cubicBezTo>
                    <a:pt x="2642" y="9474"/>
                    <a:pt x="470" y="5461"/>
                    <a:pt x="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42" name="Shape 12881"/>
            <p:cNvSpPr/>
            <p:nvPr/>
          </p:nvSpPr>
          <p:spPr>
            <a:xfrm>
              <a:off x="3687613" y="3817936"/>
              <a:ext cx="23692" cy="54724"/>
            </a:xfrm>
            <a:custGeom>
              <a:avLst/>
              <a:gdLst/>
              <a:ahLst/>
              <a:cxnLst/>
              <a:rect l="0" t="0" r="0" b="0"/>
              <a:pathLst>
                <a:path w="23692" h="54724">
                  <a:moveTo>
                    <a:pt x="22187" y="0"/>
                  </a:moveTo>
                  <a:lnTo>
                    <a:pt x="23692" y="426"/>
                  </a:lnTo>
                  <a:lnTo>
                    <a:pt x="23692" y="7986"/>
                  </a:lnTo>
                  <a:lnTo>
                    <a:pt x="10998" y="16713"/>
                  </a:lnTo>
                  <a:cubicBezTo>
                    <a:pt x="9792" y="19862"/>
                    <a:pt x="9182" y="23978"/>
                    <a:pt x="9182" y="29070"/>
                  </a:cubicBezTo>
                  <a:cubicBezTo>
                    <a:pt x="9182" y="35051"/>
                    <a:pt x="10389" y="39611"/>
                    <a:pt x="12802" y="42735"/>
                  </a:cubicBezTo>
                  <a:cubicBezTo>
                    <a:pt x="15227" y="45859"/>
                    <a:pt x="18478" y="47421"/>
                    <a:pt x="22555" y="47421"/>
                  </a:cubicBezTo>
                  <a:lnTo>
                    <a:pt x="23692" y="46689"/>
                  </a:lnTo>
                  <a:lnTo>
                    <a:pt x="23692" y="54282"/>
                  </a:lnTo>
                  <a:lnTo>
                    <a:pt x="21488" y="54724"/>
                  </a:lnTo>
                  <a:cubicBezTo>
                    <a:pt x="15761" y="54724"/>
                    <a:pt x="10744" y="52679"/>
                    <a:pt x="6452" y="48590"/>
                  </a:cubicBezTo>
                  <a:cubicBezTo>
                    <a:pt x="2146" y="44500"/>
                    <a:pt x="0" y="37757"/>
                    <a:pt x="0" y="28321"/>
                  </a:cubicBezTo>
                  <a:cubicBezTo>
                    <a:pt x="0" y="19431"/>
                    <a:pt x="2159" y="12484"/>
                    <a:pt x="6502" y="7493"/>
                  </a:cubicBezTo>
                  <a:cubicBezTo>
                    <a:pt x="10833" y="2501"/>
                    <a:pt x="16065" y="0"/>
                    <a:pt x="2218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43" name="Shape 12882"/>
            <p:cNvSpPr/>
            <p:nvPr/>
          </p:nvSpPr>
          <p:spPr>
            <a:xfrm>
              <a:off x="3711305" y="3818361"/>
              <a:ext cx="22739" cy="75880"/>
            </a:xfrm>
            <a:custGeom>
              <a:avLst/>
              <a:gdLst/>
              <a:ahLst/>
              <a:cxnLst/>
              <a:rect l="0" t="0" r="0" b="0"/>
              <a:pathLst>
                <a:path w="22739" h="75880">
                  <a:moveTo>
                    <a:pt x="0" y="0"/>
                  </a:moveTo>
                  <a:lnTo>
                    <a:pt x="9366" y="2647"/>
                  </a:lnTo>
                  <a:cubicBezTo>
                    <a:pt x="11042" y="3803"/>
                    <a:pt x="12757" y="5492"/>
                    <a:pt x="14510" y="7715"/>
                  </a:cubicBezTo>
                  <a:lnTo>
                    <a:pt x="14510" y="1009"/>
                  </a:lnTo>
                  <a:lnTo>
                    <a:pt x="22739" y="1009"/>
                  </a:lnTo>
                  <a:lnTo>
                    <a:pt x="22739" y="49333"/>
                  </a:lnTo>
                  <a:cubicBezTo>
                    <a:pt x="22739" y="56076"/>
                    <a:pt x="21749" y="61410"/>
                    <a:pt x="19780" y="65309"/>
                  </a:cubicBezTo>
                  <a:cubicBezTo>
                    <a:pt x="17932" y="68916"/>
                    <a:pt x="15265" y="71618"/>
                    <a:pt x="11779" y="73418"/>
                  </a:cubicBezTo>
                  <a:lnTo>
                    <a:pt x="0" y="75880"/>
                  </a:lnTo>
                  <a:lnTo>
                    <a:pt x="0" y="68220"/>
                  </a:lnTo>
                  <a:lnTo>
                    <a:pt x="12440" y="61487"/>
                  </a:lnTo>
                  <a:cubicBezTo>
                    <a:pt x="13684" y="58642"/>
                    <a:pt x="14256" y="53562"/>
                    <a:pt x="14167" y="46259"/>
                  </a:cubicBezTo>
                  <a:cubicBezTo>
                    <a:pt x="12376" y="48964"/>
                    <a:pt x="10242" y="50984"/>
                    <a:pt x="7741" y="52305"/>
                  </a:cubicBezTo>
                  <a:lnTo>
                    <a:pt x="0" y="53856"/>
                  </a:lnTo>
                  <a:lnTo>
                    <a:pt x="0" y="46264"/>
                  </a:lnTo>
                  <a:lnTo>
                    <a:pt x="12338" y="38322"/>
                  </a:lnTo>
                  <a:cubicBezTo>
                    <a:pt x="13786" y="35045"/>
                    <a:pt x="14510" y="31222"/>
                    <a:pt x="14510" y="26853"/>
                  </a:cubicBezTo>
                  <a:cubicBezTo>
                    <a:pt x="14510" y="20275"/>
                    <a:pt x="13151" y="15398"/>
                    <a:pt x="10458" y="12223"/>
                  </a:cubicBezTo>
                  <a:cubicBezTo>
                    <a:pt x="7766" y="9048"/>
                    <a:pt x="4324" y="7461"/>
                    <a:pt x="146" y="7461"/>
                  </a:cubicBezTo>
                  <a:lnTo>
                    <a:pt x="0" y="7561"/>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44" name="Shape 12883"/>
            <p:cNvSpPr/>
            <p:nvPr/>
          </p:nvSpPr>
          <p:spPr>
            <a:xfrm>
              <a:off x="3773388" y="3840932"/>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5"/>
                    <a:pt x="4686" y="28380"/>
                  </a:cubicBezTo>
                  <a:cubicBezTo>
                    <a:pt x="1562" y="25395"/>
                    <a:pt x="0" y="21649"/>
                    <a:pt x="0" y="17153"/>
                  </a:cubicBezTo>
                  <a:cubicBezTo>
                    <a:pt x="0" y="12238"/>
                    <a:pt x="1537" y="8416"/>
                    <a:pt x="4610" y="5711"/>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45" name="Shape 12884"/>
            <p:cNvSpPr/>
            <p:nvPr/>
          </p:nvSpPr>
          <p:spPr>
            <a:xfrm>
              <a:off x="3776170" y="3817849"/>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46" name="Shape 12885"/>
            <p:cNvSpPr/>
            <p:nvPr/>
          </p:nvSpPr>
          <p:spPr>
            <a:xfrm>
              <a:off x="3795760" y="3817585"/>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9"/>
                  </a:cubicBezTo>
                  <a:cubicBezTo>
                    <a:pt x="26791" y="48247"/>
                    <a:pt x="27324" y="48171"/>
                    <a:pt x="27883" y="48070"/>
                  </a:cubicBezTo>
                  <a:lnTo>
                    <a:pt x="27883" y="54673"/>
                  </a:lnTo>
                  <a:cubicBezTo>
                    <a:pt x="26498" y="55067"/>
                    <a:pt x="25432" y="55321"/>
                    <a:pt x="24708" y="55411"/>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5"/>
                  </a:lnTo>
                  <a:lnTo>
                    <a:pt x="0" y="23347"/>
                  </a:lnTo>
                  <a:lnTo>
                    <a:pt x="8579" y="22276"/>
                  </a:lnTo>
                  <a:cubicBezTo>
                    <a:pt x="10636" y="22010"/>
                    <a:pt x="12008" y="21146"/>
                    <a:pt x="12706" y="19698"/>
                  </a:cubicBezTo>
                  <a:cubicBezTo>
                    <a:pt x="13100" y="18898"/>
                    <a:pt x="13303" y="17755"/>
                    <a:pt x="13303" y="16256"/>
                  </a:cubicBezTo>
                  <a:cubicBezTo>
                    <a:pt x="13303" y="13208"/>
                    <a:pt x="12224" y="10985"/>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47" name="Shape 12886"/>
            <p:cNvSpPr/>
            <p:nvPr/>
          </p:nvSpPr>
          <p:spPr>
            <a:xfrm>
              <a:off x="3832621" y="3817682"/>
              <a:ext cx="25845" cy="54331"/>
            </a:xfrm>
            <a:custGeom>
              <a:avLst/>
              <a:gdLst/>
              <a:ahLst/>
              <a:cxnLst/>
              <a:rect l="0" t="0" r="0" b="0"/>
              <a:pathLst>
                <a:path w="25845" h="54331">
                  <a:moveTo>
                    <a:pt x="22974" y="0"/>
                  </a:moveTo>
                  <a:cubicBezTo>
                    <a:pt x="23139" y="0"/>
                    <a:pt x="23419" y="26"/>
                    <a:pt x="23813" y="50"/>
                  </a:cubicBezTo>
                  <a:cubicBezTo>
                    <a:pt x="24206" y="89"/>
                    <a:pt x="24879" y="153"/>
                    <a:pt x="25845" y="254"/>
                  </a:cubicBezTo>
                  <a:lnTo>
                    <a:pt x="25845" y="9678"/>
                  </a:lnTo>
                  <a:cubicBezTo>
                    <a:pt x="25324" y="9575"/>
                    <a:pt x="24828" y="9513"/>
                    <a:pt x="24384" y="9474"/>
                  </a:cubicBezTo>
                  <a:cubicBezTo>
                    <a:pt x="23940" y="9449"/>
                    <a:pt x="23444" y="9423"/>
                    <a:pt x="22923" y="9423"/>
                  </a:cubicBezTo>
                  <a:cubicBezTo>
                    <a:pt x="18428" y="9423"/>
                    <a:pt x="14961" y="10871"/>
                    <a:pt x="12548" y="13767"/>
                  </a:cubicBezTo>
                  <a:cubicBezTo>
                    <a:pt x="10135" y="16663"/>
                    <a:pt x="8928" y="19989"/>
                    <a:pt x="8928" y="23761"/>
                  </a:cubicBezTo>
                  <a:lnTo>
                    <a:pt x="8928" y="54331"/>
                  </a:lnTo>
                  <a:lnTo>
                    <a:pt x="0" y="54331"/>
                  </a:lnTo>
                  <a:lnTo>
                    <a:pt x="0" y="1194"/>
                  </a:lnTo>
                  <a:lnTo>
                    <a:pt x="8484" y="1194"/>
                  </a:lnTo>
                  <a:lnTo>
                    <a:pt x="8484" y="10376"/>
                  </a:lnTo>
                  <a:cubicBezTo>
                    <a:pt x="9182" y="8585"/>
                    <a:pt x="10884" y="6414"/>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48" name="Shape 12887"/>
            <p:cNvSpPr/>
            <p:nvPr/>
          </p:nvSpPr>
          <p:spPr>
            <a:xfrm>
              <a:off x="3863184" y="3817920"/>
              <a:ext cx="24403" cy="55971"/>
            </a:xfrm>
            <a:custGeom>
              <a:avLst/>
              <a:gdLst/>
              <a:ahLst/>
              <a:cxnLst/>
              <a:rect l="0" t="0" r="0" b="0"/>
              <a:pathLst>
                <a:path w="24403" h="55971">
                  <a:moveTo>
                    <a:pt x="24403" y="0"/>
                  </a:moveTo>
                  <a:lnTo>
                    <a:pt x="24403" y="7569"/>
                  </a:lnTo>
                  <a:lnTo>
                    <a:pt x="24384" y="7559"/>
                  </a:lnTo>
                  <a:cubicBezTo>
                    <a:pt x="20307" y="7559"/>
                    <a:pt x="16904" y="9032"/>
                    <a:pt x="14148" y="11992"/>
                  </a:cubicBezTo>
                  <a:cubicBezTo>
                    <a:pt x="11392" y="14950"/>
                    <a:pt x="9932" y="18722"/>
                    <a:pt x="9766" y="23282"/>
                  </a:cubicBezTo>
                  <a:lnTo>
                    <a:pt x="24403" y="23282"/>
                  </a:lnTo>
                  <a:lnTo>
                    <a:pt x="24403" y="30381"/>
                  </a:lnTo>
                  <a:lnTo>
                    <a:pt x="9576" y="30381"/>
                  </a:lnTo>
                  <a:cubicBezTo>
                    <a:pt x="9728" y="35778"/>
                    <a:pt x="10998" y="40122"/>
                    <a:pt x="13360" y="43386"/>
                  </a:cubicBezTo>
                  <a:cubicBezTo>
                    <a:pt x="15723" y="46650"/>
                    <a:pt x="19380" y="48288"/>
                    <a:pt x="24333" y="48288"/>
                  </a:cubicBezTo>
                  <a:lnTo>
                    <a:pt x="24403" y="48258"/>
                  </a:lnTo>
                  <a:lnTo>
                    <a:pt x="24403" y="55880"/>
                  </a:lnTo>
                  <a:lnTo>
                    <a:pt x="23559" y="55971"/>
                  </a:lnTo>
                  <a:cubicBezTo>
                    <a:pt x="16993" y="55971"/>
                    <a:pt x="11418" y="53571"/>
                    <a:pt x="6845" y="48757"/>
                  </a:cubicBezTo>
                  <a:cubicBezTo>
                    <a:pt x="2274" y="43945"/>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49" name="Shape 12888"/>
            <p:cNvSpPr/>
            <p:nvPr/>
          </p:nvSpPr>
          <p:spPr>
            <a:xfrm>
              <a:off x="3887587" y="3855337"/>
              <a:ext cx="23070" cy="18463"/>
            </a:xfrm>
            <a:custGeom>
              <a:avLst/>
              <a:gdLst/>
              <a:ahLst/>
              <a:cxnLst/>
              <a:rect l="0" t="0" r="0" b="0"/>
              <a:pathLst>
                <a:path w="23070" h="18463">
                  <a:moveTo>
                    <a:pt x="14294" y="0"/>
                  </a:moveTo>
                  <a:lnTo>
                    <a:pt x="23070" y="0"/>
                  </a:lnTo>
                  <a:cubicBezTo>
                    <a:pt x="22841" y="1956"/>
                    <a:pt x="22066" y="4128"/>
                    <a:pt x="20758" y="6528"/>
                  </a:cubicBezTo>
                  <a:cubicBezTo>
                    <a:pt x="19450" y="8928"/>
                    <a:pt x="18002" y="10884"/>
                    <a:pt x="16389" y="12409"/>
                  </a:cubicBezTo>
                  <a:cubicBezTo>
                    <a:pt x="13697" y="15049"/>
                    <a:pt x="10370" y="16841"/>
                    <a:pt x="6395" y="17768"/>
                  </a:cubicBezTo>
                  <a:lnTo>
                    <a:pt x="0" y="18463"/>
                  </a:lnTo>
                  <a:lnTo>
                    <a:pt x="0" y="10842"/>
                  </a:lnTo>
                  <a:lnTo>
                    <a:pt x="11004" y="6236"/>
                  </a:lnTo>
                  <a:cubicBezTo>
                    <a:pt x="12554" y="4432"/>
                    <a:pt x="13646" y="2363"/>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50" name="Shape 12889"/>
            <p:cNvSpPr/>
            <p:nvPr/>
          </p:nvSpPr>
          <p:spPr>
            <a:xfrm>
              <a:off x="3887587" y="3817681"/>
              <a:ext cx="23819" cy="30620"/>
            </a:xfrm>
            <a:custGeom>
              <a:avLst/>
              <a:gdLst/>
              <a:ahLst/>
              <a:cxnLst/>
              <a:rect l="0" t="0" r="0" b="0"/>
              <a:pathLst>
                <a:path w="23819" h="30620">
                  <a:moveTo>
                    <a:pt x="540" y="0"/>
                  </a:moveTo>
                  <a:cubicBezTo>
                    <a:pt x="4286" y="0"/>
                    <a:pt x="7919" y="889"/>
                    <a:pt x="11436" y="2654"/>
                  </a:cubicBezTo>
                  <a:cubicBezTo>
                    <a:pt x="14954" y="4432"/>
                    <a:pt x="17634" y="6718"/>
                    <a:pt x="19476" y="9525"/>
                  </a:cubicBezTo>
                  <a:cubicBezTo>
                    <a:pt x="21253"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51" name="Shape 12890"/>
            <p:cNvSpPr/>
            <p:nvPr/>
          </p:nvSpPr>
          <p:spPr>
            <a:xfrm>
              <a:off x="3920232" y="3840932"/>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5"/>
                    <a:pt x="4686" y="28380"/>
                  </a:cubicBezTo>
                  <a:cubicBezTo>
                    <a:pt x="1562" y="25395"/>
                    <a:pt x="0" y="21649"/>
                    <a:pt x="0" y="17153"/>
                  </a:cubicBezTo>
                  <a:cubicBezTo>
                    <a:pt x="0" y="12238"/>
                    <a:pt x="1537" y="8416"/>
                    <a:pt x="4610" y="5711"/>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52" name="Shape 12891"/>
            <p:cNvSpPr/>
            <p:nvPr/>
          </p:nvSpPr>
          <p:spPr>
            <a:xfrm>
              <a:off x="3923013" y="3817849"/>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53" name="Shape 12892"/>
            <p:cNvSpPr/>
            <p:nvPr/>
          </p:nvSpPr>
          <p:spPr>
            <a:xfrm>
              <a:off x="3942603" y="3817585"/>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9"/>
                  </a:cubicBezTo>
                  <a:cubicBezTo>
                    <a:pt x="26791" y="48247"/>
                    <a:pt x="27324" y="48171"/>
                    <a:pt x="27883" y="48070"/>
                  </a:cubicBezTo>
                  <a:lnTo>
                    <a:pt x="27883" y="54673"/>
                  </a:lnTo>
                  <a:cubicBezTo>
                    <a:pt x="26498" y="55067"/>
                    <a:pt x="25432" y="55321"/>
                    <a:pt x="24708" y="55411"/>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5"/>
                  </a:lnTo>
                  <a:lnTo>
                    <a:pt x="0" y="23347"/>
                  </a:lnTo>
                  <a:lnTo>
                    <a:pt x="8579" y="22276"/>
                  </a:lnTo>
                  <a:cubicBezTo>
                    <a:pt x="10636" y="22010"/>
                    <a:pt x="12008" y="21146"/>
                    <a:pt x="12706" y="19698"/>
                  </a:cubicBezTo>
                  <a:cubicBezTo>
                    <a:pt x="13100" y="18898"/>
                    <a:pt x="13303" y="17755"/>
                    <a:pt x="13303" y="16256"/>
                  </a:cubicBezTo>
                  <a:cubicBezTo>
                    <a:pt x="13303" y="13208"/>
                    <a:pt x="12224" y="10985"/>
                    <a:pt x="10052" y="9614"/>
                  </a:cubicBezTo>
                  <a:cubicBezTo>
                    <a:pt x="7893" y="8230"/>
                    <a:pt x="4794" y="7544"/>
                    <a:pt x="768"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54" name="Shape 12894"/>
            <p:cNvSpPr/>
            <p:nvPr/>
          </p:nvSpPr>
          <p:spPr>
            <a:xfrm>
              <a:off x="965200" y="36607"/>
              <a:ext cx="0" cy="762000"/>
            </a:xfrm>
            <a:custGeom>
              <a:avLst/>
              <a:gdLst/>
              <a:ahLst/>
              <a:cxnLst/>
              <a:rect l="0" t="0" r="0" b="0"/>
              <a:pathLst>
                <a:path h="762000">
                  <a:moveTo>
                    <a:pt x="0" y="762000"/>
                  </a:moveTo>
                  <a:lnTo>
                    <a:pt x="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55" name="Shape 12895"/>
            <p:cNvSpPr/>
            <p:nvPr/>
          </p:nvSpPr>
          <p:spPr>
            <a:xfrm>
              <a:off x="998786" y="1835"/>
              <a:ext cx="29642" cy="72873"/>
            </a:xfrm>
            <a:custGeom>
              <a:avLst/>
              <a:gdLst/>
              <a:ahLst/>
              <a:cxnLst/>
              <a:rect l="0" t="0" r="0" b="0"/>
              <a:pathLst>
                <a:path w="29642" h="72873">
                  <a:moveTo>
                    <a:pt x="0" y="0"/>
                  </a:moveTo>
                  <a:lnTo>
                    <a:pt x="29121" y="0"/>
                  </a:lnTo>
                  <a:lnTo>
                    <a:pt x="29642" y="105"/>
                  </a:lnTo>
                  <a:lnTo>
                    <a:pt x="29642" y="9612"/>
                  </a:lnTo>
                  <a:lnTo>
                    <a:pt x="27089" y="8484"/>
                  </a:lnTo>
                  <a:lnTo>
                    <a:pt x="9970" y="8484"/>
                  </a:lnTo>
                  <a:lnTo>
                    <a:pt x="9970" y="64440"/>
                  </a:lnTo>
                  <a:lnTo>
                    <a:pt x="27191" y="64440"/>
                  </a:lnTo>
                  <a:lnTo>
                    <a:pt x="29642" y="64123"/>
                  </a:lnTo>
                  <a:lnTo>
                    <a:pt x="29642" y="72713"/>
                  </a:lnTo>
                  <a:lnTo>
                    <a:pt x="29032"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56" name="Shape 12896"/>
            <p:cNvSpPr/>
            <p:nvPr/>
          </p:nvSpPr>
          <p:spPr>
            <a:xfrm>
              <a:off x="1028428" y="1941"/>
              <a:ext cx="29794" cy="72607"/>
            </a:xfrm>
            <a:custGeom>
              <a:avLst/>
              <a:gdLst/>
              <a:ahLst/>
              <a:cxnLst/>
              <a:rect l="0" t="0" r="0" b="0"/>
              <a:pathLst>
                <a:path w="29794" h="72607">
                  <a:moveTo>
                    <a:pt x="0" y="0"/>
                  </a:moveTo>
                  <a:lnTo>
                    <a:pt x="12652" y="2561"/>
                  </a:lnTo>
                  <a:cubicBezTo>
                    <a:pt x="16488" y="4340"/>
                    <a:pt x="19767" y="7007"/>
                    <a:pt x="22492" y="10563"/>
                  </a:cubicBezTo>
                  <a:cubicBezTo>
                    <a:pt x="27356" y="16976"/>
                    <a:pt x="29794" y="25193"/>
                    <a:pt x="29794" y="35213"/>
                  </a:cubicBezTo>
                  <a:cubicBezTo>
                    <a:pt x="29794" y="42948"/>
                    <a:pt x="28346" y="49945"/>
                    <a:pt x="25476" y="56194"/>
                  </a:cubicBezTo>
                  <a:cubicBezTo>
                    <a:pt x="22949" y="61718"/>
                    <a:pt x="19510" y="65862"/>
                    <a:pt x="15162" y="68624"/>
                  </a:cubicBezTo>
                  <a:lnTo>
                    <a:pt x="0" y="72607"/>
                  </a:lnTo>
                  <a:lnTo>
                    <a:pt x="0" y="64017"/>
                  </a:lnTo>
                  <a:lnTo>
                    <a:pt x="5601" y="63293"/>
                  </a:lnTo>
                  <a:cubicBezTo>
                    <a:pt x="9347" y="61998"/>
                    <a:pt x="12421" y="59521"/>
                    <a:pt x="14821" y="55851"/>
                  </a:cubicBezTo>
                  <a:cubicBezTo>
                    <a:pt x="16726" y="52905"/>
                    <a:pt x="18097" y="49133"/>
                    <a:pt x="18948" y="44535"/>
                  </a:cubicBezTo>
                  <a:cubicBezTo>
                    <a:pt x="19431" y="41792"/>
                    <a:pt x="19672" y="39252"/>
                    <a:pt x="19672" y="36902"/>
                  </a:cubicBezTo>
                  <a:cubicBezTo>
                    <a:pt x="19672" y="27873"/>
                    <a:pt x="17920" y="20862"/>
                    <a:pt x="14402" y="15871"/>
                  </a:cubicBezTo>
                  <a:lnTo>
                    <a:pt x="0" y="9506"/>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57" name="Shape 12897"/>
            <p:cNvSpPr/>
            <p:nvPr/>
          </p:nvSpPr>
          <p:spPr>
            <a:xfrm>
              <a:off x="1067497" y="20620"/>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58" name="Shape 12898"/>
            <p:cNvSpPr/>
            <p:nvPr/>
          </p:nvSpPr>
          <p:spPr>
            <a:xfrm>
              <a:off x="1091900" y="58036"/>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59" name="Shape 12899"/>
            <p:cNvSpPr/>
            <p:nvPr/>
          </p:nvSpPr>
          <p:spPr>
            <a:xfrm>
              <a:off x="1091900" y="20381"/>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60" name="Shape 12900"/>
            <p:cNvSpPr/>
            <p:nvPr/>
          </p:nvSpPr>
          <p:spPr>
            <a:xfrm>
              <a:off x="1126288" y="1589"/>
              <a:ext cx="22962" cy="74557"/>
            </a:xfrm>
            <a:custGeom>
              <a:avLst/>
              <a:gdLst/>
              <a:ahLst/>
              <a:cxnLst/>
              <a:rect l="0" t="0" r="0" b="0"/>
              <a:pathLst>
                <a:path w="22962" h="74557">
                  <a:moveTo>
                    <a:pt x="0" y="0"/>
                  </a:moveTo>
                  <a:lnTo>
                    <a:pt x="8674" y="0"/>
                  </a:lnTo>
                  <a:lnTo>
                    <a:pt x="8674" y="26441"/>
                  </a:lnTo>
                  <a:cubicBezTo>
                    <a:pt x="10630" y="23889"/>
                    <a:pt x="12967" y="21946"/>
                    <a:pt x="15697" y="20612"/>
                  </a:cubicBezTo>
                  <a:lnTo>
                    <a:pt x="22962" y="18958"/>
                  </a:lnTo>
                  <a:lnTo>
                    <a:pt x="22962" y="26812"/>
                  </a:lnTo>
                  <a:lnTo>
                    <a:pt x="12776" y="31102"/>
                  </a:lnTo>
                  <a:cubicBezTo>
                    <a:pt x="9715" y="34112"/>
                    <a:pt x="8179" y="39065"/>
                    <a:pt x="8179" y="45987"/>
                  </a:cubicBezTo>
                  <a:cubicBezTo>
                    <a:pt x="8179" y="50978"/>
                    <a:pt x="8814" y="55029"/>
                    <a:pt x="10071" y="58141"/>
                  </a:cubicBezTo>
                  <a:lnTo>
                    <a:pt x="22962" y="66714"/>
                  </a:lnTo>
                  <a:lnTo>
                    <a:pt x="22962" y="74557"/>
                  </a:lnTo>
                  <a:lnTo>
                    <a:pt x="13551" y="71882"/>
                  </a:lnTo>
                  <a:cubicBezTo>
                    <a:pt x="11900" y="70714"/>
                    <a:pt x="10122" y="68872"/>
                    <a:pt x="8230" y="66320"/>
                  </a:cubicBezTo>
                  <a:lnTo>
                    <a:pt x="8230"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61" name="Shape 12901"/>
            <p:cNvSpPr/>
            <p:nvPr/>
          </p:nvSpPr>
          <p:spPr>
            <a:xfrm>
              <a:off x="1149250" y="20182"/>
              <a:ext cx="23965" cy="56210"/>
            </a:xfrm>
            <a:custGeom>
              <a:avLst/>
              <a:gdLst/>
              <a:ahLst/>
              <a:cxnLst/>
              <a:rect l="0" t="0" r="0" b="0"/>
              <a:pathLst>
                <a:path w="23965" h="56210">
                  <a:moveTo>
                    <a:pt x="1600" y="0"/>
                  </a:moveTo>
                  <a:cubicBezTo>
                    <a:pt x="8242" y="0"/>
                    <a:pt x="13627" y="2286"/>
                    <a:pt x="17767" y="6833"/>
                  </a:cubicBezTo>
                  <a:cubicBezTo>
                    <a:pt x="21895" y="11366"/>
                    <a:pt x="23965" y="18085"/>
                    <a:pt x="23965" y="26949"/>
                  </a:cubicBezTo>
                  <a:cubicBezTo>
                    <a:pt x="23965" y="35344"/>
                    <a:pt x="21920" y="42316"/>
                    <a:pt x="17831" y="47879"/>
                  </a:cubicBezTo>
                  <a:cubicBezTo>
                    <a:pt x="13754" y="53429"/>
                    <a:pt x="8090" y="56210"/>
                    <a:pt x="864" y="56210"/>
                  </a:cubicBezTo>
                  <a:lnTo>
                    <a:pt x="0" y="55964"/>
                  </a:lnTo>
                  <a:lnTo>
                    <a:pt x="0" y="48121"/>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2" y="7988"/>
                    <a:pt x="546" y="7988"/>
                  </a:cubicBezTo>
                  <a:lnTo>
                    <a:pt x="0" y="8218"/>
                  </a:lnTo>
                  <a:lnTo>
                    <a:pt x="0" y="365"/>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62" name="Shape 12902"/>
            <p:cNvSpPr/>
            <p:nvPr/>
          </p:nvSpPr>
          <p:spPr>
            <a:xfrm>
              <a:off x="1183329" y="21576"/>
              <a:ext cx="42126" cy="54572"/>
            </a:xfrm>
            <a:custGeom>
              <a:avLst/>
              <a:gdLst/>
              <a:ahLst/>
              <a:cxnLst/>
              <a:rect l="0" t="0" r="0" b="0"/>
              <a:pathLst>
                <a:path w="42126" h="54572">
                  <a:moveTo>
                    <a:pt x="0" y="0"/>
                  </a:moveTo>
                  <a:lnTo>
                    <a:pt x="9131" y="0"/>
                  </a:lnTo>
                  <a:lnTo>
                    <a:pt x="9131" y="35268"/>
                  </a:lnTo>
                  <a:cubicBezTo>
                    <a:pt x="9131" y="37986"/>
                    <a:pt x="9550" y="40208"/>
                    <a:pt x="10389" y="41923"/>
                  </a:cubicBezTo>
                  <a:cubicBezTo>
                    <a:pt x="11938" y="45098"/>
                    <a:pt x="14821" y="46685"/>
                    <a:pt x="19037" y="46685"/>
                  </a:cubicBezTo>
                  <a:cubicBezTo>
                    <a:pt x="25095" y="46685"/>
                    <a:pt x="29210" y="43904"/>
                    <a:pt x="31407" y="38354"/>
                  </a:cubicBezTo>
                  <a:cubicBezTo>
                    <a:pt x="32601" y="35370"/>
                    <a:pt x="33198" y="31280"/>
                    <a:pt x="33198" y="26098"/>
                  </a:cubicBezTo>
                  <a:lnTo>
                    <a:pt x="33198" y="0"/>
                  </a:lnTo>
                  <a:lnTo>
                    <a:pt x="42126" y="0"/>
                  </a:lnTo>
                  <a:lnTo>
                    <a:pt x="42126" y="53137"/>
                  </a:lnTo>
                  <a:lnTo>
                    <a:pt x="33693" y="53137"/>
                  </a:lnTo>
                  <a:lnTo>
                    <a:pt x="33782" y="45288"/>
                  </a:lnTo>
                  <a:cubicBezTo>
                    <a:pt x="32652" y="47308"/>
                    <a:pt x="31242" y="49009"/>
                    <a:pt x="29553" y="50406"/>
                  </a:cubicBezTo>
                  <a:cubicBezTo>
                    <a:pt x="26213" y="53175"/>
                    <a:pt x="22149" y="54572"/>
                    <a:pt x="17374" y="54572"/>
                  </a:cubicBezTo>
                  <a:cubicBezTo>
                    <a:pt x="9944" y="54572"/>
                    <a:pt x="4889" y="52044"/>
                    <a:pt x="2197" y="46977"/>
                  </a:cubicBezTo>
                  <a:cubicBezTo>
                    <a:pt x="737" y="44272"/>
                    <a:pt x="0" y="40653"/>
                    <a:pt x="0" y="36119"/>
                  </a:cubicBez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63" name="Shape 12903"/>
            <p:cNvSpPr/>
            <p:nvPr/>
          </p:nvSpPr>
          <p:spPr>
            <a:xfrm>
              <a:off x="1238151" y="81303"/>
              <a:ext cx="22053" cy="15875"/>
            </a:xfrm>
            <a:custGeom>
              <a:avLst/>
              <a:gdLst/>
              <a:ahLst/>
              <a:cxnLst/>
              <a:rect l="0" t="0" r="0" b="0"/>
              <a:pathLst>
                <a:path w="22053" h="15875">
                  <a:moveTo>
                    <a:pt x="0" y="0"/>
                  </a:moveTo>
                  <a:lnTo>
                    <a:pt x="9080" y="0"/>
                  </a:lnTo>
                  <a:cubicBezTo>
                    <a:pt x="9500" y="2387"/>
                    <a:pt x="10363" y="4216"/>
                    <a:pt x="11646" y="5512"/>
                  </a:cubicBezTo>
                  <a:cubicBezTo>
                    <a:pt x="13652" y="7493"/>
                    <a:pt x="16802" y="8484"/>
                    <a:pt x="21120" y="8484"/>
                  </a:cubicBezTo>
                  <a:lnTo>
                    <a:pt x="22053" y="7978"/>
                  </a:lnTo>
                  <a:lnTo>
                    <a:pt x="22053" y="15637"/>
                  </a:lnTo>
                  <a:lnTo>
                    <a:pt x="20917" y="15875"/>
                  </a:lnTo>
                  <a:cubicBezTo>
                    <a:pt x="15215" y="15875"/>
                    <a:pt x="10414" y="14592"/>
                    <a:pt x="6528" y="12040"/>
                  </a:cubicBezTo>
                  <a:cubicBezTo>
                    <a:pt x="2642" y="9474"/>
                    <a:pt x="470" y="5461"/>
                    <a:pt x="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64" name="Shape 12904"/>
            <p:cNvSpPr/>
            <p:nvPr/>
          </p:nvSpPr>
          <p:spPr>
            <a:xfrm>
              <a:off x="1236513" y="20635"/>
              <a:ext cx="23692" cy="54724"/>
            </a:xfrm>
            <a:custGeom>
              <a:avLst/>
              <a:gdLst/>
              <a:ahLst/>
              <a:cxnLst/>
              <a:rect l="0" t="0" r="0" b="0"/>
              <a:pathLst>
                <a:path w="23692" h="54724">
                  <a:moveTo>
                    <a:pt x="22187" y="0"/>
                  </a:moveTo>
                  <a:lnTo>
                    <a:pt x="23692" y="426"/>
                  </a:lnTo>
                  <a:lnTo>
                    <a:pt x="23692" y="7987"/>
                  </a:lnTo>
                  <a:lnTo>
                    <a:pt x="10998" y="16713"/>
                  </a:lnTo>
                  <a:cubicBezTo>
                    <a:pt x="9792" y="19863"/>
                    <a:pt x="9182" y="23978"/>
                    <a:pt x="9182" y="29070"/>
                  </a:cubicBezTo>
                  <a:cubicBezTo>
                    <a:pt x="9182" y="35052"/>
                    <a:pt x="10389" y="39611"/>
                    <a:pt x="12802" y="42735"/>
                  </a:cubicBezTo>
                  <a:cubicBezTo>
                    <a:pt x="15227" y="45860"/>
                    <a:pt x="18479" y="47422"/>
                    <a:pt x="22555" y="47422"/>
                  </a:cubicBezTo>
                  <a:lnTo>
                    <a:pt x="23692" y="46690"/>
                  </a:lnTo>
                  <a:lnTo>
                    <a:pt x="23692" y="54282"/>
                  </a:lnTo>
                  <a:lnTo>
                    <a:pt x="21488" y="54724"/>
                  </a:lnTo>
                  <a:cubicBezTo>
                    <a:pt x="15761" y="54724"/>
                    <a:pt x="10744" y="52680"/>
                    <a:pt x="6452" y="48590"/>
                  </a:cubicBezTo>
                  <a:cubicBezTo>
                    <a:pt x="2146" y="44501"/>
                    <a:pt x="0" y="37757"/>
                    <a:pt x="0" y="28321"/>
                  </a:cubicBezTo>
                  <a:cubicBezTo>
                    <a:pt x="0" y="19431"/>
                    <a:pt x="2159" y="12484"/>
                    <a:pt x="6502" y="7493"/>
                  </a:cubicBezTo>
                  <a:cubicBezTo>
                    <a:pt x="10833" y="2502"/>
                    <a:pt x="16065" y="0"/>
                    <a:pt x="2218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65" name="Shape 12905"/>
            <p:cNvSpPr/>
            <p:nvPr/>
          </p:nvSpPr>
          <p:spPr>
            <a:xfrm>
              <a:off x="1260205" y="21060"/>
              <a:ext cx="22739" cy="75880"/>
            </a:xfrm>
            <a:custGeom>
              <a:avLst/>
              <a:gdLst/>
              <a:ahLst/>
              <a:cxnLst/>
              <a:rect l="0" t="0" r="0" b="0"/>
              <a:pathLst>
                <a:path w="22739" h="75880">
                  <a:moveTo>
                    <a:pt x="0" y="0"/>
                  </a:moveTo>
                  <a:lnTo>
                    <a:pt x="9366" y="2648"/>
                  </a:lnTo>
                  <a:cubicBezTo>
                    <a:pt x="11043" y="3804"/>
                    <a:pt x="12757" y="5493"/>
                    <a:pt x="14510" y="7715"/>
                  </a:cubicBezTo>
                  <a:lnTo>
                    <a:pt x="14510" y="1010"/>
                  </a:lnTo>
                  <a:lnTo>
                    <a:pt x="22739" y="1010"/>
                  </a:lnTo>
                  <a:lnTo>
                    <a:pt x="22739" y="49333"/>
                  </a:lnTo>
                  <a:cubicBezTo>
                    <a:pt x="22739" y="56077"/>
                    <a:pt x="21749" y="61411"/>
                    <a:pt x="19780" y="65310"/>
                  </a:cubicBezTo>
                  <a:cubicBezTo>
                    <a:pt x="17932" y="68916"/>
                    <a:pt x="15265" y="71618"/>
                    <a:pt x="11779" y="73419"/>
                  </a:cubicBezTo>
                  <a:lnTo>
                    <a:pt x="0" y="75880"/>
                  </a:lnTo>
                  <a:lnTo>
                    <a:pt x="0" y="68221"/>
                  </a:lnTo>
                  <a:lnTo>
                    <a:pt x="12440" y="61487"/>
                  </a:lnTo>
                  <a:cubicBezTo>
                    <a:pt x="13684" y="58642"/>
                    <a:pt x="14256" y="53562"/>
                    <a:pt x="14167" y="46260"/>
                  </a:cubicBezTo>
                  <a:cubicBezTo>
                    <a:pt x="12376" y="48965"/>
                    <a:pt x="10243" y="50984"/>
                    <a:pt x="7741" y="52305"/>
                  </a:cubicBezTo>
                  <a:lnTo>
                    <a:pt x="0" y="53857"/>
                  </a:lnTo>
                  <a:lnTo>
                    <a:pt x="0" y="46265"/>
                  </a:lnTo>
                  <a:lnTo>
                    <a:pt x="12338" y="38322"/>
                  </a:lnTo>
                  <a:cubicBezTo>
                    <a:pt x="13786" y="35046"/>
                    <a:pt x="14510" y="31223"/>
                    <a:pt x="14510" y="26854"/>
                  </a:cubicBezTo>
                  <a:cubicBezTo>
                    <a:pt x="14510" y="20276"/>
                    <a:pt x="13151" y="15399"/>
                    <a:pt x="10458" y="12224"/>
                  </a:cubicBezTo>
                  <a:cubicBezTo>
                    <a:pt x="7766" y="9049"/>
                    <a:pt x="4324" y="7461"/>
                    <a:pt x="146" y="7461"/>
                  </a:cubicBezTo>
                  <a:lnTo>
                    <a:pt x="0" y="7562"/>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66" name="Shape 12906"/>
            <p:cNvSpPr/>
            <p:nvPr/>
          </p:nvSpPr>
          <p:spPr>
            <a:xfrm>
              <a:off x="1324769" y="20382"/>
              <a:ext cx="43307" cy="54330"/>
            </a:xfrm>
            <a:custGeom>
              <a:avLst/>
              <a:gdLst/>
              <a:ahLst/>
              <a:cxnLst/>
              <a:rect l="0" t="0" r="0" b="0"/>
              <a:pathLst>
                <a:path w="43307" h="54330">
                  <a:moveTo>
                    <a:pt x="25845" y="0"/>
                  </a:moveTo>
                  <a:cubicBezTo>
                    <a:pt x="33388" y="0"/>
                    <a:pt x="38481" y="2629"/>
                    <a:pt x="41123" y="7887"/>
                  </a:cubicBezTo>
                  <a:cubicBezTo>
                    <a:pt x="42583" y="10769"/>
                    <a:pt x="43307" y="14884"/>
                    <a:pt x="43307" y="20244"/>
                  </a:cubicBezTo>
                  <a:lnTo>
                    <a:pt x="43307" y="54330"/>
                  </a:lnTo>
                  <a:lnTo>
                    <a:pt x="34227" y="54330"/>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5"/>
                  </a:cubicBezTo>
                  <a:cubicBezTo>
                    <a:pt x="11011" y="14808"/>
                    <a:pt x="10046" y="16611"/>
                    <a:pt x="9601" y="18478"/>
                  </a:cubicBezTo>
                  <a:cubicBezTo>
                    <a:pt x="9157" y="20345"/>
                    <a:pt x="8928" y="23025"/>
                    <a:pt x="8928" y="26492"/>
                  </a:cubicBezTo>
                  <a:lnTo>
                    <a:pt x="8928" y="54330"/>
                  </a:lnTo>
                  <a:lnTo>
                    <a:pt x="0" y="54330"/>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67" name="Shape 12907"/>
            <p:cNvSpPr/>
            <p:nvPr/>
          </p:nvSpPr>
          <p:spPr>
            <a:xfrm>
              <a:off x="1378793" y="43631"/>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68" name="Shape 12908"/>
            <p:cNvSpPr/>
            <p:nvPr/>
          </p:nvSpPr>
          <p:spPr>
            <a:xfrm>
              <a:off x="1381575" y="20548"/>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69" name="Shape 12909"/>
            <p:cNvSpPr/>
            <p:nvPr/>
          </p:nvSpPr>
          <p:spPr>
            <a:xfrm>
              <a:off x="1401165" y="20284"/>
              <a:ext cx="27883" cy="55563"/>
            </a:xfrm>
            <a:custGeom>
              <a:avLst/>
              <a:gdLst/>
              <a:ahLst/>
              <a:cxnLst/>
              <a:rect l="0" t="0" r="0" b="0"/>
              <a:pathLst>
                <a:path w="27883" h="55563">
                  <a:moveTo>
                    <a:pt x="971" y="0"/>
                  </a:moveTo>
                  <a:cubicBezTo>
                    <a:pt x="7220" y="0"/>
                    <a:pt x="12274"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5"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3" y="55563"/>
                    <a:pt x="21736" y="55563"/>
                  </a:cubicBezTo>
                  <a:cubicBezTo>
                    <a:pt x="18650" y="55563"/>
                    <a:pt x="16427" y="54470"/>
                    <a:pt x="15030" y="52286"/>
                  </a:cubicBezTo>
                  <a:cubicBezTo>
                    <a:pt x="14306" y="51143"/>
                    <a:pt x="13799" y="49505"/>
                    <a:pt x="13494" y="47384"/>
                  </a:cubicBezTo>
                  <a:cubicBezTo>
                    <a:pt x="11678" y="49759"/>
                    <a:pt x="9061" y="51829"/>
                    <a:pt x="5658" y="53582"/>
                  </a:cubicBezTo>
                  <a:lnTo>
                    <a:pt x="0" y="54902"/>
                  </a:lnTo>
                  <a:lnTo>
                    <a:pt x="0" y="47777"/>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70" name="Shape 12910"/>
            <p:cNvSpPr/>
            <p:nvPr/>
          </p:nvSpPr>
          <p:spPr>
            <a:xfrm>
              <a:off x="1431806" y="21576"/>
              <a:ext cx="49111" cy="53137"/>
            </a:xfrm>
            <a:custGeom>
              <a:avLst/>
              <a:gdLst/>
              <a:ahLst/>
              <a:cxnLst/>
              <a:rect l="0" t="0" r="0" b="0"/>
              <a:pathLst>
                <a:path w="49111" h="53137">
                  <a:moveTo>
                    <a:pt x="0" y="0"/>
                  </a:moveTo>
                  <a:lnTo>
                    <a:pt x="10363" y="0"/>
                  </a:lnTo>
                  <a:lnTo>
                    <a:pt x="24549" y="43256"/>
                  </a:lnTo>
                  <a:lnTo>
                    <a:pt x="39332" y="0"/>
                  </a:lnTo>
                  <a:lnTo>
                    <a:pt x="49111" y="0"/>
                  </a:lnTo>
                  <a:lnTo>
                    <a:pt x="29108" y="53137"/>
                  </a:lnTo>
                  <a:lnTo>
                    <a:pt x="19596" y="5313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71" name="Shape 150055"/>
            <p:cNvSpPr/>
            <p:nvPr/>
          </p:nvSpPr>
          <p:spPr>
            <a:xfrm>
              <a:off x="1488580" y="21829"/>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72" name="Shape 150056"/>
            <p:cNvSpPr/>
            <p:nvPr/>
          </p:nvSpPr>
          <p:spPr>
            <a:xfrm>
              <a:off x="1488580" y="1826"/>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73" name="Shape 12913"/>
            <p:cNvSpPr/>
            <p:nvPr/>
          </p:nvSpPr>
          <p:spPr>
            <a:xfrm>
              <a:off x="1509267" y="81303"/>
              <a:ext cx="22053" cy="15875"/>
            </a:xfrm>
            <a:custGeom>
              <a:avLst/>
              <a:gdLst/>
              <a:ahLst/>
              <a:cxnLst/>
              <a:rect l="0" t="0" r="0" b="0"/>
              <a:pathLst>
                <a:path w="22053" h="15875">
                  <a:moveTo>
                    <a:pt x="0" y="0"/>
                  </a:moveTo>
                  <a:lnTo>
                    <a:pt x="9080" y="0"/>
                  </a:lnTo>
                  <a:cubicBezTo>
                    <a:pt x="9500" y="2387"/>
                    <a:pt x="10363" y="4216"/>
                    <a:pt x="11646" y="5512"/>
                  </a:cubicBezTo>
                  <a:cubicBezTo>
                    <a:pt x="13652" y="7493"/>
                    <a:pt x="16802" y="8484"/>
                    <a:pt x="21120" y="8484"/>
                  </a:cubicBezTo>
                  <a:lnTo>
                    <a:pt x="22053" y="7978"/>
                  </a:lnTo>
                  <a:lnTo>
                    <a:pt x="22053" y="15637"/>
                  </a:lnTo>
                  <a:lnTo>
                    <a:pt x="20917" y="15875"/>
                  </a:lnTo>
                  <a:cubicBezTo>
                    <a:pt x="15215" y="15875"/>
                    <a:pt x="10414" y="14592"/>
                    <a:pt x="6528" y="12040"/>
                  </a:cubicBezTo>
                  <a:cubicBezTo>
                    <a:pt x="2642" y="9474"/>
                    <a:pt x="470" y="5461"/>
                    <a:pt x="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74" name="Shape 12914"/>
            <p:cNvSpPr/>
            <p:nvPr/>
          </p:nvSpPr>
          <p:spPr>
            <a:xfrm>
              <a:off x="1507629" y="20635"/>
              <a:ext cx="23692" cy="54724"/>
            </a:xfrm>
            <a:custGeom>
              <a:avLst/>
              <a:gdLst/>
              <a:ahLst/>
              <a:cxnLst/>
              <a:rect l="0" t="0" r="0" b="0"/>
              <a:pathLst>
                <a:path w="23692" h="54724">
                  <a:moveTo>
                    <a:pt x="22187" y="0"/>
                  </a:moveTo>
                  <a:lnTo>
                    <a:pt x="23692" y="426"/>
                  </a:lnTo>
                  <a:lnTo>
                    <a:pt x="23692" y="7987"/>
                  </a:lnTo>
                  <a:lnTo>
                    <a:pt x="10998" y="16713"/>
                  </a:lnTo>
                  <a:cubicBezTo>
                    <a:pt x="9792" y="19863"/>
                    <a:pt x="9182" y="23978"/>
                    <a:pt x="9182" y="29070"/>
                  </a:cubicBezTo>
                  <a:cubicBezTo>
                    <a:pt x="9182" y="35052"/>
                    <a:pt x="10389" y="39611"/>
                    <a:pt x="12802" y="42735"/>
                  </a:cubicBezTo>
                  <a:cubicBezTo>
                    <a:pt x="15227" y="45860"/>
                    <a:pt x="18479" y="47422"/>
                    <a:pt x="22555" y="47422"/>
                  </a:cubicBezTo>
                  <a:lnTo>
                    <a:pt x="23692" y="46690"/>
                  </a:lnTo>
                  <a:lnTo>
                    <a:pt x="23692" y="54282"/>
                  </a:lnTo>
                  <a:lnTo>
                    <a:pt x="21488" y="54724"/>
                  </a:lnTo>
                  <a:cubicBezTo>
                    <a:pt x="15761" y="54724"/>
                    <a:pt x="10744" y="52680"/>
                    <a:pt x="6452" y="48590"/>
                  </a:cubicBezTo>
                  <a:cubicBezTo>
                    <a:pt x="2146" y="44501"/>
                    <a:pt x="0" y="37757"/>
                    <a:pt x="0" y="28321"/>
                  </a:cubicBezTo>
                  <a:cubicBezTo>
                    <a:pt x="0" y="19431"/>
                    <a:pt x="2159" y="12484"/>
                    <a:pt x="6502" y="7493"/>
                  </a:cubicBezTo>
                  <a:cubicBezTo>
                    <a:pt x="10833" y="2502"/>
                    <a:pt x="16065" y="0"/>
                    <a:pt x="2218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75" name="Shape 12915"/>
            <p:cNvSpPr/>
            <p:nvPr/>
          </p:nvSpPr>
          <p:spPr>
            <a:xfrm>
              <a:off x="1531320" y="21060"/>
              <a:ext cx="22739" cy="75880"/>
            </a:xfrm>
            <a:custGeom>
              <a:avLst/>
              <a:gdLst/>
              <a:ahLst/>
              <a:cxnLst/>
              <a:rect l="0" t="0" r="0" b="0"/>
              <a:pathLst>
                <a:path w="22739" h="75880">
                  <a:moveTo>
                    <a:pt x="0" y="0"/>
                  </a:moveTo>
                  <a:lnTo>
                    <a:pt x="9366" y="2648"/>
                  </a:lnTo>
                  <a:cubicBezTo>
                    <a:pt x="11043" y="3804"/>
                    <a:pt x="12757" y="5493"/>
                    <a:pt x="14510" y="7715"/>
                  </a:cubicBezTo>
                  <a:lnTo>
                    <a:pt x="14510" y="1010"/>
                  </a:lnTo>
                  <a:lnTo>
                    <a:pt x="22739" y="1010"/>
                  </a:lnTo>
                  <a:lnTo>
                    <a:pt x="22739" y="49333"/>
                  </a:lnTo>
                  <a:cubicBezTo>
                    <a:pt x="22739" y="56077"/>
                    <a:pt x="21749" y="61411"/>
                    <a:pt x="19780" y="65310"/>
                  </a:cubicBezTo>
                  <a:cubicBezTo>
                    <a:pt x="17932" y="68916"/>
                    <a:pt x="15265" y="71618"/>
                    <a:pt x="11779" y="73419"/>
                  </a:cubicBezTo>
                  <a:lnTo>
                    <a:pt x="0" y="75880"/>
                  </a:lnTo>
                  <a:lnTo>
                    <a:pt x="0" y="68221"/>
                  </a:lnTo>
                  <a:lnTo>
                    <a:pt x="12440" y="61487"/>
                  </a:lnTo>
                  <a:cubicBezTo>
                    <a:pt x="13684" y="58642"/>
                    <a:pt x="14256" y="53562"/>
                    <a:pt x="14167" y="46260"/>
                  </a:cubicBezTo>
                  <a:cubicBezTo>
                    <a:pt x="12376" y="48965"/>
                    <a:pt x="10243" y="50984"/>
                    <a:pt x="7741" y="52305"/>
                  </a:cubicBezTo>
                  <a:lnTo>
                    <a:pt x="0" y="53857"/>
                  </a:lnTo>
                  <a:lnTo>
                    <a:pt x="0" y="46265"/>
                  </a:lnTo>
                  <a:lnTo>
                    <a:pt x="12338" y="38322"/>
                  </a:lnTo>
                  <a:cubicBezTo>
                    <a:pt x="13786" y="35046"/>
                    <a:pt x="14510" y="31223"/>
                    <a:pt x="14510" y="26854"/>
                  </a:cubicBezTo>
                  <a:cubicBezTo>
                    <a:pt x="14510" y="20276"/>
                    <a:pt x="13151" y="15399"/>
                    <a:pt x="10458" y="12224"/>
                  </a:cubicBezTo>
                  <a:cubicBezTo>
                    <a:pt x="7766" y="9049"/>
                    <a:pt x="4324" y="7461"/>
                    <a:pt x="146" y="7461"/>
                  </a:cubicBezTo>
                  <a:lnTo>
                    <a:pt x="0" y="7562"/>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76" name="Shape 12916"/>
            <p:cNvSpPr/>
            <p:nvPr/>
          </p:nvSpPr>
          <p:spPr>
            <a:xfrm>
              <a:off x="1565176" y="43631"/>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3"/>
                    <a:pt x="9322" y="13559"/>
                    <a:pt x="9322" y="16963"/>
                  </a:cubicBezTo>
                  <a:cubicBezTo>
                    <a:pt x="9322" y="19528"/>
                    <a:pt x="10274" y="21560"/>
                    <a:pt x="12154" y="23046"/>
                  </a:cubicBezTo>
                  <a:cubicBezTo>
                    <a:pt x="14033" y="24532"/>
                    <a:pt x="16269" y="25268"/>
                    <a:pt x="18847" y="25268"/>
                  </a:cubicBezTo>
                  <a:lnTo>
                    <a:pt x="22371" y="24430"/>
                  </a:lnTo>
                  <a:lnTo>
                    <a:pt x="22371" y="31555"/>
                  </a:lnTo>
                  <a:lnTo>
                    <a:pt x="16764" y="32863"/>
                  </a:lnTo>
                  <a:cubicBezTo>
                    <a:pt x="11836" y="32863"/>
                    <a:pt x="7811" y="31364"/>
                    <a:pt x="4686" y="28380"/>
                  </a:cubicBezTo>
                  <a:cubicBezTo>
                    <a:pt x="1562" y="25395"/>
                    <a:pt x="0" y="21649"/>
                    <a:pt x="0" y="17153"/>
                  </a:cubicBezTo>
                  <a:cubicBezTo>
                    <a:pt x="0" y="12238"/>
                    <a:pt x="1537" y="8415"/>
                    <a:pt x="4610" y="5711"/>
                  </a:cubicBezTo>
                  <a:cubicBezTo>
                    <a:pt x="7683"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77" name="Shape 12917"/>
            <p:cNvSpPr/>
            <p:nvPr/>
          </p:nvSpPr>
          <p:spPr>
            <a:xfrm>
              <a:off x="1567957" y="20548"/>
              <a:ext cx="19590" cy="17300"/>
            </a:xfrm>
            <a:custGeom>
              <a:avLst/>
              <a:gdLst/>
              <a:ahLst/>
              <a:cxnLst/>
              <a:rect l="0" t="0" r="0" b="0"/>
              <a:pathLst>
                <a:path w="19590" h="17300">
                  <a:moveTo>
                    <a:pt x="19590" y="0"/>
                  </a:moveTo>
                  <a:lnTo>
                    <a:pt x="19590" y="7574"/>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78" name="Shape 12918"/>
            <p:cNvSpPr/>
            <p:nvPr/>
          </p:nvSpPr>
          <p:spPr>
            <a:xfrm>
              <a:off x="1587547" y="20284"/>
              <a:ext cx="27883" cy="55563"/>
            </a:xfrm>
            <a:custGeom>
              <a:avLst/>
              <a:gdLst/>
              <a:ahLst/>
              <a:cxnLst/>
              <a:rect l="0" t="0" r="0" b="0"/>
              <a:pathLst>
                <a:path w="27883" h="55563">
                  <a:moveTo>
                    <a:pt x="972" y="0"/>
                  </a:moveTo>
                  <a:cubicBezTo>
                    <a:pt x="7220" y="0"/>
                    <a:pt x="12275" y="1194"/>
                    <a:pt x="16186" y="3569"/>
                  </a:cubicBezTo>
                  <a:cubicBezTo>
                    <a:pt x="20047" y="5957"/>
                    <a:pt x="21978" y="9652"/>
                    <a:pt x="21978" y="14681"/>
                  </a:cubicBezTo>
                  <a:lnTo>
                    <a:pt x="21978" y="45301"/>
                  </a:lnTo>
                  <a:cubicBezTo>
                    <a:pt x="21978" y="46228"/>
                    <a:pt x="22168" y="46965"/>
                    <a:pt x="22549" y="47523"/>
                  </a:cubicBezTo>
                  <a:cubicBezTo>
                    <a:pt x="22930" y="48095"/>
                    <a:pt x="23730" y="48375"/>
                    <a:pt x="24962" y="48375"/>
                  </a:cubicBezTo>
                  <a:cubicBezTo>
                    <a:pt x="25356" y="48375"/>
                    <a:pt x="25800" y="48349"/>
                    <a:pt x="26295" y="48298"/>
                  </a:cubicBezTo>
                  <a:cubicBezTo>
                    <a:pt x="26791" y="48247"/>
                    <a:pt x="27324" y="48171"/>
                    <a:pt x="27883" y="48070"/>
                  </a:cubicBezTo>
                  <a:lnTo>
                    <a:pt x="27883" y="54674"/>
                  </a:lnTo>
                  <a:cubicBezTo>
                    <a:pt x="26499" y="55068"/>
                    <a:pt x="25432" y="55321"/>
                    <a:pt x="24708" y="55410"/>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2"/>
                  </a:cubicBezTo>
                  <a:lnTo>
                    <a:pt x="0" y="54902"/>
                  </a:lnTo>
                  <a:lnTo>
                    <a:pt x="0" y="47778"/>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9" y="7544"/>
                  </a:cubicBezTo>
                  <a:lnTo>
                    <a:pt x="0" y="7838"/>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79" name="Shape 12919"/>
            <p:cNvSpPr/>
            <p:nvPr/>
          </p:nvSpPr>
          <p:spPr>
            <a:xfrm>
              <a:off x="1618759" y="6744"/>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80" name="Shape 12920"/>
            <p:cNvSpPr/>
            <p:nvPr/>
          </p:nvSpPr>
          <p:spPr>
            <a:xfrm>
              <a:off x="1648766" y="20198"/>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7"/>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81" name="Shape 12921"/>
            <p:cNvSpPr/>
            <p:nvPr/>
          </p:nvSpPr>
          <p:spPr>
            <a:xfrm>
              <a:off x="1673277" y="20037"/>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69"/>
                  </a:lnTo>
                  <a:cubicBezTo>
                    <a:pt x="5880" y="48869"/>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82" name="Shape 12922"/>
            <p:cNvSpPr/>
            <p:nvPr/>
          </p:nvSpPr>
          <p:spPr>
            <a:xfrm>
              <a:off x="1709142" y="20382"/>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grpSp>
      <p:sp>
        <p:nvSpPr>
          <p:cNvPr id="2010" name="Rectangle 1329"/>
          <p:cNvSpPr>
            <a:spLocks noChangeArrowheads="1"/>
          </p:cNvSpPr>
          <p:nvPr/>
        </p:nvSpPr>
        <p:spPr bwMode="auto">
          <a:xfrm>
            <a:off x="3079750" y="316133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Creating a quality app requires that you minimize your application’s impact on your users’ systems. Use the debug gauges in the debug navigator to gain insight into your app’s resource consumption, and when you spot a problem, use Instruments to measure and analyze your app’s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If you are developing an iOS app, use iOS Simulator to find major problems during design and early testing.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configure Xcode to help you better focus on your debugging tasks. For example, when your code hits a breakpoint, you can make Xcode automatically play an alert sound and create a window tab named Debug, where Xcode displays the debug area, the debug navigator, and your code at the breakpoint.</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C</a:t>
            </a:r>
            <a:r>
              <a:rPr kumimoji="0" lang="en-US" altLang="en-US" sz="1800" b="0" i="0" u="none" strike="noStrike" cap="none" normalizeH="0" baseline="0" bmk="">
                <a:ln>
                  <a:noFill/>
                </a:ln>
                <a:solidFill>
                  <a:srgbClr val="0769AE"/>
                </a:solidFill>
                <a:effectLst/>
                <a:latin typeface="Arial" charset="0"/>
                <a:ea typeface="Calibri" charset="0"/>
                <a:cs typeface="Calibri" charset="0"/>
              </a:rPr>
              <a:t>ontrol Execution and View State Information</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Xcode lets you step through your code line by line to view your program’s state at a particular stage of execution. Use the debug area to control the execution of your code, view program variables and registers, view its console output, and interact with the debugger. You can also use the debug area to navigate the OpenGL calls that render a frame and to view the rendering-state information at a particular call.</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Display the debug area by clicking the center button ( </a:t>
            </a:r>
          </a:p>
        </p:txBody>
      </p:sp>
      <p:pic>
        <p:nvPicPr>
          <p:cNvPr id="2011" name="Picture 13101"/>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079750" y="316590363"/>
            <a:ext cx="165100" cy="152400"/>
          </a:xfrm>
          <a:prstGeom prst="rect">
            <a:avLst/>
          </a:prstGeom>
          <a:noFill/>
          <a:extLst>
            <a:ext uri="{909E8E84-426E-40DD-AFC4-6F175D3DCCD1}">
              <a14:hiddenFill xmlns:a14="http://schemas.microsoft.com/office/drawing/2010/main">
                <a:solidFill>
                  <a:srgbClr val="FFFFFF"/>
                </a:solidFill>
              </a14:hiddenFill>
            </a:ext>
          </a:extLst>
        </p:spPr>
      </p:pic>
      <p:sp>
        <p:nvSpPr>
          <p:cNvPr id="2012" name="Rectangle 1330"/>
          <p:cNvSpPr>
            <a:spLocks noChangeArrowheads="1"/>
          </p:cNvSpPr>
          <p:nvPr/>
        </p:nvSpPr>
        <p:spPr bwMode="auto">
          <a:xfrm>
            <a:off x="3079750" y="316742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view selector in the workspace window toolbar.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13" name="Picture 143963"/>
          <p:cNvPicPr>
            <a:picLocks noChangeAspect="1" noChangeArrowheads="1"/>
          </p:cNvPicPr>
          <p:nvPr/>
        </p:nvPicPr>
        <p:blipFill>
          <a:blip r:embed="rId157">
            <a:extLst>
              <a:ext uri="{28A0092B-C50C-407E-A947-70E740481C1C}">
                <a14:useLocalDpi xmlns:a14="http://schemas.microsoft.com/office/drawing/2010/main" val="0"/>
              </a:ext>
            </a:extLst>
          </a:blip>
          <a:srcRect/>
          <a:stretch>
            <a:fillRect/>
          </a:stretch>
        </p:blipFill>
        <p:spPr bwMode="auto">
          <a:xfrm>
            <a:off x="3079750" y="316742763"/>
            <a:ext cx="6248400" cy="3200400"/>
          </a:xfrm>
          <a:prstGeom prst="rect">
            <a:avLst/>
          </a:prstGeom>
          <a:noFill/>
          <a:extLst>
            <a:ext uri="{909E8E84-426E-40DD-AFC4-6F175D3DCCD1}">
              <a14:hiddenFill xmlns:a14="http://schemas.microsoft.com/office/drawing/2010/main">
                <a:solidFill>
                  <a:srgbClr val="FFFFFF"/>
                </a:solidFill>
              </a14:hiddenFill>
            </a:ext>
          </a:extLst>
        </p:spPr>
      </p:pic>
      <p:sp>
        <p:nvSpPr>
          <p:cNvPr id="2014" name="Rectangle 1331"/>
          <p:cNvSpPr>
            <a:spLocks noChangeArrowheads="1"/>
          </p:cNvSpPr>
          <p:nvPr/>
        </p:nvSpPr>
        <p:spPr bwMode="auto">
          <a:xfrm>
            <a:off x="3079750" y="319943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and </a:t>
            </a:r>
          </a:p>
        </p:txBody>
      </p:sp>
      <p:pic>
        <p:nvPicPr>
          <p:cNvPr id="2015" name="Picture 13390"/>
          <p:cNvPicPr>
            <a:picLocks noChangeAspect="1" noChangeArrowheads="1"/>
          </p:cNvPicPr>
          <p:nvPr/>
        </p:nvPicPr>
        <p:blipFill>
          <a:blip r:embed="rId158">
            <a:extLst>
              <a:ext uri="{28A0092B-C50C-407E-A947-70E740481C1C}">
                <a14:useLocalDpi xmlns:a14="http://schemas.microsoft.com/office/drawing/2010/main" val="0"/>
              </a:ext>
            </a:extLst>
          </a:blip>
          <a:srcRect/>
          <a:stretch>
            <a:fillRect/>
          </a:stretch>
        </p:blipFill>
        <p:spPr bwMode="auto">
          <a:xfrm>
            <a:off x="3079750" y="320400363"/>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016" name="Rectangle 1332"/>
          <p:cNvSpPr>
            <a:spLocks noChangeArrowheads="1"/>
          </p:cNvSpPr>
          <p:nvPr/>
        </p:nvSpPr>
        <p:spPr bwMode="auto">
          <a:xfrm>
            <a:off x="3079750" y="3205400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to continue) in the debug area toolbar. To set a breakpoint, open a source code file and click the gutter next to the line where you want execution to pause. A blue arrow ( </a:t>
            </a:r>
          </a:p>
        </p:txBody>
      </p:sp>
      <p:pic>
        <p:nvPicPr>
          <p:cNvPr id="2017" name="Picture 13426"/>
          <p:cNvPicPr>
            <a:picLocks noChangeAspect="1" noChangeArrowheads="1"/>
          </p:cNvPicPr>
          <p:nvPr/>
        </p:nvPicPr>
        <p:blipFill>
          <a:blip r:embed="rId159">
            <a:extLst>
              <a:ext uri="{28A0092B-C50C-407E-A947-70E740481C1C}">
                <a14:useLocalDpi xmlns:a14="http://schemas.microsoft.com/office/drawing/2010/main" val="0"/>
              </a:ext>
            </a:extLst>
          </a:blip>
          <a:srcRect/>
          <a:stretch>
            <a:fillRect/>
          </a:stretch>
        </p:blipFill>
        <p:spPr bwMode="auto">
          <a:xfrm>
            <a:off x="3079750" y="320540063"/>
            <a:ext cx="241300" cy="139700"/>
          </a:xfrm>
          <a:prstGeom prst="rect">
            <a:avLst/>
          </a:prstGeom>
          <a:noFill/>
          <a:extLst>
            <a:ext uri="{909E8E84-426E-40DD-AFC4-6F175D3DCCD1}">
              <a14:hiddenFill xmlns:a14="http://schemas.microsoft.com/office/drawing/2010/main">
                <a:solidFill>
                  <a:srgbClr val="FFFFFF"/>
                </a:solidFill>
              </a14:hiddenFill>
            </a:ext>
          </a:extLst>
        </p:spPr>
      </p:pic>
      <p:sp>
        <p:nvSpPr>
          <p:cNvPr id="2018" name="Rectangle 1333"/>
          <p:cNvSpPr>
            <a:spLocks noChangeArrowheads="1"/>
          </p:cNvSpPr>
          <p:nvPr/>
        </p:nvSpPr>
        <p:spPr bwMode="auto">
          <a:xfrm>
            <a:off x="3079750" y="320679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gutter indicates the breakpoint.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When execution pauses, the debug navigator opens to display a stack trace. Select an item in the debug navigator to view information about the item in the editor area and in the debug area. As you debug, expand or collapse threads to show or hide stack frames.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19" name="Picture 13501"/>
          <p:cNvPicPr>
            <a:picLocks noChangeAspect="1" noChangeArrowheads="1"/>
          </p:cNvPicPr>
          <p:nvPr/>
        </p:nvPicPr>
        <p:blipFill>
          <a:blip r:embed="rId160">
            <a:extLst>
              <a:ext uri="{28A0092B-C50C-407E-A947-70E740481C1C}">
                <a14:useLocalDpi xmlns:a14="http://schemas.microsoft.com/office/drawing/2010/main" val="0"/>
              </a:ext>
            </a:extLst>
          </a:blip>
          <a:srcRect/>
          <a:stretch>
            <a:fillRect/>
          </a:stretch>
        </p:blipFill>
        <p:spPr bwMode="auto">
          <a:xfrm>
            <a:off x="3079750" y="320679763"/>
            <a:ext cx="5511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2021" name="Rectangle 1334"/>
          <p:cNvSpPr>
            <a:spLocks noChangeArrowheads="1"/>
          </p:cNvSpPr>
          <p:nvPr/>
        </p:nvSpPr>
        <p:spPr bwMode="auto">
          <a:xfrm>
            <a:off x="3079750" y="323956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Hover over any variable in the source code editor to see a data tip displaying the value for the variable. Click the inspector icon ( </a:t>
            </a:r>
          </a:p>
        </p:txBody>
      </p:sp>
      <p:pic>
        <p:nvPicPr>
          <p:cNvPr id="2022" name="Picture 13528"/>
          <p:cNvPicPr>
            <a:picLocks noChangeAspect="1" noChangeArrowheads="1"/>
          </p:cNvPicPr>
          <p:nvPr/>
        </p:nvPicPr>
        <p:blipFill>
          <a:blip r:embed="rId161">
            <a:extLst>
              <a:ext uri="{28A0092B-C50C-407E-A947-70E740481C1C}">
                <a14:useLocalDpi xmlns:a14="http://schemas.microsoft.com/office/drawing/2010/main" val="0"/>
              </a:ext>
            </a:extLst>
          </a:blip>
          <a:srcRect/>
          <a:stretch>
            <a:fillRect/>
          </a:stretch>
        </p:blipFill>
        <p:spPr bwMode="auto">
          <a:xfrm>
            <a:off x="3079750" y="324413563"/>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023" name="Rectangle 1335"/>
          <p:cNvSpPr>
            <a:spLocks noChangeArrowheads="1"/>
          </p:cNvSpPr>
          <p:nvPr/>
        </p:nvSpPr>
        <p:spPr bwMode="auto">
          <a:xfrm>
            <a:off x="3079750" y="324553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next to the variable to print the Objective-C description of the object to the debug area console and to display that description in an additional popover.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24" name="Picture 13557"/>
          <p:cNvPicPr>
            <a:picLocks noChangeAspect="1" noChangeArrowheads="1"/>
          </p:cNvPicPr>
          <p:nvPr/>
        </p:nvPicPr>
        <p:blipFill>
          <a:blip r:embed="rId162">
            <a:extLst>
              <a:ext uri="{28A0092B-C50C-407E-A947-70E740481C1C}">
                <a14:useLocalDpi xmlns:a14="http://schemas.microsoft.com/office/drawing/2010/main" val="0"/>
              </a:ext>
            </a:extLst>
          </a:blip>
          <a:srcRect/>
          <a:stretch>
            <a:fillRect/>
          </a:stretch>
        </p:blipFill>
        <p:spPr bwMode="auto">
          <a:xfrm>
            <a:off x="3079750" y="324553263"/>
            <a:ext cx="5448300" cy="1841500"/>
          </a:xfrm>
          <a:prstGeom prst="rect">
            <a:avLst/>
          </a:prstGeom>
          <a:noFill/>
          <a:extLst>
            <a:ext uri="{909E8E84-426E-40DD-AFC4-6F175D3DCCD1}">
              <a14:hiddenFill xmlns:a14="http://schemas.microsoft.com/office/drawing/2010/main">
                <a:solidFill>
                  <a:srgbClr val="FFFFFF"/>
                </a:solidFill>
              </a14:hiddenFill>
            </a:ext>
          </a:extLst>
        </p:spPr>
      </p:pic>
      <p:sp>
        <p:nvSpPr>
          <p:cNvPr id="2027" name="Rectangle 1336"/>
          <p:cNvSpPr>
            <a:spLocks noChangeArrowheads="1"/>
          </p:cNvSpPr>
          <p:nvPr/>
        </p:nvSpPr>
        <p:spPr bwMode="auto">
          <a:xfrm>
            <a:off x="3079750" y="3263947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Click the Quick Look icon ( </a:t>
            </a:r>
          </a:p>
        </p:txBody>
      </p:sp>
      <p:pic>
        <p:nvPicPr>
          <p:cNvPr id="2028" name="Picture 13582"/>
          <p:cNvPicPr>
            <a:picLocks noChangeAspect="1" noChangeArrowheads="1"/>
          </p:cNvPicPr>
          <p:nvPr/>
        </p:nvPicPr>
        <p:blipFill>
          <a:blip r:embed="rId163">
            <a:extLst>
              <a:ext uri="{28A0092B-C50C-407E-A947-70E740481C1C}">
                <a14:useLocalDpi xmlns:a14="http://schemas.microsoft.com/office/drawing/2010/main" val="0"/>
              </a:ext>
            </a:extLst>
          </a:blip>
          <a:srcRect/>
          <a:stretch>
            <a:fillRect/>
          </a:stretch>
        </p:blipFill>
        <p:spPr bwMode="auto">
          <a:xfrm>
            <a:off x="3079750" y="326851963"/>
            <a:ext cx="152400" cy="127000"/>
          </a:xfrm>
          <a:prstGeom prst="rect">
            <a:avLst/>
          </a:prstGeom>
          <a:noFill/>
          <a:extLst>
            <a:ext uri="{909E8E84-426E-40DD-AFC4-6F175D3DCCD1}">
              <a14:hiddenFill xmlns:a14="http://schemas.microsoft.com/office/drawing/2010/main">
                <a:solidFill>
                  <a:srgbClr val="FFFFFF"/>
                </a:solidFill>
              </a14:hiddenFill>
            </a:ext>
          </a:extLst>
        </p:spPr>
      </p:pic>
      <p:sp>
        <p:nvSpPr>
          <p:cNvPr id="2029" name="Rectangle 1337"/>
          <p:cNvSpPr>
            <a:spLocks noChangeArrowheads="1"/>
          </p:cNvSpPr>
          <p:nvPr/>
        </p:nvSpPr>
        <p:spPr bwMode="auto">
          <a:xfrm>
            <a:off x="3079750" y="326978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to see a graphical display of the variable’s contents.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30" name="Picture 13594"/>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079750" y="326978963"/>
            <a:ext cx="5448300" cy="2641600"/>
          </a:xfrm>
          <a:prstGeom prst="rect">
            <a:avLst/>
          </a:prstGeom>
          <a:noFill/>
          <a:extLst>
            <a:ext uri="{909E8E84-426E-40DD-AFC4-6F175D3DCCD1}">
              <a14:hiddenFill xmlns:a14="http://schemas.microsoft.com/office/drawing/2010/main">
                <a:solidFill>
                  <a:srgbClr val="FFFFFF"/>
                </a:solidFill>
              </a14:hiddenFill>
            </a:ext>
          </a:extLst>
        </p:spPr>
      </p:pic>
      <p:sp>
        <p:nvSpPr>
          <p:cNvPr id="2032" name="Rectangle 1338"/>
          <p:cNvSpPr>
            <a:spLocks noChangeArrowheads="1"/>
          </p:cNvSpPr>
          <p:nvPr/>
        </p:nvSpPr>
        <p:spPr bwMode="auto">
          <a:xfrm>
            <a:off x="3079750" y="3296205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When you build and run an OpenGL ES application on a connected device, the debug area toolbar includes a frame capture button ( </a:t>
            </a:r>
          </a:p>
        </p:txBody>
      </p:sp>
      <p:pic>
        <p:nvPicPr>
          <p:cNvPr id="2033" name="Picture 13619"/>
          <p:cNvPicPr>
            <a:picLocks noChangeAspect="1" noChangeArrowheads="1"/>
          </p:cNvPicPr>
          <p:nvPr/>
        </p:nvPicPr>
        <p:blipFill>
          <a:blip r:embed="rId164">
            <a:extLst>
              <a:ext uri="{28A0092B-C50C-407E-A947-70E740481C1C}">
                <a14:useLocalDpi xmlns:a14="http://schemas.microsoft.com/office/drawing/2010/main" val="0"/>
              </a:ext>
            </a:extLst>
          </a:blip>
          <a:srcRect/>
          <a:stretch>
            <a:fillRect/>
          </a:stretch>
        </p:blipFill>
        <p:spPr bwMode="auto">
          <a:xfrm>
            <a:off x="3079750" y="330077763"/>
            <a:ext cx="139700" cy="101600"/>
          </a:xfrm>
          <a:prstGeom prst="rect">
            <a:avLst/>
          </a:prstGeom>
          <a:noFill/>
          <a:extLst>
            <a:ext uri="{909E8E84-426E-40DD-AFC4-6F175D3DCCD1}">
              <a14:hiddenFill xmlns:a14="http://schemas.microsoft.com/office/drawing/2010/main">
                <a:solidFill>
                  <a:srgbClr val="FFFFFF"/>
                </a:solidFill>
              </a14:hiddenFill>
            </a:ext>
          </a:extLst>
        </p:spPr>
      </p:pic>
      <p:sp>
        <p:nvSpPr>
          <p:cNvPr id="2037" name="Rectangle 1339"/>
          <p:cNvSpPr>
            <a:spLocks noChangeArrowheads="1"/>
          </p:cNvSpPr>
          <p:nvPr/>
        </p:nvSpPr>
        <p:spPr bwMode="auto">
          <a:xfrm>
            <a:off x="3079750" y="330179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Click that button to capture a frame. You can use OpenGL ES frame capture to: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Inspect OpenGL ES state information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Introspect OpenGL ES objects such as view textures and shaders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Step through the state calls that precede each draw call and watch the changes with each call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Step through draw calls to see exactly how the image is constructed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See in the assistant editor which objects are used by each draw call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Examine	Impact on System Resources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Edit shaders to see the effect upon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38" name="Picture 13732"/>
          <p:cNvPicPr>
            <a:picLocks noChangeAspect="1" noChangeArrowheads="1"/>
          </p:cNvPicPr>
          <p:nvPr/>
        </p:nvPicPr>
        <p:blipFill>
          <a:blip r:embed="rId165">
            <a:extLst>
              <a:ext uri="{28A0092B-C50C-407E-A947-70E740481C1C}">
                <a14:useLocalDpi xmlns:a14="http://schemas.microsoft.com/office/drawing/2010/main" val="0"/>
              </a:ext>
            </a:extLst>
          </a:blip>
          <a:srcRect/>
          <a:stretch>
            <a:fillRect/>
          </a:stretch>
        </p:blipFill>
        <p:spPr bwMode="auto">
          <a:xfrm>
            <a:off x="3079750" y="330179363"/>
            <a:ext cx="5562600" cy="3175000"/>
          </a:xfrm>
          <a:prstGeom prst="rect">
            <a:avLst/>
          </a:prstGeom>
          <a:noFill/>
          <a:extLst>
            <a:ext uri="{909E8E84-426E-40DD-AFC4-6F175D3DCCD1}">
              <a14:hiddenFill xmlns:a14="http://schemas.microsoft.com/office/drawing/2010/main">
                <a:solidFill>
                  <a:srgbClr val="FFFFFF"/>
                </a:solidFill>
              </a14:hiddenFill>
            </a:ext>
          </a:extLst>
        </p:spPr>
      </p:pic>
      <p:sp>
        <p:nvSpPr>
          <p:cNvPr id="2041" name="Rectangle 1340"/>
          <p:cNvSpPr>
            <a:spLocks noChangeArrowheads="1"/>
          </p:cNvSpPr>
          <p:nvPr/>
        </p:nvSpPr>
        <p:spPr bwMode="auto">
          <a:xfrm>
            <a:off x="3079750" y="333354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E</a:t>
            </a:r>
            <a:r>
              <a:rPr kumimoji="0" lang="en-US" altLang="en-US" sz="1800" b="0" i="0" u="none" strike="noStrike" cap="none" normalizeH="0" baseline="0" bmk="">
                <a:ln>
                  <a:noFill/>
                </a:ln>
                <a:solidFill>
                  <a:srgbClr val="0769AE"/>
                </a:solidFill>
                <a:effectLst/>
                <a:latin typeface="Arial" charset="0"/>
                <a:ea typeface="Calibri" charset="0"/>
                <a:cs typeface="Calibri" charset="0"/>
              </a:rPr>
              <a:t>xamine Your App’s Impact on System Resources</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The debug navigator displays gauges that provide insight into how your app is performing. For example, the CPU gauge shows a readout of your app’s CPU usage, making it easy to spot unexpected spikes. Depending on the capabilities of your app and the characteristics of its destination, gauges can report your app’s impact on memory, iCloud, OpenGL ES, energy, and the CPU.</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42" name="Picture 13803"/>
          <p:cNvPicPr>
            <a:picLocks noChangeAspect="1" noChangeArrowheads="1"/>
          </p:cNvPicPr>
          <p:nvPr/>
        </p:nvPicPr>
        <p:blipFill>
          <a:blip r:embed="rId166">
            <a:extLst>
              <a:ext uri="{28A0092B-C50C-407E-A947-70E740481C1C}">
                <a14:useLocalDpi xmlns:a14="http://schemas.microsoft.com/office/drawing/2010/main" val="0"/>
              </a:ext>
            </a:extLst>
          </a:blip>
          <a:srcRect/>
          <a:stretch>
            <a:fillRect/>
          </a:stretch>
        </p:blipFill>
        <p:spPr bwMode="auto">
          <a:xfrm>
            <a:off x="3079750" y="333811563"/>
            <a:ext cx="1638300" cy="1320800"/>
          </a:xfrm>
          <a:prstGeom prst="rect">
            <a:avLst/>
          </a:prstGeom>
          <a:noFill/>
          <a:extLst>
            <a:ext uri="{909E8E84-426E-40DD-AFC4-6F175D3DCCD1}">
              <a14:hiddenFill xmlns:a14="http://schemas.microsoft.com/office/drawing/2010/main">
                <a:solidFill>
                  <a:srgbClr val="FFFFFF"/>
                </a:solidFill>
              </a14:hiddenFill>
            </a:ext>
          </a:extLst>
        </p:spPr>
      </p:pic>
      <p:sp>
        <p:nvSpPr>
          <p:cNvPr id="2044" name="Rectangle 1341"/>
          <p:cNvSpPr>
            <a:spLocks noChangeArrowheads="1"/>
          </p:cNvSpPr>
          <p:nvPr/>
        </p:nvSpPr>
        <p:spPr bwMode="auto">
          <a:xfrm>
            <a:off x="3079750" y="335132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Examine	Impact on System Resources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see a full report, click a gauge in the debug area. To perform a deeper analysis of your app’s performance, click the “Profile in Instruments” button.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45" name="Picture 13850"/>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079750" y="335589563"/>
            <a:ext cx="5537200" cy="3340100"/>
          </a:xfrm>
          <a:prstGeom prst="rect">
            <a:avLst/>
          </a:prstGeom>
          <a:noFill/>
          <a:extLst>
            <a:ext uri="{909E8E84-426E-40DD-AFC4-6F175D3DCCD1}">
              <a14:hiddenFill xmlns:a14="http://schemas.microsoft.com/office/drawing/2010/main">
                <a:solidFill>
                  <a:srgbClr val="FFFFFF"/>
                </a:solidFill>
              </a14:hiddenFill>
            </a:ext>
          </a:extLst>
        </p:spPr>
      </p:pic>
      <p:sp>
        <p:nvSpPr>
          <p:cNvPr id="2046" name="Rectangle 1342"/>
          <p:cNvSpPr>
            <a:spLocks noChangeArrowheads="1"/>
          </p:cNvSpPr>
          <p:nvPr/>
        </p:nvSpPr>
        <p:spPr bwMode="auto">
          <a:xfrm>
            <a:off x="3079750" y="3389296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problem areas, the energy report offers a preliminary diagnosis of what may be plaguing your app.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47" name="Picture 13869"/>
          <p:cNvPicPr>
            <a:picLocks noChangeAspect="1" noChangeArrowheads="1"/>
          </p:cNvPicPr>
          <p:nvPr/>
        </p:nvPicPr>
        <p:blipFill>
          <a:blip r:embed="rId167">
            <a:extLst>
              <a:ext uri="{28A0092B-C50C-407E-A947-70E740481C1C}">
                <a14:useLocalDpi xmlns:a14="http://schemas.microsoft.com/office/drawing/2010/main" val="0"/>
              </a:ext>
            </a:extLst>
          </a:blip>
          <a:srcRect/>
          <a:stretch>
            <a:fillRect/>
          </a:stretch>
        </p:blipFill>
        <p:spPr bwMode="auto">
          <a:xfrm>
            <a:off x="3079750" y="339386863"/>
            <a:ext cx="5537200" cy="3340100"/>
          </a:xfrm>
          <a:prstGeom prst="rect">
            <a:avLst/>
          </a:prstGeom>
          <a:noFill/>
          <a:extLst>
            <a:ext uri="{909E8E84-426E-40DD-AFC4-6F175D3DCCD1}">
              <a14:hiddenFill xmlns:a14="http://schemas.microsoft.com/office/drawing/2010/main">
                <a:solidFill>
                  <a:srgbClr val="FFFFFF"/>
                </a:solidFill>
              </a14:hiddenFill>
            </a:ext>
          </a:extLst>
        </p:spPr>
      </p:pic>
      <p:sp>
        <p:nvSpPr>
          <p:cNvPr id="192" name="Rectangle 1343"/>
          <p:cNvSpPr>
            <a:spLocks noChangeArrowheads="1"/>
          </p:cNvSpPr>
          <p:nvPr/>
        </p:nvSpPr>
        <p:spPr bwMode="auto">
          <a:xfrm>
            <a:off x="3079750" y="342726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Measure	Performance</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M</a:t>
            </a:r>
            <a:r>
              <a:rPr kumimoji="0" lang="en-US" altLang="en-US" sz="1800" b="0" i="0" u="none" strike="noStrike" cap="none" normalizeH="0" baseline="0" bmk="">
                <a:ln>
                  <a:noFill/>
                </a:ln>
                <a:solidFill>
                  <a:srgbClr val="0769AE"/>
                </a:solidFill>
                <a:effectLst/>
                <a:latin typeface="Arial" charset="0"/>
                <a:ea typeface="Calibri" charset="0"/>
                <a:cs typeface="Calibri" charset="0"/>
              </a:rPr>
              <a:t>easure Your App’s Performance</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The Instruments app, which is included with Xcode, gathers data from your running app and presents it in a graphical timeline. With Instruments, you can gather data about such performance areas as your app’s memory usage, disk activity, network activity, and graphics operations. By viewing the data together, you can analyze different aspects of your app’s performance to identify potential areas of improvement. You can also automate the testing of your iOS app’s user interface elements.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93" name="Picture 13954"/>
          <p:cNvPicPr>
            <a:picLocks noChangeAspect="1" noChangeArrowheads="1"/>
          </p:cNvPicPr>
          <p:nvPr/>
        </p:nvPicPr>
        <p:blipFill>
          <a:blip r:embed="rId168">
            <a:extLst>
              <a:ext uri="{28A0092B-C50C-407E-A947-70E740481C1C}">
                <a14:useLocalDpi xmlns:a14="http://schemas.microsoft.com/office/drawing/2010/main" val="0"/>
              </a:ext>
            </a:extLst>
          </a:blip>
          <a:srcRect/>
          <a:stretch>
            <a:fillRect/>
          </a:stretch>
        </p:blipFill>
        <p:spPr bwMode="auto">
          <a:xfrm>
            <a:off x="3079750" y="343184163"/>
            <a:ext cx="5511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344"/>
          <p:cNvSpPr>
            <a:spLocks noChangeArrowheads="1"/>
          </p:cNvSpPr>
          <p:nvPr/>
        </p:nvSpPr>
        <p:spPr bwMode="auto">
          <a:xfrm>
            <a:off x="3079750" y="3468417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There are several ways to start Instruments from Xcode. For 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Click the Profile in Instruments button from a debug gauge report.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Choose Product &gt; Profile.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Specify an Instrument in the Profile action for a scheme.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Instruments app uses individual data collection modules, known as </a:t>
            </a:r>
            <a:r>
              <a:rPr kumimoji="0" lang="en-US" altLang="en-US" sz="1800" b="0" i="1" u="none" strike="noStrike" cap="none" normalizeH="0" baseline="0">
                <a:ln>
                  <a:noFill/>
                </a:ln>
                <a:solidFill>
                  <a:schemeClr val="tx1"/>
                </a:solidFill>
                <a:effectLst/>
                <a:latin typeface="Arial" charset="0"/>
              </a:rPr>
              <a:t>instruments</a:t>
            </a:r>
            <a:r>
              <a:rPr kumimoji="0" lang="en-US" altLang="en-US" sz="1800" b="0" i="0" u="none" strike="noStrike" cap="none" normalizeH="0" baseline="0">
                <a:ln>
                  <a:noFill/>
                </a:ln>
                <a:solidFill>
                  <a:schemeClr val="tx1"/>
                </a:solidFill>
                <a:effectLst/>
                <a:latin typeface="Arial" charset="0"/>
              </a:rPr>
              <a:t>, to gather data about a process over time. The Instruments app includes a library of templates. Each template contains instruments for obtaining a set of related information.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Perform Early Testing in iOS Simulator</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P</a:t>
            </a:r>
            <a:r>
              <a:rPr kumimoji="0" lang="en-US" altLang="en-US" sz="1800" b="0" i="0" u="none" strike="noStrike" cap="none" normalizeH="0" baseline="0" bmk="">
                <a:ln>
                  <a:noFill/>
                </a:ln>
                <a:solidFill>
                  <a:srgbClr val="0769AE"/>
                </a:solidFill>
                <a:effectLst/>
                <a:latin typeface="Arial" charset="0"/>
                <a:ea typeface="Calibri" charset="0"/>
                <a:cs typeface="Calibri" charset="0"/>
              </a:rPr>
              <a:t>erform Early Testing in iOS Simulator</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iOS Simulator helps you find major problems in your app during design and early testing. For example, the Debug menu in iOS Simulator offers tools that help you:</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Slow an animation to spot any problems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Trigger iCloud sync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Identify blended view layers that harm app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Identify images whose source pixels aren’t aligned to the destination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See what content is rendered offscreen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Simulate different locations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199" name="Picture 14136"/>
          <p:cNvPicPr>
            <a:picLocks noChangeAspect="1" noChangeArrowheads="1"/>
          </p:cNvPicPr>
          <p:nvPr/>
        </p:nvPicPr>
        <p:blipFill>
          <a:blip r:embed="rId169">
            <a:extLst>
              <a:ext uri="{28A0092B-C50C-407E-A947-70E740481C1C}">
                <a14:useLocalDpi xmlns:a14="http://schemas.microsoft.com/office/drawing/2010/main" val="0"/>
              </a:ext>
            </a:extLst>
          </a:blip>
          <a:srcRect/>
          <a:stretch>
            <a:fillRect/>
          </a:stretch>
        </p:blipFill>
        <p:spPr bwMode="auto">
          <a:xfrm>
            <a:off x="3079750" y="347298963"/>
            <a:ext cx="5524500" cy="2794000"/>
          </a:xfrm>
          <a:prstGeom prst="rect">
            <a:avLst/>
          </a:prstGeom>
          <a:noFill/>
          <a:extLst>
            <a:ext uri="{909E8E84-426E-40DD-AFC4-6F175D3DCCD1}">
              <a14:hiddenFill xmlns:a14="http://schemas.microsoft.com/office/drawing/2010/main">
                <a:solidFill>
                  <a:srgbClr val="FFFFFF"/>
                </a:solidFill>
              </a14:hiddenFill>
            </a:ext>
          </a:extLst>
        </p:spPr>
      </p:pic>
      <p:sp>
        <p:nvSpPr>
          <p:cNvPr id="200" name="Rectangle 1345"/>
          <p:cNvSpPr>
            <a:spLocks noChangeArrowheads="1"/>
          </p:cNvSpPr>
          <p:nvPr/>
        </p:nvSpPr>
        <p:spPr bwMode="auto">
          <a:xfrm>
            <a:off x="3079750" y="350092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 every simulated environment in iOS Simulator, the Home screen provides access to apps—such as Safari, Contacts, Maps, and Passbook—that are included with iOS on the device. You can perform preliminary testing of your app’s interaction with these apps in iOS Simulator. For example, if you are testing a game, you can use iOS Simulator to test that the game uses Game Center correctly.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Accessibility Inspector in iOS Simulator helps you test the usability of your app regardless of a person’s limitations or disabilities. The Accessibility Inspector displays information about each accessible element in your app, and you can use the Accessibility Inspector to simulate VoiceOver interaction with those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start the Accessibility Inspector, click the Home button on iOS Simulator. Click Settings and go to General &gt; Accessibility. Slide the Accessibility Inspector switch to 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test your app’s localizations in iOS Simulator by changing the language. In Settings, go to General &gt; International &gt; Language.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Although you can test your app’s basic behavior in iOS Simulator, the simulator is limited as a test platform for multiple reasons. For 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Because iOS Simulator is an app running on a Mac, iOS Simulator has access to the computer’s memory, which is much greater than the memory found on a device.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iOS Simulator runs on the Mac CPU rather than the processor of an iOS device.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iOS Simulator doesn’t run all threads that run on devices.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iOS Simulator can’t simulate hardware features like the accelerometer, gyroscope, camera, or proximity sensor.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While developing your app, run and test it on all of the iOS devices and iOS versions that you intend to support.</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769AE"/>
                </a:solidFill>
                <a:effectLst/>
                <a:latin typeface="Arial" charset="0"/>
                <a:ea typeface="Calibri" charset="0"/>
                <a:cs typeface="Calibri" charset="0"/>
              </a:rPr>
              <a:t>C</a:t>
            </a:r>
            <a:r>
              <a:rPr kumimoji="0" lang="en-US" altLang="en-US" sz="1800" b="0" i="0" u="none" strike="noStrike" cap="none" normalizeH="0" baseline="0" bmk="">
                <a:ln>
                  <a:noFill/>
                </a:ln>
                <a:solidFill>
                  <a:srgbClr val="0769AE"/>
                </a:solidFill>
                <a:effectLst/>
                <a:latin typeface="Arial" charset="0"/>
                <a:ea typeface="Calibri" charset="0"/>
                <a:cs typeface="Calibri" charset="0"/>
              </a:rPr>
              <a:t>ustomize Your Debugging Workflow</a:t>
            </a:r>
            <a:endParaRPr kumimoji="0" lang="en-US" altLang="en-US" sz="18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You can specify behaviors that affect your workflow through the Xcode Behaviors preferences. Choose Xcode &gt; Behaviors to specify what should happen when a variety of events occur while building, running, and debugging your app.</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example, you can have Xcode display the debug area when your code pauses at a breakpoint, and you can have Xcode display the issue navigator when a build fails.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 the screenshot below, behaviors are customized for whenever the code pauses. Here are some examples of customized behaviors: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Play an alert sound at every pause.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a tab named Debug in the workspace window for displaying the debug navigator.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Show both the variables view and the console view in the Debug tab.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Hide the utilities area in the Debug tab.</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1" name="Picture 14570"/>
          <p:cNvPicPr>
            <a:picLocks noChangeAspect="1" noChangeArrowheads="1"/>
          </p:cNvPicPr>
          <p:nvPr/>
        </p:nvPicPr>
        <p:blipFill>
          <a:blip r:embed="rId170">
            <a:extLst>
              <a:ext uri="{28A0092B-C50C-407E-A947-70E740481C1C}">
                <a14:useLocalDpi xmlns:a14="http://schemas.microsoft.com/office/drawing/2010/main" val="0"/>
              </a:ext>
            </a:extLst>
          </a:blip>
          <a:srcRect/>
          <a:stretch>
            <a:fillRect/>
          </a:stretch>
        </p:blipFill>
        <p:spPr bwMode="auto">
          <a:xfrm>
            <a:off x="3079750" y="350550163"/>
            <a:ext cx="5321300" cy="4051300"/>
          </a:xfrm>
          <a:prstGeom prst="rect">
            <a:avLst/>
          </a:prstGeom>
          <a:noFill/>
          <a:extLst>
            <a:ext uri="{909E8E84-426E-40DD-AFC4-6F175D3DCCD1}">
              <a14:hiddenFill xmlns:a14="http://schemas.microsoft.com/office/drawing/2010/main">
                <a:solidFill>
                  <a:srgbClr val="FFFFFF"/>
                </a:solidFill>
              </a14:hiddenFill>
            </a:ext>
          </a:extLst>
        </p:spPr>
      </p:pic>
      <p:sp>
        <p:nvSpPr>
          <p:cNvPr id="204" name="Rectangle 1346"/>
          <p:cNvSpPr>
            <a:spLocks noChangeArrowheads="1"/>
          </p:cNvSpPr>
          <p:nvPr/>
        </p:nvSpPr>
        <p:spPr bwMode="auto">
          <a:xfrm>
            <a:off x="3079750" y="3546014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As a result, when the code in the project hits a breakpoint, Xcode creates a Debug tab in the workspace window with the specified content.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07" name="Picture 14592"/>
          <p:cNvPicPr>
            <a:picLocks noChangeAspect="1" noChangeArrowheads="1"/>
          </p:cNvPicPr>
          <p:nvPr/>
        </p:nvPicPr>
        <p:blipFill>
          <a:blip r:embed="rId171">
            <a:extLst>
              <a:ext uri="{28A0092B-C50C-407E-A947-70E740481C1C}">
                <a14:useLocalDpi xmlns:a14="http://schemas.microsoft.com/office/drawing/2010/main" val="0"/>
              </a:ext>
            </a:extLst>
          </a:blip>
          <a:srcRect/>
          <a:stretch>
            <a:fillRect/>
          </a:stretch>
        </p:blipFill>
        <p:spPr bwMode="auto">
          <a:xfrm>
            <a:off x="3079750" y="355058663"/>
            <a:ext cx="5537200" cy="3327400"/>
          </a:xfrm>
          <a:prstGeom prst="rect">
            <a:avLst/>
          </a:prstGeom>
          <a:noFill/>
          <a:extLst>
            <a:ext uri="{909E8E84-426E-40DD-AFC4-6F175D3DCCD1}">
              <a14:hiddenFill xmlns:a14="http://schemas.microsoft.com/office/drawing/2010/main">
                <a:solidFill>
                  <a:srgbClr val="FFFFFF"/>
                </a:solidFill>
              </a14:hiddenFill>
            </a:ext>
          </a:extLst>
        </p:spPr>
      </p:pic>
      <p:sp>
        <p:nvSpPr>
          <p:cNvPr id="210" name="Rectangle 1347"/>
          <p:cNvSpPr>
            <a:spLocks noChangeArrowheads="1"/>
          </p:cNvSpPr>
          <p:nvPr/>
        </p:nvSpPr>
        <p:spPr bwMode="auto">
          <a:xfrm>
            <a:off x="3079750" y="3583860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design custom behaviors that are triggered by menu items or their keyboard equivalents. Click the Add button (+) at the bottom of the Behaviors preferences pane. Type the name of the new behavior, and press Return. Select checkboxes to specify what should happen when you invoke this behavior. For example, you can create a Unit Testing behavior that saves a snapshot of your project and runs your unit tests. After you’ve created a behavior, it appears in the Xcode &gt; Behaviors menu.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assign a keyboard equivalent to a custom behavior, choose Xcode &gt; Preferences and click Key Bindings. In the Key Bindings preferences pane, select the Customized tab to find the custom behavior you want. In the text field, enter the keys you want to use for the key binding in the text field, and click outside the text field to complete the operation.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Unit Test Your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unit tests that automatically exercise the features of your application. Monitor the results of the tests and fix any issues from the test navigator.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use the Xcode service, available in OS X Server, to automate the execution of unit tests. From Xcode on your development Mac, you create </a:t>
            </a:r>
            <a:r>
              <a:rPr kumimoji="0" lang="en-US" altLang="en-US" sz="1800" b="1" i="0" u="none" strike="noStrike" cap="none" normalizeH="0" baseline="0">
                <a:ln>
                  <a:noFill/>
                </a:ln>
                <a:solidFill>
                  <a:schemeClr val="tx1"/>
                </a:solidFill>
                <a:effectLst/>
                <a:latin typeface="Arial" charset="0"/>
              </a:rPr>
              <a:t>bots that run on a separate server. In addition to running unit tests, bots automatically perform static analysis on your code, build your app, and archive it for distribution to testers or the App Store. Bots help you ensure that your product is always in a releasable state—and when there's a failure, the service notifies you or the person whose code change caused the failure.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and Run Unit Tests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Unit tests are programs that automatically exercise the features of your application and check the results. Unit tests are often used to detect regressions introduced by code changes to a project. Some developers write unit tests first, and then implement methods that pass the tests.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 </a:t>
            </a:r>
            <a:r>
              <a:rPr kumimoji="0" lang="en-US" altLang="en-US" sz="1800" b="1" i="0" u="none" strike="noStrike" cap="none" normalizeH="0" baseline="0">
                <a:ln>
                  <a:noFill/>
                </a:ln>
                <a:solidFill>
                  <a:schemeClr val="tx1"/>
                </a:solidFill>
                <a:effectLst/>
                <a:latin typeface="Arial" charset="0"/>
              </a:rPr>
              <a:t>unit of code is the smallest testable component of your project—for example, a method in a class or a set of methods that accomplish an essential purpose. A test case exercises a unit of code in a specific way; if the result of the test is different from the expected result, the test case fails. A test suite is made up of a set of test cases. You create test suites based on the XCTest framework. You can develop one or more test suites to test different aspects of your code.</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When you create a project or a target, Xcode includes a unit test target in the scheme that builds the app. The implementation file for the target includes stubs for the setUp, tearDown, and testExample methods.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Complete these stub implementations and add other code as necessary to perform unit tests on your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and Run Unit Tests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the test navigator to run unit tests and review their status. You can add a test target to a project (or add a class to a test) by clicking the Add button (+) in the bottom-left corner of the test navigator. To view the source code for a particular test, select it from the test list. The file opens in the source code editor.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1220" name="Group 1219"/>
          <p:cNvGrpSpPr/>
          <p:nvPr/>
        </p:nvGrpSpPr>
        <p:grpSpPr>
          <a:xfrm>
            <a:off x="3079750" y="3081338"/>
            <a:ext cx="6057900" cy="3205162"/>
            <a:chOff x="0" y="0"/>
            <a:chExt cx="6059078" cy="3205274"/>
          </a:xfrm>
        </p:grpSpPr>
        <p:pic>
          <p:nvPicPr>
            <p:cNvPr id="1221" name="Picture 1220"/>
            <p:cNvPicPr/>
            <p:nvPr/>
          </p:nvPicPr>
          <p:blipFill>
            <a:blip r:embed="rId172"/>
            <a:stretch>
              <a:fillRect/>
            </a:stretch>
          </p:blipFill>
          <p:spPr>
            <a:xfrm>
              <a:off x="344090" y="462081"/>
              <a:ext cx="5714989" cy="2743193"/>
            </a:xfrm>
            <a:prstGeom prst="rect">
              <a:avLst/>
            </a:prstGeom>
          </p:spPr>
        </p:pic>
        <p:sp>
          <p:nvSpPr>
            <p:cNvPr id="1222" name="Shape 15129"/>
            <p:cNvSpPr/>
            <p:nvPr/>
          </p:nvSpPr>
          <p:spPr>
            <a:xfrm>
              <a:off x="1766494" y="1304773"/>
              <a:ext cx="165100" cy="685800"/>
            </a:xfrm>
            <a:custGeom>
              <a:avLst/>
              <a:gdLst/>
              <a:ahLst/>
              <a:cxnLst/>
              <a:rect l="0" t="0" r="0" b="0"/>
              <a:pathLst>
                <a:path w="165100" h="685800">
                  <a:moveTo>
                    <a:pt x="0" y="685800"/>
                  </a:moveTo>
                  <a:lnTo>
                    <a:pt x="165100" y="685800"/>
                  </a:lnTo>
                  <a:lnTo>
                    <a:pt x="1651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1223" name="Shape 15130"/>
            <p:cNvSpPr/>
            <p:nvPr/>
          </p:nvSpPr>
          <p:spPr>
            <a:xfrm>
              <a:off x="1296594" y="949173"/>
              <a:ext cx="165100" cy="127000"/>
            </a:xfrm>
            <a:custGeom>
              <a:avLst/>
              <a:gdLst/>
              <a:ahLst/>
              <a:cxnLst/>
              <a:rect l="0" t="0" r="0" b="0"/>
              <a:pathLst>
                <a:path w="165100" h="127000">
                  <a:moveTo>
                    <a:pt x="0" y="127000"/>
                  </a:moveTo>
                  <a:lnTo>
                    <a:pt x="165100" y="127000"/>
                  </a:lnTo>
                  <a:lnTo>
                    <a:pt x="1651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1224" name="Shape 15131"/>
            <p:cNvSpPr/>
            <p:nvPr/>
          </p:nvSpPr>
          <p:spPr>
            <a:xfrm>
              <a:off x="1385490" y="47476"/>
              <a:ext cx="0" cy="901700"/>
            </a:xfrm>
            <a:custGeom>
              <a:avLst/>
              <a:gdLst/>
              <a:ahLst/>
              <a:cxnLst/>
              <a:rect l="0" t="0" r="0" b="0"/>
              <a:pathLst>
                <a:path h="901700">
                  <a:moveTo>
                    <a:pt x="0" y="901700"/>
                  </a:moveTo>
                  <a:lnTo>
                    <a:pt x="0" y="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1225" name="Shape 15132"/>
            <p:cNvSpPr/>
            <p:nvPr/>
          </p:nvSpPr>
          <p:spPr>
            <a:xfrm>
              <a:off x="1385490" y="47476"/>
              <a:ext cx="0" cy="901700"/>
            </a:xfrm>
            <a:custGeom>
              <a:avLst/>
              <a:gdLst/>
              <a:ahLst/>
              <a:cxnLst/>
              <a:rect l="0" t="0" r="0" b="0"/>
              <a:pathLst>
                <a:path h="901700">
                  <a:moveTo>
                    <a:pt x="0" y="901700"/>
                  </a:moveTo>
                  <a:lnTo>
                    <a:pt x="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26" name="Shape 15133"/>
            <p:cNvSpPr/>
            <p:nvPr/>
          </p:nvSpPr>
          <p:spPr>
            <a:xfrm>
              <a:off x="1425231" y="0"/>
              <a:ext cx="59080" cy="72873"/>
            </a:xfrm>
            <a:custGeom>
              <a:avLst/>
              <a:gdLst/>
              <a:ahLst/>
              <a:cxnLst/>
              <a:rect l="0" t="0" r="0" b="0"/>
              <a:pathLst>
                <a:path w="59080" h="72873">
                  <a:moveTo>
                    <a:pt x="0" y="0"/>
                  </a:moveTo>
                  <a:lnTo>
                    <a:pt x="59080" y="0"/>
                  </a:lnTo>
                  <a:lnTo>
                    <a:pt x="59080" y="8687"/>
                  </a:lnTo>
                  <a:lnTo>
                    <a:pt x="34518" y="8687"/>
                  </a:lnTo>
                  <a:lnTo>
                    <a:pt x="34518" y="72873"/>
                  </a:lnTo>
                  <a:lnTo>
                    <a:pt x="24549" y="72873"/>
                  </a:lnTo>
                  <a:lnTo>
                    <a:pt x="24549" y="8687"/>
                  </a:lnTo>
                  <a:lnTo>
                    <a:pt x="0" y="868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27" name="Shape 15134"/>
            <p:cNvSpPr/>
            <p:nvPr/>
          </p:nvSpPr>
          <p:spPr>
            <a:xfrm>
              <a:off x="1477914" y="18787"/>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28" name="Shape 15135"/>
            <p:cNvSpPr/>
            <p:nvPr/>
          </p:nvSpPr>
          <p:spPr>
            <a:xfrm>
              <a:off x="1502317" y="56204"/>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29" name="Shape 15136"/>
            <p:cNvSpPr/>
            <p:nvPr/>
          </p:nvSpPr>
          <p:spPr>
            <a:xfrm>
              <a:off x="1502317" y="18548"/>
              <a:ext cx="23819" cy="30620"/>
            </a:xfrm>
            <a:custGeom>
              <a:avLst/>
              <a:gdLst/>
              <a:ahLst/>
              <a:cxnLst/>
              <a:rect l="0" t="0" r="0" b="0"/>
              <a:pathLst>
                <a:path w="23819" h="30620">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30" name="Shape 15137"/>
            <p:cNvSpPr/>
            <p:nvPr/>
          </p:nvSpPr>
          <p:spPr>
            <a:xfrm>
              <a:off x="1534166" y="18362"/>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2"/>
                  </a:cubicBezTo>
                  <a:lnTo>
                    <a:pt x="34188" y="16662"/>
                  </a:lnTo>
                  <a:cubicBezTo>
                    <a:pt x="34011" y="14656"/>
                    <a:pt x="33287" y="12827"/>
                    <a:pt x="32004" y="11189"/>
                  </a:cubicBezTo>
                  <a:cubicBezTo>
                    <a:pt x="29896" y="8852"/>
                    <a:pt x="26264" y="7683"/>
                    <a:pt x="21082" y="7683"/>
                  </a:cubicBezTo>
                  <a:cubicBezTo>
                    <a:pt x="17628" y="7683"/>
                    <a:pt x="15011" y="8331"/>
                    <a:pt x="13233" y="9614"/>
                  </a:cubicBezTo>
                  <a:cubicBezTo>
                    <a:pt x="11455" y="10897"/>
                    <a:pt x="10566" y="12598"/>
                    <a:pt x="10566" y="14706"/>
                  </a:cubicBezTo>
                  <a:cubicBezTo>
                    <a:pt x="10566" y="17005"/>
                    <a:pt x="11735" y="18860"/>
                    <a:pt x="14072" y="20244"/>
                  </a:cubicBezTo>
                  <a:cubicBezTo>
                    <a:pt x="15418" y="21069"/>
                    <a:pt x="17412" y="21793"/>
                    <a:pt x="20040" y="22415"/>
                  </a:cubicBezTo>
                  <a:lnTo>
                    <a:pt x="26048" y="23850"/>
                  </a:lnTo>
                  <a:cubicBezTo>
                    <a:pt x="32588" y="25413"/>
                    <a:pt x="36970" y="26911"/>
                    <a:pt x="39192" y="28372"/>
                  </a:cubicBezTo>
                  <a:cubicBezTo>
                    <a:pt x="42672" y="30658"/>
                    <a:pt x="44399" y="34239"/>
                    <a:pt x="44399" y="39141"/>
                  </a:cubicBezTo>
                  <a:cubicBezTo>
                    <a:pt x="44399" y="43866"/>
                    <a:pt x="42583" y="47942"/>
                    <a:pt x="38951" y="51384"/>
                  </a:cubicBezTo>
                  <a:cubicBezTo>
                    <a:pt x="35319" y="54826"/>
                    <a:pt x="29782" y="56553"/>
                    <a:pt x="22352" y="56553"/>
                  </a:cubicBezTo>
                  <a:cubicBezTo>
                    <a:pt x="14351" y="56553"/>
                    <a:pt x="8687" y="54762"/>
                    <a:pt x="5359" y="51168"/>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5" y="46850"/>
                  </a:cubicBezTo>
                  <a:cubicBezTo>
                    <a:pt x="34290" y="45415"/>
                    <a:pt x="35573" y="43180"/>
                    <a:pt x="35573" y="40183"/>
                  </a:cubicBezTo>
                  <a:cubicBezTo>
                    <a:pt x="35573" y="37897"/>
                    <a:pt x="34544" y="36157"/>
                    <a:pt x="32499" y="34963"/>
                  </a:cubicBezTo>
                  <a:cubicBezTo>
                    <a:pt x="31179" y="34239"/>
                    <a:pt x="28600" y="33401"/>
                    <a:pt x="24727" y="32436"/>
                  </a:cubicBezTo>
                  <a:lnTo>
                    <a:pt x="17526" y="30658"/>
                  </a:lnTo>
                  <a:cubicBezTo>
                    <a:pt x="12916" y="29527"/>
                    <a:pt x="9525" y="28270"/>
                    <a:pt x="7340" y="26886"/>
                  </a:cubicBezTo>
                  <a:cubicBezTo>
                    <a:pt x="3442" y="24473"/>
                    <a:pt x="1486" y="21133"/>
                    <a:pt x="1486" y="16866"/>
                  </a:cubicBezTo>
                  <a:cubicBezTo>
                    <a:pt x="1486" y="11836"/>
                    <a:pt x="3327" y="7760"/>
                    <a:pt x="6998" y="4661"/>
                  </a:cubicBezTo>
                  <a:cubicBezTo>
                    <a:pt x="10668" y="1549"/>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31" name="Shape 15138"/>
            <p:cNvSpPr/>
            <p:nvPr/>
          </p:nvSpPr>
          <p:spPr>
            <a:xfrm>
              <a:off x="1582840" y="4912"/>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32" name="Shape 15139"/>
            <p:cNvSpPr/>
            <p:nvPr/>
          </p:nvSpPr>
          <p:spPr>
            <a:xfrm>
              <a:off x="1644698" y="18551"/>
              <a:ext cx="43307" cy="54331"/>
            </a:xfrm>
            <a:custGeom>
              <a:avLst/>
              <a:gdLst/>
              <a:ahLst/>
              <a:cxnLst/>
              <a:rect l="0" t="0" r="0" b="0"/>
              <a:pathLst>
                <a:path w="43307" h="54331">
                  <a:moveTo>
                    <a:pt x="25845" y="0"/>
                  </a:moveTo>
                  <a:cubicBezTo>
                    <a:pt x="33388" y="0"/>
                    <a:pt x="38481" y="2629"/>
                    <a:pt x="41123" y="7887"/>
                  </a:cubicBezTo>
                  <a:cubicBezTo>
                    <a:pt x="42583" y="10769"/>
                    <a:pt x="43307" y="14884"/>
                    <a:pt x="43307" y="20244"/>
                  </a:cubicBezTo>
                  <a:lnTo>
                    <a:pt x="43307" y="54331"/>
                  </a:lnTo>
                  <a:lnTo>
                    <a:pt x="34227" y="54331"/>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6"/>
                  </a:cubicBezTo>
                  <a:cubicBezTo>
                    <a:pt x="11011" y="14808"/>
                    <a:pt x="10046" y="16612"/>
                    <a:pt x="9601" y="18478"/>
                  </a:cubicBezTo>
                  <a:cubicBezTo>
                    <a:pt x="9157" y="20345"/>
                    <a:pt x="8928" y="23025"/>
                    <a:pt x="8928" y="26492"/>
                  </a:cubicBezTo>
                  <a:lnTo>
                    <a:pt x="8928" y="54331"/>
                  </a:lnTo>
                  <a:lnTo>
                    <a:pt x="0" y="54331"/>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33" name="Shape 15140"/>
            <p:cNvSpPr/>
            <p:nvPr/>
          </p:nvSpPr>
          <p:spPr>
            <a:xfrm>
              <a:off x="1698724" y="4180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2"/>
                    <a:pt x="9322" y="13559"/>
                    <a:pt x="9322" y="16963"/>
                  </a:cubicBezTo>
                  <a:cubicBezTo>
                    <a:pt x="9322" y="19528"/>
                    <a:pt x="10274" y="21560"/>
                    <a:pt x="12154" y="23046"/>
                  </a:cubicBezTo>
                  <a:cubicBezTo>
                    <a:pt x="14033" y="24532"/>
                    <a:pt x="16269" y="25268"/>
                    <a:pt x="18847" y="25268"/>
                  </a:cubicBezTo>
                  <a:lnTo>
                    <a:pt x="22371" y="24430"/>
                  </a:lnTo>
                  <a:lnTo>
                    <a:pt x="22371" y="31554"/>
                  </a:lnTo>
                  <a:lnTo>
                    <a:pt x="16764" y="32863"/>
                  </a:lnTo>
                  <a:cubicBezTo>
                    <a:pt x="11836" y="32863"/>
                    <a:pt x="7811" y="31364"/>
                    <a:pt x="4686" y="28380"/>
                  </a:cubicBezTo>
                  <a:cubicBezTo>
                    <a:pt x="1562" y="25395"/>
                    <a:pt x="0" y="21649"/>
                    <a:pt x="0" y="17153"/>
                  </a:cubicBezTo>
                  <a:cubicBezTo>
                    <a:pt x="0" y="12238"/>
                    <a:pt x="1537" y="8416"/>
                    <a:pt x="4610" y="5710"/>
                  </a:cubicBezTo>
                  <a:cubicBezTo>
                    <a:pt x="7683"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34" name="Shape 15141"/>
            <p:cNvSpPr/>
            <p:nvPr/>
          </p:nvSpPr>
          <p:spPr>
            <a:xfrm>
              <a:off x="1701505" y="187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35" name="Shape 15142"/>
            <p:cNvSpPr/>
            <p:nvPr/>
          </p:nvSpPr>
          <p:spPr>
            <a:xfrm>
              <a:off x="1721095" y="18453"/>
              <a:ext cx="27883" cy="55563"/>
            </a:xfrm>
            <a:custGeom>
              <a:avLst/>
              <a:gdLst/>
              <a:ahLst/>
              <a:cxnLst/>
              <a:rect l="0" t="0" r="0" b="0"/>
              <a:pathLst>
                <a:path w="27883" h="55563">
                  <a:moveTo>
                    <a:pt x="972" y="0"/>
                  </a:moveTo>
                  <a:cubicBezTo>
                    <a:pt x="7220" y="0"/>
                    <a:pt x="12275" y="1194"/>
                    <a:pt x="16186" y="3569"/>
                  </a:cubicBezTo>
                  <a:cubicBezTo>
                    <a:pt x="20047" y="5956"/>
                    <a:pt x="21978" y="9652"/>
                    <a:pt x="21978" y="14681"/>
                  </a:cubicBezTo>
                  <a:lnTo>
                    <a:pt x="21978" y="45301"/>
                  </a:lnTo>
                  <a:cubicBezTo>
                    <a:pt x="21978" y="46228"/>
                    <a:pt x="22168" y="46965"/>
                    <a:pt x="22549" y="47523"/>
                  </a:cubicBezTo>
                  <a:cubicBezTo>
                    <a:pt x="22930" y="48095"/>
                    <a:pt x="23730" y="48374"/>
                    <a:pt x="24962" y="48374"/>
                  </a:cubicBezTo>
                  <a:cubicBezTo>
                    <a:pt x="25356" y="48374"/>
                    <a:pt x="25800" y="48349"/>
                    <a:pt x="26295" y="48298"/>
                  </a:cubicBezTo>
                  <a:cubicBezTo>
                    <a:pt x="26791" y="48247"/>
                    <a:pt x="27324" y="48171"/>
                    <a:pt x="27883" y="48070"/>
                  </a:cubicBezTo>
                  <a:lnTo>
                    <a:pt x="27883" y="54673"/>
                  </a:lnTo>
                  <a:cubicBezTo>
                    <a:pt x="26499" y="55067"/>
                    <a:pt x="25432" y="55321"/>
                    <a:pt x="24708" y="55410"/>
                  </a:cubicBezTo>
                  <a:cubicBezTo>
                    <a:pt x="23984" y="55512"/>
                    <a:pt x="22994" y="55563"/>
                    <a:pt x="21736" y="55563"/>
                  </a:cubicBezTo>
                  <a:cubicBezTo>
                    <a:pt x="18650" y="55563"/>
                    <a:pt x="16428" y="54470"/>
                    <a:pt x="15031" y="52286"/>
                  </a:cubicBezTo>
                  <a:cubicBezTo>
                    <a:pt x="14307" y="51143"/>
                    <a:pt x="13799" y="49505"/>
                    <a:pt x="13494" y="47384"/>
                  </a:cubicBezTo>
                  <a:cubicBezTo>
                    <a:pt x="11678" y="49759"/>
                    <a:pt x="9062"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5"/>
                    <a:pt x="12706" y="19698"/>
                  </a:cubicBezTo>
                  <a:cubicBezTo>
                    <a:pt x="13100" y="18898"/>
                    <a:pt x="13303" y="17755"/>
                    <a:pt x="13303" y="16256"/>
                  </a:cubicBezTo>
                  <a:cubicBezTo>
                    <a:pt x="13303" y="13208"/>
                    <a:pt x="12224" y="10986"/>
                    <a:pt x="10052" y="9614"/>
                  </a:cubicBezTo>
                  <a:cubicBezTo>
                    <a:pt x="7893" y="8230"/>
                    <a:pt x="4794" y="7544"/>
                    <a:pt x="769" y="7544"/>
                  </a:cubicBezTo>
                  <a:lnTo>
                    <a:pt x="0" y="7837"/>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36" name="Shape 15143"/>
            <p:cNvSpPr/>
            <p:nvPr/>
          </p:nvSpPr>
          <p:spPr>
            <a:xfrm>
              <a:off x="1751737" y="19745"/>
              <a:ext cx="49111" cy="53137"/>
            </a:xfrm>
            <a:custGeom>
              <a:avLst/>
              <a:gdLst/>
              <a:ahLst/>
              <a:cxnLst/>
              <a:rect l="0" t="0" r="0" b="0"/>
              <a:pathLst>
                <a:path w="49111" h="53137">
                  <a:moveTo>
                    <a:pt x="0" y="0"/>
                  </a:moveTo>
                  <a:lnTo>
                    <a:pt x="10363" y="0"/>
                  </a:lnTo>
                  <a:lnTo>
                    <a:pt x="24549" y="43256"/>
                  </a:lnTo>
                  <a:lnTo>
                    <a:pt x="39332" y="0"/>
                  </a:lnTo>
                  <a:lnTo>
                    <a:pt x="49111" y="0"/>
                  </a:lnTo>
                  <a:lnTo>
                    <a:pt x="29108" y="53137"/>
                  </a:lnTo>
                  <a:lnTo>
                    <a:pt x="19596" y="5313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37" name="Shape 150061"/>
            <p:cNvSpPr/>
            <p:nvPr/>
          </p:nvSpPr>
          <p:spPr>
            <a:xfrm>
              <a:off x="1808506" y="19990"/>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38" name="Shape 150062"/>
            <p:cNvSpPr/>
            <p:nvPr/>
          </p:nvSpPr>
          <p:spPr>
            <a:xfrm>
              <a:off x="1808506" y="0"/>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39" name="Shape 15146"/>
            <p:cNvSpPr/>
            <p:nvPr/>
          </p:nvSpPr>
          <p:spPr>
            <a:xfrm>
              <a:off x="1829196" y="79472"/>
              <a:ext cx="22053" cy="15875"/>
            </a:xfrm>
            <a:custGeom>
              <a:avLst/>
              <a:gdLst/>
              <a:ahLst/>
              <a:cxnLst/>
              <a:rect l="0" t="0" r="0" b="0"/>
              <a:pathLst>
                <a:path w="22053" h="15875">
                  <a:moveTo>
                    <a:pt x="0" y="0"/>
                  </a:moveTo>
                  <a:lnTo>
                    <a:pt x="9080" y="0"/>
                  </a:lnTo>
                  <a:cubicBezTo>
                    <a:pt x="9500" y="2387"/>
                    <a:pt x="10363" y="4216"/>
                    <a:pt x="11646" y="5512"/>
                  </a:cubicBezTo>
                  <a:cubicBezTo>
                    <a:pt x="13652" y="7493"/>
                    <a:pt x="16802" y="8484"/>
                    <a:pt x="21120" y="8484"/>
                  </a:cubicBezTo>
                  <a:lnTo>
                    <a:pt x="22053" y="7978"/>
                  </a:lnTo>
                  <a:lnTo>
                    <a:pt x="22053" y="15637"/>
                  </a:lnTo>
                  <a:lnTo>
                    <a:pt x="20917" y="15875"/>
                  </a:lnTo>
                  <a:cubicBezTo>
                    <a:pt x="15215" y="15875"/>
                    <a:pt x="10414" y="14592"/>
                    <a:pt x="6528" y="12040"/>
                  </a:cubicBezTo>
                  <a:cubicBezTo>
                    <a:pt x="2642" y="9474"/>
                    <a:pt x="470" y="5461"/>
                    <a:pt x="0"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40" name="Shape 15147"/>
            <p:cNvSpPr/>
            <p:nvPr/>
          </p:nvSpPr>
          <p:spPr>
            <a:xfrm>
              <a:off x="1827558" y="18804"/>
              <a:ext cx="23692" cy="54724"/>
            </a:xfrm>
            <a:custGeom>
              <a:avLst/>
              <a:gdLst/>
              <a:ahLst/>
              <a:cxnLst/>
              <a:rect l="0" t="0" r="0" b="0"/>
              <a:pathLst>
                <a:path w="23692" h="54724">
                  <a:moveTo>
                    <a:pt x="22187" y="0"/>
                  </a:moveTo>
                  <a:lnTo>
                    <a:pt x="23692" y="426"/>
                  </a:lnTo>
                  <a:lnTo>
                    <a:pt x="23692" y="7987"/>
                  </a:lnTo>
                  <a:lnTo>
                    <a:pt x="10998" y="16713"/>
                  </a:lnTo>
                  <a:cubicBezTo>
                    <a:pt x="9792" y="19863"/>
                    <a:pt x="9182" y="23978"/>
                    <a:pt x="9182" y="29070"/>
                  </a:cubicBezTo>
                  <a:cubicBezTo>
                    <a:pt x="9182" y="35052"/>
                    <a:pt x="10389" y="39611"/>
                    <a:pt x="12802" y="42736"/>
                  </a:cubicBezTo>
                  <a:cubicBezTo>
                    <a:pt x="15227" y="45860"/>
                    <a:pt x="18479" y="47422"/>
                    <a:pt x="22555" y="47422"/>
                  </a:cubicBezTo>
                  <a:lnTo>
                    <a:pt x="23692" y="46690"/>
                  </a:lnTo>
                  <a:lnTo>
                    <a:pt x="23692" y="54283"/>
                  </a:lnTo>
                  <a:lnTo>
                    <a:pt x="21488" y="54724"/>
                  </a:lnTo>
                  <a:cubicBezTo>
                    <a:pt x="15761" y="54724"/>
                    <a:pt x="10744" y="52680"/>
                    <a:pt x="6452" y="48590"/>
                  </a:cubicBezTo>
                  <a:cubicBezTo>
                    <a:pt x="2146" y="44501"/>
                    <a:pt x="0" y="37757"/>
                    <a:pt x="0" y="28321"/>
                  </a:cubicBezTo>
                  <a:cubicBezTo>
                    <a:pt x="0" y="19431"/>
                    <a:pt x="2159" y="12484"/>
                    <a:pt x="6502" y="7493"/>
                  </a:cubicBezTo>
                  <a:cubicBezTo>
                    <a:pt x="10833" y="2502"/>
                    <a:pt x="16065" y="0"/>
                    <a:pt x="2218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41" name="Shape 15148"/>
            <p:cNvSpPr/>
            <p:nvPr/>
          </p:nvSpPr>
          <p:spPr>
            <a:xfrm>
              <a:off x="1851250" y="19229"/>
              <a:ext cx="22739" cy="75880"/>
            </a:xfrm>
            <a:custGeom>
              <a:avLst/>
              <a:gdLst/>
              <a:ahLst/>
              <a:cxnLst/>
              <a:rect l="0" t="0" r="0" b="0"/>
              <a:pathLst>
                <a:path w="22739" h="75880">
                  <a:moveTo>
                    <a:pt x="0" y="0"/>
                  </a:moveTo>
                  <a:lnTo>
                    <a:pt x="9366" y="2648"/>
                  </a:lnTo>
                  <a:cubicBezTo>
                    <a:pt x="11043" y="3804"/>
                    <a:pt x="12757" y="5493"/>
                    <a:pt x="14510" y="7715"/>
                  </a:cubicBezTo>
                  <a:lnTo>
                    <a:pt x="14510" y="1010"/>
                  </a:lnTo>
                  <a:lnTo>
                    <a:pt x="22739" y="1010"/>
                  </a:lnTo>
                  <a:lnTo>
                    <a:pt x="22739" y="49333"/>
                  </a:lnTo>
                  <a:cubicBezTo>
                    <a:pt x="22739" y="56077"/>
                    <a:pt x="21749" y="61411"/>
                    <a:pt x="19780" y="65310"/>
                  </a:cubicBezTo>
                  <a:cubicBezTo>
                    <a:pt x="17932" y="68917"/>
                    <a:pt x="15265" y="71618"/>
                    <a:pt x="11779" y="73419"/>
                  </a:cubicBezTo>
                  <a:lnTo>
                    <a:pt x="0" y="75880"/>
                  </a:lnTo>
                  <a:lnTo>
                    <a:pt x="0" y="68221"/>
                  </a:lnTo>
                  <a:lnTo>
                    <a:pt x="12440" y="61487"/>
                  </a:lnTo>
                  <a:cubicBezTo>
                    <a:pt x="13684" y="58642"/>
                    <a:pt x="14256" y="53562"/>
                    <a:pt x="14167" y="46260"/>
                  </a:cubicBezTo>
                  <a:cubicBezTo>
                    <a:pt x="12376" y="48965"/>
                    <a:pt x="10243" y="50984"/>
                    <a:pt x="7741" y="52305"/>
                  </a:cubicBezTo>
                  <a:lnTo>
                    <a:pt x="0" y="53857"/>
                  </a:lnTo>
                  <a:lnTo>
                    <a:pt x="0" y="46265"/>
                  </a:lnTo>
                  <a:lnTo>
                    <a:pt x="12338" y="38322"/>
                  </a:lnTo>
                  <a:cubicBezTo>
                    <a:pt x="13786" y="35046"/>
                    <a:pt x="14510" y="31223"/>
                    <a:pt x="14510" y="26854"/>
                  </a:cubicBezTo>
                  <a:cubicBezTo>
                    <a:pt x="14510" y="20276"/>
                    <a:pt x="13151" y="15399"/>
                    <a:pt x="10458" y="12224"/>
                  </a:cubicBezTo>
                  <a:cubicBezTo>
                    <a:pt x="7766" y="9049"/>
                    <a:pt x="4324" y="7461"/>
                    <a:pt x="146" y="7461"/>
                  </a:cubicBezTo>
                  <a:lnTo>
                    <a:pt x="0" y="7562"/>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42" name="Shape 15149"/>
            <p:cNvSpPr/>
            <p:nvPr/>
          </p:nvSpPr>
          <p:spPr>
            <a:xfrm>
              <a:off x="1885106" y="41800"/>
              <a:ext cx="22371" cy="32863"/>
            </a:xfrm>
            <a:custGeom>
              <a:avLst/>
              <a:gdLst/>
              <a:ahLst/>
              <a:cxnLst/>
              <a:rect l="0" t="0" r="0" b="0"/>
              <a:pathLst>
                <a:path w="22371" h="32863">
                  <a:moveTo>
                    <a:pt x="22371" y="0"/>
                  </a:moveTo>
                  <a:lnTo>
                    <a:pt x="22371" y="7297"/>
                  </a:lnTo>
                  <a:lnTo>
                    <a:pt x="20764" y="7501"/>
                  </a:lnTo>
                  <a:cubicBezTo>
                    <a:pt x="17526" y="7933"/>
                    <a:pt x="15100" y="8606"/>
                    <a:pt x="13475" y="9533"/>
                  </a:cubicBezTo>
                  <a:cubicBezTo>
                    <a:pt x="10706" y="11082"/>
                    <a:pt x="9322" y="13559"/>
                    <a:pt x="9322" y="16963"/>
                  </a:cubicBezTo>
                  <a:cubicBezTo>
                    <a:pt x="9322" y="19528"/>
                    <a:pt x="10274" y="21560"/>
                    <a:pt x="12154" y="23046"/>
                  </a:cubicBezTo>
                  <a:cubicBezTo>
                    <a:pt x="14033" y="24532"/>
                    <a:pt x="16269" y="25268"/>
                    <a:pt x="18847" y="25268"/>
                  </a:cubicBezTo>
                  <a:lnTo>
                    <a:pt x="22371" y="24430"/>
                  </a:lnTo>
                  <a:lnTo>
                    <a:pt x="22371" y="31554"/>
                  </a:lnTo>
                  <a:lnTo>
                    <a:pt x="16764" y="32863"/>
                  </a:lnTo>
                  <a:cubicBezTo>
                    <a:pt x="11836" y="32863"/>
                    <a:pt x="7811" y="31364"/>
                    <a:pt x="4686" y="28380"/>
                  </a:cubicBezTo>
                  <a:cubicBezTo>
                    <a:pt x="1562" y="25395"/>
                    <a:pt x="0" y="21649"/>
                    <a:pt x="0" y="17153"/>
                  </a:cubicBezTo>
                  <a:cubicBezTo>
                    <a:pt x="0" y="12238"/>
                    <a:pt x="1537" y="8416"/>
                    <a:pt x="4610" y="5710"/>
                  </a:cubicBezTo>
                  <a:cubicBezTo>
                    <a:pt x="7683"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43" name="Shape 15150"/>
            <p:cNvSpPr/>
            <p:nvPr/>
          </p:nvSpPr>
          <p:spPr>
            <a:xfrm>
              <a:off x="1887887" y="187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44" name="Shape 15151"/>
            <p:cNvSpPr/>
            <p:nvPr/>
          </p:nvSpPr>
          <p:spPr>
            <a:xfrm>
              <a:off x="1907477" y="18453"/>
              <a:ext cx="27883" cy="55563"/>
            </a:xfrm>
            <a:custGeom>
              <a:avLst/>
              <a:gdLst/>
              <a:ahLst/>
              <a:cxnLst/>
              <a:rect l="0" t="0" r="0" b="0"/>
              <a:pathLst>
                <a:path w="27883" h="55563">
                  <a:moveTo>
                    <a:pt x="971"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4"/>
                    <a:pt x="24962" y="48374"/>
                  </a:cubicBezTo>
                  <a:cubicBezTo>
                    <a:pt x="25355" y="48374"/>
                    <a:pt x="25800" y="48349"/>
                    <a:pt x="26295" y="48298"/>
                  </a:cubicBezTo>
                  <a:cubicBezTo>
                    <a:pt x="26791" y="48247"/>
                    <a:pt x="27324" y="48171"/>
                    <a:pt x="27883" y="48070"/>
                  </a:cubicBezTo>
                  <a:lnTo>
                    <a:pt x="27883" y="54673"/>
                  </a:lnTo>
                  <a:cubicBezTo>
                    <a:pt x="26499" y="55067"/>
                    <a:pt x="25432" y="55321"/>
                    <a:pt x="24708" y="55410"/>
                  </a:cubicBezTo>
                  <a:cubicBezTo>
                    <a:pt x="23984" y="55512"/>
                    <a:pt x="22993" y="55563"/>
                    <a:pt x="21736" y="55563"/>
                  </a:cubicBezTo>
                  <a:cubicBezTo>
                    <a:pt x="18650" y="55563"/>
                    <a:pt x="16427" y="54470"/>
                    <a:pt x="15030" y="52286"/>
                  </a:cubicBezTo>
                  <a:cubicBezTo>
                    <a:pt x="14306" y="51143"/>
                    <a:pt x="13799"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5"/>
                    <a:pt x="12706" y="19698"/>
                  </a:cubicBezTo>
                  <a:cubicBezTo>
                    <a:pt x="13100" y="18898"/>
                    <a:pt x="13303" y="17755"/>
                    <a:pt x="13303" y="16256"/>
                  </a:cubicBezTo>
                  <a:cubicBezTo>
                    <a:pt x="13303" y="13208"/>
                    <a:pt x="12224" y="10986"/>
                    <a:pt x="10052" y="9614"/>
                  </a:cubicBezTo>
                  <a:cubicBezTo>
                    <a:pt x="7893" y="8230"/>
                    <a:pt x="4794" y="7544"/>
                    <a:pt x="768" y="7544"/>
                  </a:cubicBezTo>
                  <a:lnTo>
                    <a:pt x="0" y="7837"/>
                  </a:lnTo>
                  <a:lnTo>
                    <a:pt x="0" y="264"/>
                  </a:lnTo>
                  <a:lnTo>
                    <a:pt x="9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45" name="Shape 15152"/>
            <p:cNvSpPr/>
            <p:nvPr/>
          </p:nvSpPr>
          <p:spPr>
            <a:xfrm>
              <a:off x="1938689" y="4912"/>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46" name="Shape 15153"/>
            <p:cNvSpPr/>
            <p:nvPr/>
          </p:nvSpPr>
          <p:spPr>
            <a:xfrm>
              <a:off x="1968696" y="18367"/>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8"/>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47" name="Shape 15154"/>
            <p:cNvSpPr/>
            <p:nvPr/>
          </p:nvSpPr>
          <p:spPr>
            <a:xfrm>
              <a:off x="1993207" y="18205"/>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70"/>
                  </a:lnTo>
                  <a:cubicBezTo>
                    <a:pt x="5880" y="48870"/>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2"/>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48" name="Shape 15155"/>
            <p:cNvSpPr/>
            <p:nvPr/>
          </p:nvSpPr>
          <p:spPr>
            <a:xfrm>
              <a:off x="2029073" y="18551"/>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39"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49" name="Shape 150063"/>
            <p:cNvSpPr/>
            <p:nvPr/>
          </p:nvSpPr>
          <p:spPr>
            <a:xfrm>
              <a:off x="2090890" y="19990"/>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50" name="Shape 150064"/>
            <p:cNvSpPr/>
            <p:nvPr/>
          </p:nvSpPr>
          <p:spPr>
            <a:xfrm>
              <a:off x="2090890" y="0"/>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51" name="Shape 15158"/>
            <p:cNvSpPr/>
            <p:nvPr/>
          </p:nvSpPr>
          <p:spPr>
            <a:xfrm>
              <a:off x="2109835" y="18204"/>
              <a:ext cx="45491" cy="56210"/>
            </a:xfrm>
            <a:custGeom>
              <a:avLst/>
              <a:gdLst/>
              <a:ahLst/>
              <a:cxnLst/>
              <a:rect l="0" t="0" r="0" b="0"/>
              <a:pathLst>
                <a:path w="45491" h="56210">
                  <a:moveTo>
                    <a:pt x="24117" y="0"/>
                  </a:moveTo>
                  <a:cubicBezTo>
                    <a:pt x="30099" y="0"/>
                    <a:pt x="34976" y="1460"/>
                    <a:pt x="38722" y="4369"/>
                  </a:cubicBezTo>
                  <a:cubicBezTo>
                    <a:pt x="42469" y="7277"/>
                    <a:pt x="44729" y="12293"/>
                    <a:pt x="45491" y="19406"/>
                  </a:cubicBezTo>
                  <a:lnTo>
                    <a:pt x="36817" y="19406"/>
                  </a:lnTo>
                  <a:cubicBezTo>
                    <a:pt x="36284" y="16129"/>
                    <a:pt x="35077" y="13398"/>
                    <a:pt x="33185" y="11239"/>
                  </a:cubicBezTo>
                  <a:cubicBezTo>
                    <a:pt x="31305" y="9080"/>
                    <a:pt x="28283" y="7988"/>
                    <a:pt x="24117" y="7988"/>
                  </a:cubicBezTo>
                  <a:cubicBezTo>
                    <a:pt x="18428" y="7988"/>
                    <a:pt x="14364" y="10769"/>
                    <a:pt x="11913" y="16307"/>
                  </a:cubicBezTo>
                  <a:cubicBezTo>
                    <a:pt x="10325" y="19914"/>
                    <a:pt x="9525" y="24359"/>
                    <a:pt x="9525" y="29642"/>
                  </a:cubicBezTo>
                  <a:cubicBezTo>
                    <a:pt x="9525" y="34963"/>
                    <a:pt x="10655" y="39433"/>
                    <a:pt x="12903" y="43066"/>
                  </a:cubicBezTo>
                  <a:cubicBezTo>
                    <a:pt x="15151" y="46698"/>
                    <a:pt x="18682" y="48527"/>
                    <a:pt x="23520" y="48527"/>
                  </a:cubicBezTo>
                  <a:cubicBezTo>
                    <a:pt x="27216" y="48527"/>
                    <a:pt x="30163" y="47396"/>
                    <a:pt x="32321" y="45136"/>
                  </a:cubicBezTo>
                  <a:cubicBezTo>
                    <a:pt x="34493" y="42875"/>
                    <a:pt x="35992" y="39789"/>
                    <a:pt x="36817" y="35865"/>
                  </a:cubicBezTo>
                  <a:lnTo>
                    <a:pt x="45491" y="35865"/>
                  </a:lnTo>
                  <a:cubicBezTo>
                    <a:pt x="44501" y="42913"/>
                    <a:pt x="42024" y="48069"/>
                    <a:pt x="38049" y="51321"/>
                  </a:cubicBezTo>
                  <a:cubicBezTo>
                    <a:pt x="34087" y="54584"/>
                    <a:pt x="29007" y="56210"/>
                    <a:pt x="22822" y="56210"/>
                  </a:cubicBezTo>
                  <a:cubicBezTo>
                    <a:pt x="15875" y="56210"/>
                    <a:pt x="10338" y="53670"/>
                    <a:pt x="6197" y="48590"/>
                  </a:cubicBezTo>
                  <a:cubicBezTo>
                    <a:pt x="2070" y="43523"/>
                    <a:pt x="0" y="37173"/>
                    <a:pt x="0" y="29565"/>
                  </a:cubicBezTo>
                  <a:cubicBezTo>
                    <a:pt x="0" y="20244"/>
                    <a:pt x="2261" y="12979"/>
                    <a:pt x="6794" y="7798"/>
                  </a:cubicBezTo>
                  <a:cubicBezTo>
                    <a:pt x="11328" y="2603"/>
                    <a:pt x="17094" y="0"/>
                    <a:pt x="24117"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62" name="Shape 15159"/>
            <p:cNvSpPr/>
            <p:nvPr/>
          </p:nvSpPr>
          <p:spPr>
            <a:xfrm>
              <a:off x="2160635" y="18367"/>
              <a:ext cx="24511" cy="56392"/>
            </a:xfrm>
            <a:custGeom>
              <a:avLst/>
              <a:gdLst/>
              <a:ahLst/>
              <a:cxnLst/>
              <a:rect l="0" t="0" r="0" b="0"/>
              <a:pathLst>
                <a:path w="24511" h="56392">
                  <a:moveTo>
                    <a:pt x="24511" y="0"/>
                  </a:moveTo>
                  <a:lnTo>
                    <a:pt x="24511" y="7691"/>
                  </a:lnTo>
                  <a:lnTo>
                    <a:pt x="12853" y="13872"/>
                  </a:lnTo>
                  <a:cubicBezTo>
                    <a:pt x="10401" y="18038"/>
                    <a:pt x="9182" y="23054"/>
                    <a:pt x="9182" y="28934"/>
                  </a:cubicBezTo>
                  <a:cubicBezTo>
                    <a:pt x="9182" y="34586"/>
                    <a:pt x="10401" y="39298"/>
                    <a:pt x="12853" y="43057"/>
                  </a:cubicBezTo>
                  <a:lnTo>
                    <a:pt x="24511" y="48696"/>
                  </a:lnTo>
                  <a:lnTo>
                    <a:pt x="24511" y="56038"/>
                  </a:lnTo>
                  <a:lnTo>
                    <a:pt x="23698" y="56392"/>
                  </a:lnTo>
                  <a:cubicBezTo>
                    <a:pt x="16434" y="56392"/>
                    <a:pt x="10668" y="53928"/>
                    <a:pt x="6414" y="48988"/>
                  </a:cubicBezTo>
                  <a:cubicBezTo>
                    <a:pt x="2134" y="44048"/>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63" name="Shape 15160"/>
            <p:cNvSpPr/>
            <p:nvPr/>
          </p:nvSpPr>
          <p:spPr>
            <a:xfrm>
              <a:off x="2185146" y="18205"/>
              <a:ext cx="24651" cy="56200"/>
            </a:xfrm>
            <a:custGeom>
              <a:avLst/>
              <a:gdLst/>
              <a:ahLst/>
              <a:cxnLst/>
              <a:rect l="0" t="0" r="0" b="0"/>
              <a:pathLst>
                <a:path w="24651" h="56200">
                  <a:moveTo>
                    <a:pt x="368" y="0"/>
                  </a:moveTo>
                  <a:cubicBezTo>
                    <a:pt x="7163" y="0"/>
                    <a:pt x="12916" y="2286"/>
                    <a:pt x="17615" y="6845"/>
                  </a:cubicBezTo>
                  <a:cubicBezTo>
                    <a:pt x="22301" y="11405"/>
                    <a:pt x="24651" y="18110"/>
                    <a:pt x="24651" y="26962"/>
                  </a:cubicBezTo>
                  <a:cubicBezTo>
                    <a:pt x="24651" y="35522"/>
                    <a:pt x="22581" y="42596"/>
                    <a:pt x="18440" y="48184"/>
                  </a:cubicBezTo>
                  <a:lnTo>
                    <a:pt x="0" y="56200"/>
                  </a:lnTo>
                  <a:lnTo>
                    <a:pt x="0" y="48857"/>
                  </a:lnTo>
                  <a:lnTo>
                    <a:pt x="25" y="48870"/>
                  </a:lnTo>
                  <a:cubicBezTo>
                    <a:pt x="5880" y="48870"/>
                    <a:pt x="9893"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2"/>
                  </a:lnTo>
                  <a:lnTo>
                    <a:pt x="0" y="161"/>
                  </a:lnTo>
                  <a:lnTo>
                    <a:pt x="36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64" name="Shape 15161"/>
            <p:cNvSpPr/>
            <p:nvPr/>
          </p:nvSpPr>
          <p:spPr>
            <a:xfrm>
              <a:off x="2220763" y="18551"/>
              <a:ext cx="43307" cy="54331"/>
            </a:xfrm>
            <a:custGeom>
              <a:avLst/>
              <a:gdLst/>
              <a:ahLst/>
              <a:cxnLst/>
              <a:rect l="0" t="0" r="0" b="0"/>
              <a:pathLst>
                <a:path w="43307" h="54331">
                  <a:moveTo>
                    <a:pt x="25845" y="0"/>
                  </a:moveTo>
                  <a:cubicBezTo>
                    <a:pt x="33388" y="0"/>
                    <a:pt x="38481" y="2629"/>
                    <a:pt x="41123" y="7887"/>
                  </a:cubicBezTo>
                  <a:cubicBezTo>
                    <a:pt x="42583" y="10769"/>
                    <a:pt x="43307" y="14884"/>
                    <a:pt x="43307" y="20244"/>
                  </a:cubicBezTo>
                  <a:lnTo>
                    <a:pt x="43307" y="54331"/>
                  </a:lnTo>
                  <a:lnTo>
                    <a:pt x="34227" y="54331"/>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6"/>
                  </a:cubicBezTo>
                  <a:cubicBezTo>
                    <a:pt x="11011" y="14808"/>
                    <a:pt x="10046" y="16612"/>
                    <a:pt x="9601" y="18478"/>
                  </a:cubicBezTo>
                  <a:cubicBezTo>
                    <a:pt x="9157" y="20345"/>
                    <a:pt x="8928" y="23025"/>
                    <a:pt x="8928" y="26492"/>
                  </a:cubicBezTo>
                  <a:lnTo>
                    <a:pt x="8928" y="54331"/>
                  </a:lnTo>
                  <a:lnTo>
                    <a:pt x="0" y="54331"/>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65" name="Shape 15162"/>
            <p:cNvSpPr/>
            <p:nvPr/>
          </p:nvSpPr>
          <p:spPr>
            <a:xfrm>
              <a:off x="2047531" y="241300"/>
              <a:ext cx="59080" cy="72873"/>
            </a:xfrm>
            <a:custGeom>
              <a:avLst/>
              <a:gdLst/>
              <a:ahLst/>
              <a:cxnLst/>
              <a:rect l="0" t="0" r="0" b="0"/>
              <a:pathLst>
                <a:path w="59080" h="72873">
                  <a:moveTo>
                    <a:pt x="0" y="0"/>
                  </a:moveTo>
                  <a:lnTo>
                    <a:pt x="59080" y="0"/>
                  </a:lnTo>
                  <a:lnTo>
                    <a:pt x="59080" y="8687"/>
                  </a:lnTo>
                  <a:lnTo>
                    <a:pt x="34518" y="8687"/>
                  </a:lnTo>
                  <a:lnTo>
                    <a:pt x="34518" y="72873"/>
                  </a:lnTo>
                  <a:lnTo>
                    <a:pt x="24549" y="72873"/>
                  </a:lnTo>
                  <a:lnTo>
                    <a:pt x="24549" y="8687"/>
                  </a:lnTo>
                  <a:lnTo>
                    <a:pt x="0" y="868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66" name="Shape 15163"/>
            <p:cNvSpPr/>
            <p:nvPr/>
          </p:nvSpPr>
          <p:spPr>
            <a:xfrm>
              <a:off x="2100214" y="260087"/>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9" y="55971"/>
                  </a:lnTo>
                  <a:cubicBezTo>
                    <a:pt x="16993" y="55971"/>
                    <a:pt x="11417" y="53571"/>
                    <a:pt x="6845" y="48758"/>
                  </a:cubicBezTo>
                  <a:cubicBezTo>
                    <a:pt x="2273"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67" name="Shape 15164"/>
            <p:cNvSpPr/>
            <p:nvPr/>
          </p:nvSpPr>
          <p:spPr>
            <a:xfrm>
              <a:off x="2124618" y="297504"/>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68" name="Shape 15165"/>
            <p:cNvSpPr/>
            <p:nvPr/>
          </p:nvSpPr>
          <p:spPr>
            <a:xfrm>
              <a:off x="2124618" y="259848"/>
              <a:ext cx="23819" cy="30620"/>
            </a:xfrm>
            <a:custGeom>
              <a:avLst/>
              <a:gdLst/>
              <a:ahLst/>
              <a:cxnLst/>
              <a:rect l="0" t="0" r="0" b="0"/>
              <a:pathLst>
                <a:path w="23819" h="30620">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69" name="Shape 15166"/>
            <p:cNvSpPr/>
            <p:nvPr/>
          </p:nvSpPr>
          <p:spPr>
            <a:xfrm>
              <a:off x="2156467" y="259662"/>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2"/>
                  </a:cubicBezTo>
                  <a:lnTo>
                    <a:pt x="34188" y="16662"/>
                  </a:lnTo>
                  <a:cubicBezTo>
                    <a:pt x="34011" y="14656"/>
                    <a:pt x="33287" y="12827"/>
                    <a:pt x="32004" y="11189"/>
                  </a:cubicBezTo>
                  <a:cubicBezTo>
                    <a:pt x="29896" y="8852"/>
                    <a:pt x="26264" y="7683"/>
                    <a:pt x="21082" y="7683"/>
                  </a:cubicBezTo>
                  <a:cubicBezTo>
                    <a:pt x="17628" y="7683"/>
                    <a:pt x="15011" y="8331"/>
                    <a:pt x="13233" y="9614"/>
                  </a:cubicBezTo>
                  <a:cubicBezTo>
                    <a:pt x="11455" y="10897"/>
                    <a:pt x="10566" y="12598"/>
                    <a:pt x="10566" y="14706"/>
                  </a:cubicBezTo>
                  <a:cubicBezTo>
                    <a:pt x="10566" y="17005"/>
                    <a:pt x="11735" y="18860"/>
                    <a:pt x="14072" y="20244"/>
                  </a:cubicBezTo>
                  <a:cubicBezTo>
                    <a:pt x="15418" y="21069"/>
                    <a:pt x="17412" y="21793"/>
                    <a:pt x="20040" y="22415"/>
                  </a:cubicBezTo>
                  <a:lnTo>
                    <a:pt x="26048" y="23850"/>
                  </a:lnTo>
                  <a:cubicBezTo>
                    <a:pt x="32588" y="25413"/>
                    <a:pt x="36970" y="26911"/>
                    <a:pt x="39192" y="28372"/>
                  </a:cubicBezTo>
                  <a:cubicBezTo>
                    <a:pt x="42672" y="30658"/>
                    <a:pt x="44399" y="34239"/>
                    <a:pt x="44399" y="39141"/>
                  </a:cubicBezTo>
                  <a:cubicBezTo>
                    <a:pt x="44399" y="43866"/>
                    <a:pt x="42583" y="47942"/>
                    <a:pt x="38951" y="51384"/>
                  </a:cubicBezTo>
                  <a:cubicBezTo>
                    <a:pt x="35319" y="54826"/>
                    <a:pt x="29782" y="56553"/>
                    <a:pt x="22352" y="56553"/>
                  </a:cubicBezTo>
                  <a:cubicBezTo>
                    <a:pt x="14351" y="56553"/>
                    <a:pt x="8687" y="54762"/>
                    <a:pt x="5359" y="51168"/>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5" y="46850"/>
                  </a:cubicBezTo>
                  <a:cubicBezTo>
                    <a:pt x="34290" y="45415"/>
                    <a:pt x="35573" y="43180"/>
                    <a:pt x="35573" y="40183"/>
                  </a:cubicBezTo>
                  <a:cubicBezTo>
                    <a:pt x="35573" y="37897"/>
                    <a:pt x="34544" y="36157"/>
                    <a:pt x="32499" y="34963"/>
                  </a:cubicBezTo>
                  <a:cubicBezTo>
                    <a:pt x="31179" y="34239"/>
                    <a:pt x="28600" y="33401"/>
                    <a:pt x="24727" y="32436"/>
                  </a:cubicBezTo>
                  <a:lnTo>
                    <a:pt x="17526" y="30658"/>
                  </a:lnTo>
                  <a:cubicBezTo>
                    <a:pt x="12916" y="29527"/>
                    <a:pt x="9525" y="28270"/>
                    <a:pt x="7340" y="26886"/>
                  </a:cubicBezTo>
                  <a:cubicBezTo>
                    <a:pt x="3442" y="24473"/>
                    <a:pt x="1486" y="21133"/>
                    <a:pt x="1486" y="16866"/>
                  </a:cubicBezTo>
                  <a:cubicBezTo>
                    <a:pt x="1486" y="11836"/>
                    <a:pt x="3327" y="7760"/>
                    <a:pt x="6998" y="4661"/>
                  </a:cubicBezTo>
                  <a:cubicBezTo>
                    <a:pt x="10668" y="1549"/>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70" name="Shape 15167"/>
            <p:cNvSpPr/>
            <p:nvPr/>
          </p:nvSpPr>
          <p:spPr>
            <a:xfrm>
              <a:off x="2205141" y="246212"/>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7"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71" name="Shape 150065"/>
            <p:cNvSpPr/>
            <p:nvPr/>
          </p:nvSpPr>
          <p:spPr>
            <a:xfrm>
              <a:off x="2267001" y="261290"/>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72" name="Shape 150066"/>
            <p:cNvSpPr/>
            <p:nvPr/>
          </p:nvSpPr>
          <p:spPr>
            <a:xfrm>
              <a:off x="2267001" y="241300"/>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73" name="Shape 15170"/>
            <p:cNvSpPr/>
            <p:nvPr/>
          </p:nvSpPr>
          <p:spPr>
            <a:xfrm>
              <a:off x="2289571" y="259851"/>
              <a:ext cx="43307" cy="54331"/>
            </a:xfrm>
            <a:custGeom>
              <a:avLst/>
              <a:gdLst/>
              <a:ahLst/>
              <a:cxnLst/>
              <a:rect l="0" t="0" r="0" b="0"/>
              <a:pathLst>
                <a:path w="43307" h="54331">
                  <a:moveTo>
                    <a:pt x="25845" y="0"/>
                  </a:moveTo>
                  <a:cubicBezTo>
                    <a:pt x="33388" y="0"/>
                    <a:pt x="38481" y="2629"/>
                    <a:pt x="41123" y="7887"/>
                  </a:cubicBezTo>
                  <a:cubicBezTo>
                    <a:pt x="42583" y="10769"/>
                    <a:pt x="43307" y="14884"/>
                    <a:pt x="43307" y="20244"/>
                  </a:cubicBezTo>
                  <a:lnTo>
                    <a:pt x="43307" y="54331"/>
                  </a:lnTo>
                  <a:lnTo>
                    <a:pt x="34227" y="54331"/>
                  </a:lnTo>
                  <a:lnTo>
                    <a:pt x="34227" y="20841"/>
                  </a:lnTo>
                  <a:cubicBezTo>
                    <a:pt x="34227" y="17602"/>
                    <a:pt x="33757" y="14986"/>
                    <a:pt x="32791" y="13005"/>
                  </a:cubicBezTo>
                  <a:cubicBezTo>
                    <a:pt x="31204" y="9690"/>
                    <a:pt x="28321" y="8039"/>
                    <a:pt x="24155" y="8039"/>
                  </a:cubicBezTo>
                  <a:cubicBezTo>
                    <a:pt x="22047" y="8039"/>
                    <a:pt x="20307" y="8255"/>
                    <a:pt x="18948" y="8687"/>
                  </a:cubicBezTo>
                  <a:cubicBezTo>
                    <a:pt x="16497" y="9411"/>
                    <a:pt x="14351" y="10871"/>
                    <a:pt x="12497" y="13056"/>
                  </a:cubicBezTo>
                  <a:cubicBezTo>
                    <a:pt x="11011" y="14808"/>
                    <a:pt x="10046" y="16612"/>
                    <a:pt x="9601" y="18478"/>
                  </a:cubicBezTo>
                  <a:cubicBezTo>
                    <a:pt x="9157" y="20345"/>
                    <a:pt x="8928" y="23025"/>
                    <a:pt x="8928" y="26492"/>
                  </a:cubicBezTo>
                  <a:lnTo>
                    <a:pt x="8928" y="54331"/>
                  </a:lnTo>
                  <a:lnTo>
                    <a:pt x="0" y="54331"/>
                  </a:lnTo>
                  <a:lnTo>
                    <a:pt x="0" y="1194"/>
                  </a:lnTo>
                  <a:lnTo>
                    <a:pt x="8484" y="1194"/>
                  </a:lnTo>
                  <a:lnTo>
                    <a:pt x="8484" y="8737"/>
                  </a:lnTo>
                  <a:cubicBezTo>
                    <a:pt x="10998" y="5626"/>
                    <a:pt x="13665" y="3391"/>
                    <a:pt x="16472" y="2032"/>
                  </a:cubicBezTo>
                  <a:cubicBezTo>
                    <a:pt x="19279" y="673"/>
                    <a:pt x="22403" y="0"/>
                    <a:pt x="25845"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74" name="Shape 15171"/>
            <p:cNvSpPr/>
            <p:nvPr/>
          </p:nvSpPr>
          <p:spPr>
            <a:xfrm>
              <a:off x="2342304" y="260101"/>
              <a:ext cx="24060" cy="55956"/>
            </a:xfrm>
            <a:custGeom>
              <a:avLst/>
              <a:gdLst/>
              <a:ahLst/>
              <a:cxnLst/>
              <a:rect l="0" t="0" r="0" b="0"/>
              <a:pathLst>
                <a:path w="24060" h="55956">
                  <a:moveTo>
                    <a:pt x="22784" y="0"/>
                  </a:moveTo>
                  <a:lnTo>
                    <a:pt x="24060" y="323"/>
                  </a:lnTo>
                  <a:lnTo>
                    <a:pt x="24060" y="7987"/>
                  </a:lnTo>
                  <a:lnTo>
                    <a:pt x="13589" y="12954"/>
                  </a:lnTo>
                  <a:cubicBezTo>
                    <a:pt x="10820" y="16396"/>
                    <a:pt x="9423" y="21450"/>
                    <a:pt x="9423" y="28130"/>
                  </a:cubicBezTo>
                  <a:cubicBezTo>
                    <a:pt x="9423" y="33820"/>
                    <a:pt x="10630" y="38583"/>
                    <a:pt x="13030" y="42418"/>
                  </a:cubicBezTo>
                  <a:lnTo>
                    <a:pt x="24060" y="47909"/>
                  </a:lnTo>
                  <a:lnTo>
                    <a:pt x="24060" y="55451"/>
                  </a:lnTo>
                  <a:lnTo>
                    <a:pt x="21793" y="55956"/>
                  </a:lnTo>
                  <a:cubicBezTo>
                    <a:pt x="15900" y="55956"/>
                    <a:pt x="10795" y="53480"/>
                    <a:pt x="6477" y="48501"/>
                  </a:cubicBezTo>
                  <a:cubicBezTo>
                    <a:pt x="2159" y="43510"/>
                    <a:pt x="0" y="36893"/>
                    <a:pt x="0" y="28626"/>
                  </a:cubicBezTo>
                  <a:cubicBezTo>
                    <a:pt x="0" y="20891"/>
                    <a:pt x="1968" y="14186"/>
                    <a:pt x="5905" y="8509"/>
                  </a:cubicBezTo>
                  <a:cubicBezTo>
                    <a:pt x="9842" y="2832"/>
                    <a:pt x="15469" y="0"/>
                    <a:pt x="2278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75" name="Shape 15172"/>
            <p:cNvSpPr/>
            <p:nvPr/>
          </p:nvSpPr>
          <p:spPr>
            <a:xfrm>
              <a:off x="2366364" y="241051"/>
              <a:ext cx="22866" cy="74501"/>
            </a:xfrm>
            <a:custGeom>
              <a:avLst/>
              <a:gdLst/>
              <a:ahLst/>
              <a:cxnLst/>
              <a:rect l="0" t="0" r="0" b="0"/>
              <a:pathLst>
                <a:path w="22866" h="74501">
                  <a:moveTo>
                    <a:pt x="14294" y="0"/>
                  </a:moveTo>
                  <a:lnTo>
                    <a:pt x="22866" y="0"/>
                  </a:lnTo>
                  <a:lnTo>
                    <a:pt x="22866" y="73127"/>
                  </a:lnTo>
                  <a:lnTo>
                    <a:pt x="14840" y="73127"/>
                  </a:lnTo>
                  <a:lnTo>
                    <a:pt x="14840" y="65735"/>
                  </a:lnTo>
                  <a:cubicBezTo>
                    <a:pt x="12757" y="69012"/>
                    <a:pt x="10306" y="71374"/>
                    <a:pt x="7474" y="72835"/>
                  </a:cubicBezTo>
                  <a:lnTo>
                    <a:pt x="0" y="74501"/>
                  </a:lnTo>
                  <a:lnTo>
                    <a:pt x="0" y="66959"/>
                  </a:lnTo>
                  <a:lnTo>
                    <a:pt x="527" y="67221"/>
                  </a:lnTo>
                  <a:cubicBezTo>
                    <a:pt x="4629" y="67221"/>
                    <a:pt x="8020" y="65443"/>
                    <a:pt x="10662" y="61887"/>
                  </a:cubicBezTo>
                  <a:cubicBezTo>
                    <a:pt x="13316" y="58331"/>
                    <a:pt x="14637" y="53238"/>
                    <a:pt x="14637" y="46584"/>
                  </a:cubicBezTo>
                  <a:cubicBezTo>
                    <a:pt x="14637" y="39865"/>
                    <a:pt x="13278" y="34900"/>
                    <a:pt x="10535" y="31674"/>
                  </a:cubicBezTo>
                  <a:cubicBezTo>
                    <a:pt x="7804" y="28448"/>
                    <a:pt x="4439" y="26835"/>
                    <a:pt x="425" y="26835"/>
                  </a:cubicBezTo>
                  <a:lnTo>
                    <a:pt x="0" y="27037"/>
                  </a:lnTo>
                  <a:lnTo>
                    <a:pt x="0" y="19373"/>
                  </a:lnTo>
                  <a:lnTo>
                    <a:pt x="8896" y="21628"/>
                  </a:lnTo>
                  <a:cubicBezTo>
                    <a:pt x="10484" y="22619"/>
                    <a:pt x="12275" y="24359"/>
                    <a:pt x="14294" y="26835"/>
                  </a:cubicBezTo>
                  <a:lnTo>
                    <a:pt x="14294"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76" name="Shape 150067"/>
            <p:cNvSpPr/>
            <p:nvPr/>
          </p:nvSpPr>
          <p:spPr>
            <a:xfrm>
              <a:off x="2402586" y="261290"/>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77" name="Shape 150068"/>
            <p:cNvSpPr/>
            <p:nvPr/>
          </p:nvSpPr>
          <p:spPr>
            <a:xfrm>
              <a:off x="2402586" y="241300"/>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78" name="Shape 15175"/>
            <p:cNvSpPr/>
            <p:nvPr/>
          </p:nvSpPr>
          <p:spPr>
            <a:xfrm>
              <a:off x="2421529" y="259504"/>
              <a:ext cx="45491" cy="56210"/>
            </a:xfrm>
            <a:custGeom>
              <a:avLst/>
              <a:gdLst/>
              <a:ahLst/>
              <a:cxnLst/>
              <a:rect l="0" t="0" r="0" b="0"/>
              <a:pathLst>
                <a:path w="45491" h="56210">
                  <a:moveTo>
                    <a:pt x="24118" y="0"/>
                  </a:moveTo>
                  <a:cubicBezTo>
                    <a:pt x="30099" y="0"/>
                    <a:pt x="34976" y="1460"/>
                    <a:pt x="38722" y="4369"/>
                  </a:cubicBezTo>
                  <a:cubicBezTo>
                    <a:pt x="42469" y="7277"/>
                    <a:pt x="44729" y="12293"/>
                    <a:pt x="45491" y="19406"/>
                  </a:cubicBezTo>
                  <a:lnTo>
                    <a:pt x="36818" y="19406"/>
                  </a:lnTo>
                  <a:cubicBezTo>
                    <a:pt x="36284" y="16129"/>
                    <a:pt x="35078" y="13398"/>
                    <a:pt x="33185" y="11239"/>
                  </a:cubicBezTo>
                  <a:cubicBezTo>
                    <a:pt x="31305" y="9080"/>
                    <a:pt x="28283" y="7988"/>
                    <a:pt x="24118" y="7988"/>
                  </a:cubicBezTo>
                  <a:cubicBezTo>
                    <a:pt x="18428" y="7988"/>
                    <a:pt x="14364" y="10769"/>
                    <a:pt x="11913" y="16307"/>
                  </a:cubicBezTo>
                  <a:cubicBezTo>
                    <a:pt x="10325" y="19914"/>
                    <a:pt x="9525" y="24359"/>
                    <a:pt x="9525" y="29642"/>
                  </a:cubicBezTo>
                  <a:cubicBezTo>
                    <a:pt x="9525" y="34963"/>
                    <a:pt x="10656" y="39433"/>
                    <a:pt x="12903" y="43066"/>
                  </a:cubicBezTo>
                  <a:cubicBezTo>
                    <a:pt x="15151" y="46698"/>
                    <a:pt x="18682" y="48527"/>
                    <a:pt x="23521" y="48527"/>
                  </a:cubicBezTo>
                  <a:cubicBezTo>
                    <a:pt x="27216" y="48527"/>
                    <a:pt x="30163" y="47396"/>
                    <a:pt x="32322" y="45136"/>
                  </a:cubicBezTo>
                  <a:cubicBezTo>
                    <a:pt x="34493" y="42875"/>
                    <a:pt x="35992" y="39789"/>
                    <a:pt x="36818" y="35865"/>
                  </a:cubicBezTo>
                  <a:lnTo>
                    <a:pt x="45491" y="35865"/>
                  </a:lnTo>
                  <a:cubicBezTo>
                    <a:pt x="44501" y="42913"/>
                    <a:pt x="42025" y="48069"/>
                    <a:pt x="38049" y="51321"/>
                  </a:cubicBezTo>
                  <a:cubicBezTo>
                    <a:pt x="34087" y="54584"/>
                    <a:pt x="29007" y="56210"/>
                    <a:pt x="22822" y="56210"/>
                  </a:cubicBezTo>
                  <a:cubicBezTo>
                    <a:pt x="15875" y="56210"/>
                    <a:pt x="10338" y="53670"/>
                    <a:pt x="6198" y="48590"/>
                  </a:cubicBezTo>
                  <a:cubicBezTo>
                    <a:pt x="2070" y="43523"/>
                    <a:pt x="0" y="37173"/>
                    <a:pt x="0" y="29565"/>
                  </a:cubicBezTo>
                  <a:cubicBezTo>
                    <a:pt x="0" y="20244"/>
                    <a:pt x="2261" y="12979"/>
                    <a:pt x="6795" y="7798"/>
                  </a:cubicBezTo>
                  <a:cubicBezTo>
                    <a:pt x="11328" y="2603"/>
                    <a:pt x="17094" y="0"/>
                    <a:pt x="24118"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79" name="Shape 15176"/>
            <p:cNvSpPr/>
            <p:nvPr/>
          </p:nvSpPr>
          <p:spPr>
            <a:xfrm>
              <a:off x="2473474" y="283100"/>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2"/>
                    <a:pt x="9322" y="13559"/>
                    <a:pt x="9322" y="16963"/>
                  </a:cubicBezTo>
                  <a:cubicBezTo>
                    <a:pt x="9322" y="19528"/>
                    <a:pt x="10274" y="21560"/>
                    <a:pt x="12154" y="23046"/>
                  </a:cubicBezTo>
                  <a:cubicBezTo>
                    <a:pt x="14034" y="24532"/>
                    <a:pt x="16269" y="25268"/>
                    <a:pt x="18847" y="25268"/>
                  </a:cubicBezTo>
                  <a:lnTo>
                    <a:pt x="22371" y="24430"/>
                  </a:lnTo>
                  <a:lnTo>
                    <a:pt x="22371" y="31554"/>
                  </a:lnTo>
                  <a:lnTo>
                    <a:pt x="16764" y="32863"/>
                  </a:lnTo>
                  <a:cubicBezTo>
                    <a:pt x="11836" y="32863"/>
                    <a:pt x="7810" y="31364"/>
                    <a:pt x="4686" y="28380"/>
                  </a:cubicBezTo>
                  <a:cubicBezTo>
                    <a:pt x="1562" y="25395"/>
                    <a:pt x="0" y="21649"/>
                    <a:pt x="0" y="17153"/>
                  </a:cubicBezTo>
                  <a:cubicBezTo>
                    <a:pt x="0" y="12238"/>
                    <a:pt x="1537" y="8416"/>
                    <a:pt x="4610" y="5710"/>
                  </a:cubicBezTo>
                  <a:cubicBezTo>
                    <a:pt x="7684" y="3005"/>
                    <a:pt x="11722" y="1342"/>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80" name="Shape 15177"/>
            <p:cNvSpPr/>
            <p:nvPr/>
          </p:nvSpPr>
          <p:spPr>
            <a:xfrm>
              <a:off x="2476255" y="2600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81" name="Shape 15178"/>
            <p:cNvSpPr/>
            <p:nvPr/>
          </p:nvSpPr>
          <p:spPr>
            <a:xfrm>
              <a:off x="2495845" y="259753"/>
              <a:ext cx="27883" cy="55563"/>
            </a:xfrm>
            <a:custGeom>
              <a:avLst/>
              <a:gdLst/>
              <a:ahLst/>
              <a:cxnLst/>
              <a:rect l="0" t="0" r="0" b="0"/>
              <a:pathLst>
                <a:path w="27883" h="55563">
                  <a:moveTo>
                    <a:pt x="972" y="0"/>
                  </a:moveTo>
                  <a:cubicBezTo>
                    <a:pt x="7220" y="0"/>
                    <a:pt x="12274" y="1194"/>
                    <a:pt x="16186" y="3569"/>
                  </a:cubicBezTo>
                  <a:cubicBezTo>
                    <a:pt x="20047" y="5956"/>
                    <a:pt x="21977" y="9652"/>
                    <a:pt x="21977" y="14681"/>
                  </a:cubicBezTo>
                  <a:lnTo>
                    <a:pt x="21977" y="45301"/>
                  </a:lnTo>
                  <a:cubicBezTo>
                    <a:pt x="21977" y="46228"/>
                    <a:pt x="22168" y="46965"/>
                    <a:pt x="22549" y="47523"/>
                  </a:cubicBezTo>
                  <a:cubicBezTo>
                    <a:pt x="22930" y="48095"/>
                    <a:pt x="23730" y="48374"/>
                    <a:pt x="24962" y="48374"/>
                  </a:cubicBezTo>
                  <a:cubicBezTo>
                    <a:pt x="25355" y="48374"/>
                    <a:pt x="25800" y="48349"/>
                    <a:pt x="26295" y="48298"/>
                  </a:cubicBezTo>
                  <a:cubicBezTo>
                    <a:pt x="26791" y="48247"/>
                    <a:pt x="27324" y="48171"/>
                    <a:pt x="27883" y="48070"/>
                  </a:cubicBezTo>
                  <a:lnTo>
                    <a:pt x="27883" y="54673"/>
                  </a:lnTo>
                  <a:cubicBezTo>
                    <a:pt x="26498" y="55067"/>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1"/>
                  </a:cubicBezTo>
                  <a:lnTo>
                    <a:pt x="0" y="54902"/>
                  </a:lnTo>
                  <a:lnTo>
                    <a:pt x="0" y="47778"/>
                  </a:lnTo>
                  <a:lnTo>
                    <a:pt x="5607" y="46444"/>
                  </a:lnTo>
                  <a:cubicBezTo>
                    <a:pt x="10573" y="44031"/>
                    <a:pt x="13049" y="40081"/>
                    <a:pt x="13049" y="34608"/>
                  </a:cubicBezTo>
                  <a:lnTo>
                    <a:pt x="13049" y="27419"/>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5"/>
                    <a:pt x="12706" y="19698"/>
                  </a:cubicBezTo>
                  <a:cubicBezTo>
                    <a:pt x="13100" y="18898"/>
                    <a:pt x="13303" y="17755"/>
                    <a:pt x="13303" y="16256"/>
                  </a:cubicBezTo>
                  <a:cubicBezTo>
                    <a:pt x="13303" y="13208"/>
                    <a:pt x="12224" y="10986"/>
                    <a:pt x="10052" y="9614"/>
                  </a:cubicBezTo>
                  <a:cubicBezTo>
                    <a:pt x="7893" y="8230"/>
                    <a:pt x="4794" y="7544"/>
                    <a:pt x="768" y="7544"/>
                  </a:cubicBezTo>
                  <a:lnTo>
                    <a:pt x="0" y="7837"/>
                  </a:lnTo>
                  <a:lnTo>
                    <a:pt x="0" y="264"/>
                  </a:lnTo>
                  <a:lnTo>
                    <a:pt x="972"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82" name="Shape 15179"/>
            <p:cNvSpPr/>
            <p:nvPr/>
          </p:nvSpPr>
          <p:spPr>
            <a:xfrm>
              <a:off x="2527056" y="246212"/>
              <a:ext cx="24702" cy="68809"/>
            </a:xfrm>
            <a:custGeom>
              <a:avLst/>
              <a:gdLst/>
              <a:ahLst/>
              <a:cxnLst/>
              <a:rect l="0" t="0" r="0" b="0"/>
              <a:pathLst>
                <a:path w="24702" h="68809">
                  <a:moveTo>
                    <a:pt x="7188" y="0"/>
                  </a:moveTo>
                  <a:lnTo>
                    <a:pt x="16218" y="0"/>
                  </a:lnTo>
                  <a:lnTo>
                    <a:pt x="16218" y="14834"/>
                  </a:lnTo>
                  <a:lnTo>
                    <a:pt x="24702" y="14834"/>
                  </a:lnTo>
                  <a:lnTo>
                    <a:pt x="24702"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2" y="60871"/>
                  </a:cubicBezTo>
                  <a:lnTo>
                    <a:pt x="24702"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83" name="Shape 15180"/>
            <p:cNvSpPr/>
            <p:nvPr/>
          </p:nvSpPr>
          <p:spPr>
            <a:xfrm>
              <a:off x="2557064" y="259667"/>
              <a:ext cx="24511" cy="56392"/>
            </a:xfrm>
            <a:custGeom>
              <a:avLst/>
              <a:gdLst/>
              <a:ahLst/>
              <a:cxnLst/>
              <a:rect l="0" t="0" r="0" b="0"/>
              <a:pathLst>
                <a:path w="24511" h="56392">
                  <a:moveTo>
                    <a:pt x="24511" y="0"/>
                  </a:moveTo>
                  <a:lnTo>
                    <a:pt x="24511" y="7691"/>
                  </a:lnTo>
                  <a:lnTo>
                    <a:pt x="12852" y="13872"/>
                  </a:lnTo>
                  <a:cubicBezTo>
                    <a:pt x="10401" y="18038"/>
                    <a:pt x="9182" y="23054"/>
                    <a:pt x="9182" y="28934"/>
                  </a:cubicBezTo>
                  <a:cubicBezTo>
                    <a:pt x="9182" y="34586"/>
                    <a:pt x="10401" y="39298"/>
                    <a:pt x="12852" y="43057"/>
                  </a:cubicBezTo>
                  <a:lnTo>
                    <a:pt x="24511" y="48696"/>
                  </a:lnTo>
                  <a:lnTo>
                    <a:pt x="24511" y="56039"/>
                  </a:lnTo>
                  <a:lnTo>
                    <a:pt x="23698" y="56392"/>
                  </a:lnTo>
                  <a:cubicBezTo>
                    <a:pt x="16434" y="56392"/>
                    <a:pt x="10668" y="53928"/>
                    <a:pt x="6414" y="48988"/>
                  </a:cubicBezTo>
                  <a:cubicBezTo>
                    <a:pt x="2134" y="44048"/>
                    <a:pt x="0" y="37418"/>
                    <a:pt x="0" y="29087"/>
                  </a:cubicBezTo>
                  <a:cubicBezTo>
                    <a:pt x="0" y="20159"/>
                    <a:pt x="2248" y="13059"/>
                    <a:pt x="6744" y="7776"/>
                  </a:cubicBezTo>
                  <a:lnTo>
                    <a:pt x="2451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84" name="Shape 15181"/>
            <p:cNvSpPr/>
            <p:nvPr/>
          </p:nvSpPr>
          <p:spPr>
            <a:xfrm>
              <a:off x="2581575" y="259505"/>
              <a:ext cx="24651" cy="56200"/>
            </a:xfrm>
            <a:custGeom>
              <a:avLst/>
              <a:gdLst/>
              <a:ahLst/>
              <a:cxnLst/>
              <a:rect l="0" t="0" r="0" b="0"/>
              <a:pathLst>
                <a:path w="24651" h="56200">
                  <a:moveTo>
                    <a:pt x="369" y="0"/>
                  </a:moveTo>
                  <a:cubicBezTo>
                    <a:pt x="7163" y="0"/>
                    <a:pt x="12916" y="2286"/>
                    <a:pt x="17615" y="6845"/>
                  </a:cubicBezTo>
                  <a:cubicBezTo>
                    <a:pt x="22301" y="11405"/>
                    <a:pt x="24651" y="18110"/>
                    <a:pt x="24651" y="26962"/>
                  </a:cubicBezTo>
                  <a:cubicBezTo>
                    <a:pt x="24651" y="35522"/>
                    <a:pt x="22581" y="42596"/>
                    <a:pt x="18441" y="48184"/>
                  </a:cubicBezTo>
                  <a:lnTo>
                    <a:pt x="0" y="56200"/>
                  </a:lnTo>
                  <a:lnTo>
                    <a:pt x="0" y="48857"/>
                  </a:lnTo>
                  <a:lnTo>
                    <a:pt x="26" y="48870"/>
                  </a:lnTo>
                  <a:cubicBezTo>
                    <a:pt x="5880" y="48870"/>
                    <a:pt x="9894" y="46634"/>
                    <a:pt x="12065" y="42151"/>
                  </a:cubicBezTo>
                  <a:cubicBezTo>
                    <a:pt x="14237" y="37681"/>
                    <a:pt x="15329" y="32690"/>
                    <a:pt x="15329" y="27216"/>
                  </a:cubicBezTo>
                  <a:cubicBezTo>
                    <a:pt x="15329" y="22263"/>
                    <a:pt x="14542" y="18224"/>
                    <a:pt x="12967" y="15126"/>
                  </a:cubicBezTo>
                  <a:cubicBezTo>
                    <a:pt x="10490" y="10236"/>
                    <a:pt x="6210" y="7785"/>
                    <a:pt x="127" y="7785"/>
                  </a:cubicBezTo>
                  <a:lnTo>
                    <a:pt x="0" y="7853"/>
                  </a:lnTo>
                  <a:lnTo>
                    <a:pt x="0" y="161"/>
                  </a:lnTo>
                  <a:lnTo>
                    <a:pt x="369"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85" name="Shape 15182"/>
            <p:cNvSpPr/>
            <p:nvPr/>
          </p:nvSpPr>
          <p:spPr>
            <a:xfrm>
              <a:off x="2617440" y="259851"/>
              <a:ext cx="25845" cy="54331"/>
            </a:xfrm>
            <a:custGeom>
              <a:avLst/>
              <a:gdLst/>
              <a:ahLst/>
              <a:cxnLst/>
              <a:rect l="0" t="0" r="0" b="0"/>
              <a:pathLst>
                <a:path w="25845" h="54331">
                  <a:moveTo>
                    <a:pt x="22974" y="0"/>
                  </a:moveTo>
                  <a:cubicBezTo>
                    <a:pt x="23139" y="0"/>
                    <a:pt x="23419" y="25"/>
                    <a:pt x="23813" y="51"/>
                  </a:cubicBezTo>
                  <a:cubicBezTo>
                    <a:pt x="24206" y="89"/>
                    <a:pt x="24879" y="152"/>
                    <a:pt x="25845" y="254"/>
                  </a:cubicBezTo>
                  <a:lnTo>
                    <a:pt x="25845" y="9677"/>
                  </a:lnTo>
                  <a:cubicBezTo>
                    <a:pt x="25324" y="9576"/>
                    <a:pt x="24828" y="9512"/>
                    <a:pt x="24384" y="9474"/>
                  </a:cubicBezTo>
                  <a:cubicBezTo>
                    <a:pt x="23940" y="9449"/>
                    <a:pt x="23444" y="9423"/>
                    <a:pt x="22923" y="9423"/>
                  </a:cubicBezTo>
                  <a:cubicBezTo>
                    <a:pt x="18428" y="9423"/>
                    <a:pt x="14961" y="10871"/>
                    <a:pt x="12548" y="13767"/>
                  </a:cubicBezTo>
                  <a:cubicBezTo>
                    <a:pt x="10135" y="16662"/>
                    <a:pt x="8928" y="19990"/>
                    <a:pt x="8928" y="23762"/>
                  </a:cubicBezTo>
                  <a:lnTo>
                    <a:pt x="8928" y="54331"/>
                  </a:lnTo>
                  <a:lnTo>
                    <a:pt x="0" y="54331"/>
                  </a:lnTo>
                  <a:lnTo>
                    <a:pt x="0" y="1194"/>
                  </a:lnTo>
                  <a:lnTo>
                    <a:pt x="8484" y="1194"/>
                  </a:lnTo>
                  <a:lnTo>
                    <a:pt x="8484" y="10376"/>
                  </a:lnTo>
                  <a:cubicBezTo>
                    <a:pt x="9182" y="8585"/>
                    <a:pt x="10884" y="6413"/>
                    <a:pt x="13589" y="3848"/>
                  </a:cubicBezTo>
                  <a:cubicBezTo>
                    <a:pt x="16307" y="1283"/>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86" name="Shape 15183"/>
            <p:cNvSpPr/>
            <p:nvPr/>
          </p:nvSpPr>
          <p:spPr>
            <a:xfrm>
              <a:off x="2647748" y="259662"/>
              <a:ext cx="44399" cy="56553"/>
            </a:xfrm>
            <a:custGeom>
              <a:avLst/>
              <a:gdLst/>
              <a:ahLst/>
              <a:cxnLst/>
              <a:rect l="0" t="0" r="0" b="0"/>
              <a:pathLst>
                <a:path w="44399" h="56553">
                  <a:moveTo>
                    <a:pt x="21806" y="0"/>
                  </a:moveTo>
                  <a:cubicBezTo>
                    <a:pt x="29908" y="0"/>
                    <a:pt x="35763" y="2349"/>
                    <a:pt x="39344" y="7036"/>
                  </a:cubicBezTo>
                  <a:cubicBezTo>
                    <a:pt x="41592" y="10020"/>
                    <a:pt x="42685" y="13221"/>
                    <a:pt x="42621" y="16662"/>
                  </a:cubicBezTo>
                  <a:lnTo>
                    <a:pt x="34188" y="16662"/>
                  </a:lnTo>
                  <a:cubicBezTo>
                    <a:pt x="34011" y="14656"/>
                    <a:pt x="33287" y="12827"/>
                    <a:pt x="32004" y="11189"/>
                  </a:cubicBezTo>
                  <a:cubicBezTo>
                    <a:pt x="29896" y="8852"/>
                    <a:pt x="26264" y="7683"/>
                    <a:pt x="21082" y="7683"/>
                  </a:cubicBezTo>
                  <a:cubicBezTo>
                    <a:pt x="17628" y="7683"/>
                    <a:pt x="15011" y="8331"/>
                    <a:pt x="13233" y="9614"/>
                  </a:cubicBezTo>
                  <a:cubicBezTo>
                    <a:pt x="11456" y="10897"/>
                    <a:pt x="10566" y="12598"/>
                    <a:pt x="10566" y="14706"/>
                  </a:cubicBezTo>
                  <a:cubicBezTo>
                    <a:pt x="10566" y="17005"/>
                    <a:pt x="11735" y="18860"/>
                    <a:pt x="14072" y="20244"/>
                  </a:cubicBezTo>
                  <a:cubicBezTo>
                    <a:pt x="15418" y="21069"/>
                    <a:pt x="17412" y="21793"/>
                    <a:pt x="20041" y="22415"/>
                  </a:cubicBezTo>
                  <a:lnTo>
                    <a:pt x="26048" y="23850"/>
                  </a:lnTo>
                  <a:cubicBezTo>
                    <a:pt x="32588" y="25413"/>
                    <a:pt x="36969" y="26911"/>
                    <a:pt x="39192" y="28372"/>
                  </a:cubicBezTo>
                  <a:cubicBezTo>
                    <a:pt x="42672" y="30658"/>
                    <a:pt x="44399" y="34239"/>
                    <a:pt x="44399" y="39141"/>
                  </a:cubicBezTo>
                  <a:cubicBezTo>
                    <a:pt x="44399" y="43866"/>
                    <a:pt x="42583" y="47942"/>
                    <a:pt x="38951" y="51384"/>
                  </a:cubicBezTo>
                  <a:cubicBezTo>
                    <a:pt x="35319" y="54826"/>
                    <a:pt x="29782" y="56553"/>
                    <a:pt x="22352" y="56553"/>
                  </a:cubicBezTo>
                  <a:cubicBezTo>
                    <a:pt x="14351" y="56553"/>
                    <a:pt x="8687" y="54762"/>
                    <a:pt x="5359" y="51168"/>
                  </a:cubicBezTo>
                  <a:cubicBezTo>
                    <a:pt x="2019" y="47574"/>
                    <a:pt x="241" y="43142"/>
                    <a:pt x="0" y="37846"/>
                  </a:cubicBezTo>
                  <a:lnTo>
                    <a:pt x="8585" y="37846"/>
                  </a:lnTo>
                  <a:cubicBezTo>
                    <a:pt x="8852" y="40818"/>
                    <a:pt x="9614" y="43104"/>
                    <a:pt x="10858" y="44691"/>
                  </a:cubicBezTo>
                  <a:cubicBezTo>
                    <a:pt x="13157" y="47574"/>
                    <a:pt x="17145" y="49009"/>
                    <a:pt x="22809" y="49009"/>
                  </a:cubicBezTo>
                  <a:cubicBezTo>
                    <a:pt x="26187" y="49009"/>
                    <a:pt x="29159" y="48285"/>
                    <a:pt x="31724" y="46850"/>
                  </a:cubicBezTo>
                  <a:cubicBezTo>
                    <a:pt x="34290" y="45415"/>
                    <a:pt x="35573" y="43180"/>
                    <a:pt x="35573" y="40183"/>
                  </a:cubicBezTo>
                  <a:cubicBezTo>
                    <a:pt x="35573" y="37897"/>
                    <a:pt x="34544" y="36157"/>
                    <a:pt x="32499" y="34963"/>
                  </a:cubicBezTo>
                  <a:cubicBezTo>
                    <a:pt x="31178" y="34239"/>
                    <a:pt x="28600" y="33401"/>
                    <a:pt x="24727" y="32436"/>
                  </a:cubicBezTo>
                  <a:lnTo>
                    <a:pt x="17526" y="30658"/>
                  </a:lnTo>
                  <a:cubicBezTo>
                    <a:pt x="12916" y="29527"/>
                    <a:pt x="9525" y="28270"/>
                    <a:pt x="7341" y="26886"/>
                  </a:cubicBezTo>
                  <a:cubicBezTo>
                    <a:pt x="3442" y="24473"/>
                    <a:pt x="1486" y="21133"/>
                    <a:pt x="1486" y="16866"/>
                  </a:cubicBezTo>
                  <a:cubicBezTo>
                    <a:pt x="1486" y="11836"/>
                    <a:pt x="3327" y="7760"/>
                    <a:pt x="6998" y="4661"/>
                  </a:cubicBezTo>
                  <a:cubicBezTo>
                    <a:pt x="10668" y="1549"/>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87" name="Shape 15184"/>
            <p:cNvSpPr/>
            <p:nvPr/>
          </p:nvSpPr>
          <p:spPr>
            <a:xfrm>
              <a:off x="1931594" y="1101573"/>
              <a:ext cx="127000" cy="1244600"/>
            </a:xfrm>
            <a:custGeom>
              <a:avLst/>
              <a:gdLst/>
              <a:ahLst/>
              <a:cxnLst/>
              <a:rect l="0" t="0" r="0" b="0"/>
              <a:pathLst>
                <a:path w="127000" h="1244600">
                  <a:moveTo>
                    <a:pt x="0" y="1244600"/>
                  </a:moveTo>
                  <a:lnTo>
                    <a:pt x="127000" y="1244600"/>
                  </a:lnTo>
                  <a:lnTo>
                    <a:pt x="127000" y="0"/>
                  </a:lnTo>
                  <a:lnTo>
                    <a:pt x="0" y="0"/>
                  </a:lnTo>
                  <a:close/>
                </a:path>
              </a:pathLst>
            </a:custGeom>
            <a:ln w="24435"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1288" name="Shape 15185"/>
            <p:cNvSpPr/>
            <p:nvPr/>
          </p:nvSpPr>
          <p:spPr>
            <a:xfrm>
              <a:off x="2007790" y="276076"/>
              <a:ext cx="0" cy="825500"/>
            </a:xfrm>
            <a:custGeom>
              <a:avLst/>
              <a:gdLst/>
              <a:ahLst/>
              <a:cxnLst/>
              <a:rect l="0" t="0" r="0" b="0"/>
              <a:pathLst>
                <a:path h="825500">
                  <a:moveTo>
                    <a:pt x="0" y="825500"/>
                  </a:moveTo>
                  <a:lnTo>
                    <a:pt x="0" y="0"/>
                  </a:lnTo>
                </a:path>
              </a:pathLst>
            </a:custGeom>
            <a:ln w="25400" cap="flat">
              <a:miter lim="100000"/>
            </a:ln>
          </p:spPr>
          <p:style>
            <a:lnRef idx="1">
              <a:srgbClr val="FFFFFF"/>
            </a:lnRef>
            <a:fillRef idx="0">
              <a:srgbClr val="000000">
                <a:alpha val="0"/>
              </a:srgbClr>
            </a:fillRef>
            <a:effectRef idx="0">
              <a:scrgbClr r="0" g="0" b="0"/>
            </a:effectRef>
            <a:fontRef idx="none"/>
          </p:style>
          <p:txBody>
            <a:bodyPr/>
            <a:lstStyle/>
            <a:p>
              <a:endParaRPr lang="en-US"/>
            </a:p>
          </p:txBody>
        </p:sp>
        <p:sp>
          <p:nvSpPr>
            <p:cNvPr id="1289" name="Shape 15186"/>
            <p:cNvSpPr/>
            <p:nvPr/>
          </p:nvSpPr>
          <p:spPr>
            <a:xfrm>
              <a:off x="2007790" y="276076"/>
              <a:ext cx="0" cy="825500"/>
            </a:xfrm>
            <a:custGeom>
              <a:avLst/>
              <a:gdLst/>
              <a:ahLst/>
              <a:cxnLst/>
              <a:rect l="0" t="0" r="0" b="0"/>
              <a:pathLst>
                <a:path h="825500">
                  <a:moveTo>
                    <a:pt x="0" y="825500"/>
                  </a:moveTo>
                  <a:lnTo>
                    <a:pt x="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90" name="Shape 15187"/>
            <p:cNvSpPr/>
            <p:nvPr/>
          </p:nvSpPr>
          <p:spPr>
            <a:xfrm>
              <a:off x="32398" y="1358900"/>
              <a:ext cx="59080" cy="72873"/>
            </a:xfrm>
            <a:custGeom>
              <a:avLst/>
              <a:gdLst/>
              <a:ahLst/>
              <a:cxnLst/>
              <a:rect l="0" t="0" r="0" b="0"/>
              <a:pathLst>
                <a:path w="59080" h="72873">
                  <a:moveTo>
                    <a:pt x="0" y="0"/>
                  </a:moveTo>
                  <a:lnTo>
                    <a:pt x="59080" y="0"/>
                  </a:lnTo>
                  <a:lnTo>
                    <a:pt x="59080" y="8687"/>
                  </a:lnTo>
                  <a:lnTo>
                    <a:pt x="34519" y="8687"/>
                  </a:lnTo>
                  <a:lnTo>
                    <a:pt x="34519" y="72873"/>
                  </a:lnTo>
                  <a:lnTo>
                    <a:pt x="24549" y="72873"/>
                  </a:lnTo>
                  <a:lnTo>
                    <a:pt x="24549" y="8687"/>
                  </a:lnTo>
                  <a:lnTo>
                    <a:pt x="0" y="8687"/>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91" name="Shape 15188"/>
            <p:cNvSpPr/>
            <p:nvPr/>
          </p:nvSpPr>
          <p:spPr>
            <a:xfrm>
              <a:off x="85082" y="1377687"/>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8"/>
                  </a:lnTo>
                  <a:lnTo>
                    <a:pt x="24403" y="55880"/>
                  </a:lnTo>
                  <a:lnTo>
                    <a:pt x="23558" y="55971"/>
                  </a:lnTo>
                  <a:cubicBezTo>
                    <a:pt x="16993" y="55971"/>
                    <a:pt x="11417" y="53571"/>
                    <a:pt x="6845" y="48758"/>
                  </a:cubicBezTo>
                  <a:cubicBezTo>
                    <a:pt x="2273" y="43944"/>
                    <a:pt x="0" y="37201"/>
                    <a:pt x="0" y="28539"/>
                  </a:cubicBezTo>
                  <a:cubicBezTo>
                    <a:pt x="0" y="20005"/>
                    <a:pt x="2299" y="13084"/>
                    <a:pt x="6896" y="7749"/>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92" name="Shape 15189"/>
            <p:cNvSpPr/>
            <p:nvPr/>
          </p:nvSpPr>
          <p:spPr>
            <a:xfrm>
              <a:off x="109485" y="1415104"/>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5"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93" name="Shape 15190"/>
            <p:cNvSpPr/>
            <p:nvPr/>
          </p:nvSpPr>
          <p:spPr>
            <a:xfrm>
              <a:off x="109485" y="1377448"/>
              <a:ext cx="23819" cy="30620"/>
            </a:xfrm>
            <a:custGeom>
              <a:avLst/>
              <a:gdLst/>
              <a:ahLst/>
              <a:cxnLst/>
              <a:rect l="0" t="0" r="0" b="0"/>
              <a:pathLst>
                <a:path w="23819" h="30620">
                  <a:moveTo>
                    <a:pt x="540" y="0"/>
                  </a:moveTo>
                  <a:cubicBezTo>
                    <a:pt x="4286" y="0"/>
                    <a:pt x="7919" y="889"/>
                    <a:pt x="11436" y="2654"/>
                  </a:cubicBezTo>
                  <a:cubicBezTo>
                    <a:pt x="14954" y="4432"/>
                    <a:pt x="17634" y="6718"/>
                    <a:pt x="19475" y="9525"/>
                  </a:cubicBezTo>
                  <a:cubicBezTo>
                    <a:pt x="21254" y="12205"/>
                    <a:pt x="22435" y="15329"/>
                    <a:pt x="23032" y="18910"/>
                  </a:cubicBezTo>
                  <a:cubicBezTo>
                    <a:pt x="23552" y="21361"/>
                    <a:pt x="23819" y="25260"/>
                    <a:pt x="23819" y="30620"/>
                  </a:cubicBezTo>
                  <a:lnTo>
                    <a:pt x="0" y="30620"/>
                  </a:lnTo>
                  <a:lnTo>
                    <a:pt x="0" y="23520"/>
                  </a:lnTo>
                  <a:lnTo>
                    <a:pt x="14637" y="23520"/>
                  </a:lnTo>
                  <a:cubicBezTo>
                    <a:pt x="14281" y="19647"/>
                    <a:pt x="13443" y="16561"/>
                    <a:pt x="12122" y="14250"/>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94" name="Shape 15191"/>
            <p:cNvSpPr/>
            <p:nvPr/>
          </p:nvSpPr>
          <p:spPr>
            <a:xfrm>
              <a:off x="141333" y="1377262"/>
              <a:ext cx="44399" cy="56553"/>
            </a:xfrm>
            <a:custGeom>
              <a:avLst/>
              <a:gdLst/>
              <a:ahLst/>
              <a:cxnLst/>
              <a:rect l="0" t="0" r="0" b="0"/>
              <a:pathLst>
                <a:path w="44399" h="56553">
                  <a:moveTo>
                    <a:pt x="21806" y="0"/>
                  </a:moveTo>
                  <a:cubicBezTo>
                    <a:pt x="29909" y="0"/>
                    <a:pt x="35763" y="2349"/>
                    <a:pt x="39345" y="7036"/>
                  </a:cubicBezTo>
                  <a:cubicBezTo>
                    <a:pt x="41593" y="10020"/>
                    <a:pt x="42685" y="13221"/>
                    <a:pt x="42621" y="16662"/>
                  </a:cubicBezTo>
                  <a:lnTo>
                    <a:pt x="34188" y="16662"/>
                  </a:lnTo>
                  <a:cubicBezTo>
                    <a:pt x="34011" y="14656"/>
                    <a:pt x="33287" y="12827"/>
                    <a:pt x="32004" y="11189"/>
                  </a:cubicBezTo>
                  <a:cubicBezTo>
                    <a:pt x="29896" y="8852"/>
                    <a:pt x="26264" y="7683"/>
                    <a:pt x="21082" y="7683"/>
                  </a:cubicBezTo>
                  <a:cubicBezTo>
                    <a:pt x="17628" y="7683"/>
                    <a:pt x="15011" y="8331"/>
                    <a:pt x="13233" y="9614"/>
                  </a:cubicBezTo>
                  <a:cubicBezTo>
                    <a:pt x="11455" y="10897"/>
                    <a:pt x="10566" y="12598"/>
                    <a:pt x="10566" y="14706"/>
                  </a:cubicBezTo>
                  <a:cubicBezTo>
                    <a:pt x="10566" y="17005"/>
                    <a:pt x="11735" y="18860"/>
                    <a:pt x="14072" y="20244"/>
                  </a:cubicBezTo>
                  <a:cubicBezTo>
                    <a:pt x="15418" y="21069"/>
                    <a:pt x="17412" y="21793"/>
                    <a:pt x="20041" y="22415"/>
                  </a:cubicBezTo>
                  <a:lnTo>
                    <a:pt x="26048" y="23850"/>
                  </a:lnTo>
                  <a:cubicBezTo>
                    <a:pt x="32588" y="25413"/>
                    <a:pt x="36970" y="26911"/>
                    <a:pt x="39192" y="28372"/>
                  </a:cubicBezTo>
                  <a:cubicBezTo>
                    <a:pt x="42672" y="30658"/>
                    <a:pt x="44399" y="34239"/>
                    <a:pt x="44399" y="39141"/>
                  </a:cubicBezTo>
                  <a:cubicBezTo>
                    <a:pt x="44399" y="43866"/>
                    <a:pt x="42583" y="47942"/>
                    <a:pt x="38951" y="51384"/>
                  </a:cubicBezTo>
                  <a:cubicBezTo>
                    <a:pt x="35319" y="54826"/>
                    <a:pt x="29782" y="56553"/>
                    <a:pt x="22352" y="56553"/>
                  </a:cubicBezTo>
                  <a:cubicBezTo>
                    <a:pt x="14351" y="56553"/>
                    <a:pt x="8687" y="54762"/>
                    <a:pt x="5359" y="51168"/>
                  </a:cubicBezTo>
                  <a:cubicBezTo>
                    <a:pt x="2019" y="47574"/>
                    <a:pt x="241" y="43142"/>
                    <a:pt x="0" y="37846"/>
                  </a:cubicBezTo>
                  <a:lnTo>
                    <a:pt x="8585" y="37846"/>
                  </a:lnTo>
                  <a:cubicBezTo>
                    <a:pt x="8852" y="40818"/>
                    <a:pt x="9614" y="43104"/>
                    <a:pt x="10859" y="44691"/>
                  </a:cubicBezTo>
                  <a:cubicBezTo>
                    <a:pt x="13157" y="47574"/>
                    <a:pt x="17145" y="49009"/>
                    <a:pt x="22809" y="49009"/>
                  </a:cubicBezTo>
                  <a:cubicBezTo>
                    <a:pt x="26187" y="49009"/>
                    <a:pt x="29159" y="48285"/>
                    <a:pt x="31725" y="46850"/>
                  </a:cubicBezTo>
                  <a:cubicBezTo>
                    <a:pt x="34290" y="45415"/>
                    <a:pt x="35573" y="43180"/>
                    <a:pt x="35573" y="40183"/>
                  </a:cubicBezTo>
                  <a:cubicBezTo>
                    <a:pt x="35573" y="37897"/>
                    <a:pt x="34544" y="36157"/>
                    <a:pt x="32499" y="34963"/>
                  </a:cubicBezTo>
                  <a:cubicBezTo>
                    <a:pt x="31179" y="34239"/>
                    <a:pt x="28600" y="33401"/>
                    <a:pt x="24727" y="32436"/>
                  </a:cubicBezTo>
                  <a:lnTo>
                    <a:pt x="17526" y="30658"/>
                  </a:lnTo>
                  <a:cubicBezTo>
                    <a:pt x="12916" y="29527"/>
                    <a:pt x="9525" y="28270"/>
                    <a:pt x="7341" y="26886"/>
                  </a:cubicBezTo>
                  <a:cubicBezTo>
                    <a:pt x="3442" y="24473"/>
                    <a:pt x="1486" y="21133"/>
                    <a:pt x="1486" y="16866"/>
                  </a:cubicBezTo>
                  <a:cubicBezTo>
                    <a:pt x="1486" y="11836"/>
                    <a:pt x="3327" y="7760"/>
                    <a:pt x="6998" y="4661"/>
                  </a:cubicBezTo>
                  <a:cubicBezTo>
                    <a:pt x="10668" y="1549"/>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95" name="Shape 15192"/>
            <p:cNvSpPr/>
            <p:nvPr/>
          </p:nvSpPr>
          <p:spPr>
            <a:xfrm>
              <a:off x="190008" y="1363812"/>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5"/>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96" name="Shape 150069"/>
            <p:cNvSpPr/>
            <p:nvPr/>
          </p:nvSpPr>
          <p:spPr>
            <a:xfrm>
              <a:off x="99708" y="1473200"/>
              <a:ext cx="9144" cy="72872"/>
            </a:xfrm>
            <a:custGeom>
              <a:avLst/>
              <a:gdLst/>
              <a:ahLst/>
              <a:cxnLst/>
              <a:rect l="0" t="0" r="0" b="0"/>
              <a:pathLst>
                <a:path w="9144" h="72872">
                  <a:moveTo>
                    <a:pt x="0" y="0"/>
                  </a:moveTo>
                  <a:lnTo>
                    <a:pt x="9144" y="0"/>
                  </a:lnTo>
                  <a:lnTo>
                    <a:pt x="9144" y="72872"/>
                  </a:lnTo>
                  <a:lnTo>
                    <a:pt x="0" y="7287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97" name="Shape 150070"/>
            <p:cNvSpPr/>
            <p:nvPr/>
          </p:nvSpPr>
          <p:spPr>
            <a:xfrm>
              <a:off x="122034" y="1493190"/>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98" name="Shape 150071"/>
            <p:cNvSpPr/>
            <p:nvPr/>
          </p:nvSpPr>
          <p:spPr>
            <a:xfrm>
              <a:off x="122034" y="1473200"/>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99" name="Shape 15196"/>
            <p:cNvSpPr/>
            <p:nvPr/>
          </p:nvSpPr>
          <p:spPr>
            <a:xfrm>
              <a:off x="141333" y="1491562"/>
              <a:ext cx="44399" cy="56553"/>
            </a:xfrm>
            <a:custGeom>
              <a:avLst/>
              <a:gdLst/>
              <a:ahLst/>
              <a:cxnLst/>
              <a:rect l="0" t="0" r="0" b="0"/>
              <a:pathLst>
                <a:path w="44399" h="56553">
                  <a:moveTo>
                    <a:pt x="21806" y="0"/>
                  </a:moveTo>
                  <a:cubicBezTo>
                    <a:pt x="29909" y="0"/>
                    <a:pt x="35763" y="2349"/>
                    <a:pt x="39345" y="7036"/>
                  </a:cubicBezTo>
                  <a:cubicBezTo>
                    <a:pt x="41593" y="10020"/>
                    <a:pt x="42685" y="13221"/>
                    <a:pt x="42621" y="16662"/>
                  </a:cubicBezTo>
                  <a:lnTo>
                    <a:pt x="34188" y="16662"/>
                  </a:lnTo>
                  <a:cubicBezTo>
                    <a:pt x="34011" y="14656"/>
                    <a:pt x="33287" y="12827"/>
                    <a:pt x="32004" y="11189"/>
                  </a:cubicBezTo>
                  <a:cubicBezTo>
                    <a:pt x="29896" y="8852"/>
                    <a:pt x="26264" y="7683"/>
                    <a:pt x="21082" y="7683"/>
                  </a:cubicBezTo>
                  <a:cubicBezTo>
                    <a:pt x="17628" y="7683"/>
                    <a:pt x="15011" y="8331"/>
                    <a:pt x="13233" y="9614"/>
                  </a:cubicBezTo>
                  <a:cubicBezTo>
                    <a:pt x="11455" y="10897"/>
                    <a:pt x="10566" y="12598"/>
                    <a:pt x="10566" y="14706"/>
                  </a:cubicBezTo>
                  <a:cubicBezTo>
                    <a:pt x="10566" y="17005"/>
                    <a:pt x="11735" y="18860"/>
                    <a:pt x="14072" y="20244"/>
                  </a:cubicBezTo>
                  <a:cubicBezTo>
                    <a:pt x="15418" y="21069"/>
                    <a:pt x="17412" y="21793"/>
                    <a:pt x="20041" y="22415"/>
                  </a:cubicBezTo>
                  <a:lnTo>
                    <a:pt x="26048" y="23850"/>
                  </a:lnTo>
                  <a:cubicBezTo>
                    <a:pt x="32588" y="25413"/>
                    <a:pt x="36970" y="26911"/>
                    <a:pt x="39192" y="28372"/>
                  </a:cubicBezTo>
                  <a:cubicBezTo>
                    <a:pt x="42672" y="30658"/>
                    <a:pt x="44399" y="34239"/>
                    <a:pt x="44399" y="39141"/>
                  </a:cubicBezTo>
                  <a:cubicBezTo>
                    <a:pt x="44399" y="43866"/>
                    <a:pt x="42583" y="47942"/>
                    <a:pt x="38951" y="51384"/>
                  </a:cubicBezTo>
                  <a:cubicBezTo>
                    <a:pt x="35319" y="54826"/>
                    <a:pt x="29782" y="56553"/>
                    <a:pt x="22352" y="56553"/>
                  </a:cubicBezTo>
                  <a:cubicBezTo>
                    <a:pt x="14351" y="56553"/>
                    <a:pt x="8687" y="54762"/>
                    <a:pt x="5359" y="51168"/>
                  </a:cubicBezTo>
                  <a:cubicBezTo>
                    <a:pt x="2019" y="47574"/>
                    <a:pt x="241" y="43142"/>
                    <a:pt x="0" y="37846"/>
                  </a:cubicBezTo>
                  <a:lnTo>
                    <a:pt x="8585" y="37846"/>
                  </a:lnTo>
                  <a:cubicBezTo>
                    <a:pt x="8852" y="40818"/>
                    <a:pt x="9614" y="43104"/>
                    <a:pt x="10859" y="44691"/>
                  </a:cubicBezTo>
                  <a:cubicBezTo>
                    <a:pt x="13157" y="47574"/>
                    <a:pt x="17145" y="49009"/>
                    <a:pt x="22809" y="49009"/>
                  </a:cubicBezTo>
                  <a:cubicBezTo>
                    <a:pt x="26187" y="49009"/>
                    <a:pt x="29159" y="48285"/>
                    <a:pt x="31725" y="46850"/>
                  </a:cubicBezTo>
                  <a:cubicBezTo>
                    <a:pt x="34290" y="45415"/>
                    <a:pt x="35573" y="43180"/>
                    <a:pt x="35573" y="40183"/>
                  </a:cubicBezTo>
                  <a:cubicBezTo>
                    <a:pt x="35573" y="37897"/>
                    <a:pt x="34544" y="36157"/>
                    <a:pt x="32499" y="34963"/>
                  </a:cubicBezTo>
                  <a:cubicBezTo>
                    <a:pt x="31179" y="34239"/>
                    <a:pt x="28600" y="33401"/>
                    <a:pt x="24727" y="32436"/>
                  </a:cubicBezTo>
                  <a:lnTo>
                    <a:pt x="17526" y="30658"/>
                  </a:lnTo>
                  <a:cubicBezTo>
                    <a:pt x="12916" y="29527"/>
                    <a:pt x="9525" y="28270"/>
                    <a:pt x="7341" y="26886"/>
                  </a:cubicBezTo>
                  <a:cubicBezTo>
                    <a:pt x="3442" y="24473"/>
                    <a:pt x="1486" y="21133"/>
                    <a:pt x="1486" y="16866"/>
                  </a:cubicBezTo>
                  <a:cubicBezTo>
                    <a:pt x="1486" y="11836"/>
                    <a:pt x="3327" y="7760"/>
                    <a:pt x="6998" y="4661"/>
                  </a:cubicBezTo>
                  <a:cubicBezTo>
                    <a:pt x="10668" y="1549"/>
                    <a:pt x="15596" y="0"/>
                    <a:pt x="21806"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00" name="Shape 15197"/>
            <p:cNvSpPr/>
            <p:nvPr/>
          </p:nvSpPr>
          <p:spPr>
            <a:xfrm>
              <a:off x="190008" y="1478112"/>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5"/>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01" name="Shape 15200"/>
            <p:cNvSpPr/>
            <p:nvPr/>
          </p:nvSpPr>
          <p:spPr>
            <a:xfrm>
              <a:off x="445690" y="1063476"/>
              <a:ext cx="165100" cy="914400"/>
            </a:xfrm>
            <a:custGeom>
              <a:avLst/>
              <a:gdLst/>
              <a:ahLst/>
              <a:cxnLst/>
              <a:rect l="0" t="0" r="0" b="0"/>
              <a:pathLst>
                <a:path w="165100" h="914400">
                  <a:moveTo>
                    <a:pt x="165100" y="914400"/>
                  </a:moveTo>
                  <a:lnTo>
                    <a:pt x="0" y="914400"/>
                  </a:lnTo>
                  <a:lnTo>
                    <a:pt x="0" y="0"/>
                  </a:lnTo>
                  <a:lnTo>
                    <a:pt x="1651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02" name="Shape 15201"/>
            <p:cNvSpPr/>
            <p:nvPr/>
          </p:nvSpPr>
          <p:spPr>
            <a:xfrm>
              <a:off x="242490" y="1520676"/>
              <a:ext cx="203200" cy="0"/>
            </a:xfrm>
            <a:custGeom>
              <a:avLst/>
              <a:gdLst/>
              <a:ahLst/>
              <a:cxnLst/>
              <a:rect l="0" t="0" r="0" b="0"/>
              <a:pathLst>
                <a:path w="203200">
                  <a:moveTo>
                    <a:pt x="0" y="0"/>
                  </a:moveTo>
                  <a:lnTo>
                    <a:pt x="2032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03" name="Shape 15202"/>
            <p:cNvSpPr/>
            <p:nvPr/>
          </p:nvSpPr>
          <p:spPr>
            <a:xfrm>
              <a:off x="0" y="2590800"/>
              <a:ext cx="50545" cy="72873"/>
            </a:xfrm>
            <a:custGeom>
              <a:avLst/>
              <a:gdLst/>
              <a:ahLst/>
              <a:cxnLst/>
              <a:rect l="0" t="0" r="0" b="0"/>
              <a:pathLst>
                <a:path w="50545" h="72873">
                  <a:moveTo>
                    <a:pt x="0" y="0"/>
                  </a:moveTo>
                  <a:lnTo>
                    <a:pt x="50545" y="0"/>
                  </a:lnTo>
                  <a:lnTo>
                    <a:pt x="50545" y="8928"/>
                  </a:lnTo>
                  <a:lnTo>
                    <a:pt x="9867" y="8928"/>
                  </a:lnTo>
                  <a:lnTo>
                    <a:pt x="9867" y="31052"/>
                  </a:lnTo>
                  <a:lnTo>
                    <a:pt x="45643" y="31052"/>
                  </a:lnTo>
                  <a:lnTo>
                    <a:pt x="45643" y="39738"/>
                  </a:lnTo>
                  <a:lnTo>
                    <a:pt x="9867" y="39738"/>
                  </a:lnTo>
                  <a:lnTo>
                    <a:pt x="9867" y="72873"/>
                  </a:lnTo>
                  <a:lnTo>
                    <a:pt x="0" y="72873"/>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04" name="Shape 150072"/>
            <p:cNvSpPr/>
            <p:nvPr/>
          </p:nvSpPr>
          <p:spPr>
            <a:xfrm>
              <a:off x="59931" y="2610790"/>
              <a:ext cx="9144" cy="52883"/>
            </a:xfrm>
            <a:custGeom>
              <a:avLst/>
              <a:gdLst/>
              <a:ahLst/>
              <a:cxnLst/>
              <a:rect l="0" t="0" r="0" b="0"/>
              <a:pathLst>
                <a:path w="9144" h="52883">
                  <a:moveTo>
                    <a:pt x="0" y="0"/>
                  </a:moveTo>
                  <a:lnTo>
                    <a:pt x="9144" y="0"/>
                  </a:lnTo>
                  <a:lnTo>
                    <a:pt x="9144" y="52883"/>
                  </a:lnTo>
                  <a:lnTo>
                    <a:pt x="0" y="52883"/>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05" name="Shape 150073"/>
            <p:cNvSpPr/>
            <p:nvPr/>
          </p:nvSpPr>
          <p:spPr>
            <a:xfrm>
              <a:off x="59931" y="2590800"/>
              <a:ext cx="9144" cy="10122"/>
            </a:xfrm>
            <a:custGeom>
              <a:avLst/>
              <a:gdLst/>
              <a:ahLst/>
              <a:cxnLst/>
              <a:rect l="0" t="0" r="0" b="0"/>
              <a:pathLst>
                <a:path w="9144" h="10122">
                  <a:moveTo>
                    <a:pt x="0" y="0"/>
                  </a:moveTo>
                  <a:lnTo>
                    <a:pt x="9144" y="0"/>
                  </a:lnTo>
                  <a:lnTo>
                    <a:pt x="9144" y="10122"/>
                  </a:lnTo>
                  <a:lnTo>
                    <a:pt x="0" y="1012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06" name="Shape 150074"/>
            <p:cNvSpPr/>
            <p:nvPr/>
          </p:nvSpPr>
          <p:spPr>
            <a:xfrm>
              <a:off x="82753" y="2590800"/>
              <a:ext cx="9144" cy="72872"/>
            </a:xfrm>
            <a:custGeom>
              <a:avLst/>
              <a:gdLst/>
              <a:ahLst/>
              <a:cxnLst/>
              <a:rect l="0" t="0" r="0" b="0"/>
              <a:pathLst>
                <a:path w="9144" h="72872">
                  <a:moveTo>
                    <a:pt x="0" y="0"/>
                  </a:moveTo>
                  <a:lnTo>
                    <a:pt x="9144" y="0"/>
                  </a:lnTo>
                  <a:lnTo>
                    <a:pt x="9144" y="72872"/>
                  </a:lnTo>
                  <a:lnTo>
                    <a:pt x="0" y="72872"/>
                  </a:lnTo>
                  <a:lnTo>
                    <a:pt x="0" y="0"/>
                  </a:lnTo>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07" name="Shape 15206"/>
            <p:cNvSpPr/>
            <p:nvPr/>
          </p:nvSpPr>
          <p:spPr>
            <a:xfrm>
              <a:off x="99670" y="2595712"/>
              <a:ext cx="24701" cy="68809"/>
            </a:xfrm>
            <a:custGeom>
              <a:avLst/>
              <a:gdLst/>
              <a:ahLst/>
              <a:cxnLst/>
              <a:rect l="0" t="0" r="0" b="0"/>
              <a:pathLst>
                <a:path w="24701" h="68809">
                  <a:moveTo>
                    <a:pt x="7188" y="0"/>
                  </a:moveTo>
                  <a:lnTo>
                    <a:pt x="16218" y="0"/>
                  </a:lnTo>
                  <a:lnTo>
                    <a:pt x="16218" y="14834"/>
                  </a:lnTo>
                  <a:lnTo>
                    <a:pt x="24701" y="14834"/>
                  </a:lnTo>
                  <a:lnTo>
                    <a:pt x="24701" y="22123"/>
                  </a:lnTo>
                  <a:lnTo>
                    <a:pt x="16218" y="22123"/>
                  </a:lnTo>
                  <a:lnTo>
                    <a:pt x="16218" y="56807"/>
                  </a:lnTo>
                  <a:cubicBezTo>
                    <a:pt x="16218" y="58661"/>
                    <a:pt x="16840" y="59893"/>
                    <a:pt x="18098" y="60528"/>
                  </a:cubicBezTo>
                  <a:cubicBezTo>
                    <a:pt x="18796" y="60884"/>
                    <a:pt x="19952" y="61074"/>
                    <a:pt x="21577" y="61074"/>
                  </a:cubicBezTo>
                  <a:cubicBezTo>
                    <a:pt x="22009" y="61074"/>
                    <a:pt x="22466" y="61062"/>
                    <a:pt x="22962" y="61036"/>
                  </a:cubicBezTo>
                  <a:cubicBezTo>
                    <a:pt x="23457" y="61011"/>
                    <a:pt x="24041" y="60960"/>
                    <a:pt x="24701" y="60871"/>
                  </a:cubicBezTo>
                  <a:lnTo>
                    <a:pt x="24701" y="67970"/>
                  </a:lnTo>
                  <a:cubicBezTo>
                    <a:pt x="23673" y="68263"/>
                    <a:pt x="22606" y="68478"/>
                    <a:pt x="21501" y="68606"/>
                  </a:cubicBezTo>
                  <a:cubicBezTo>
                    <a:pt x="20396" y="68745"/>
                    <a:pt x="19190" y="68809"/>
                    <a:pt x="17907" y="68809"/>
                  </a:cubicBezTo>
                  <a:cubicBezTo>
                    <a:pt x="13741" y="68809"/>
                    <a:pt x="10909" y="67742"/>
                    <a:pt x="9423" y="65608"/>
                  </a:cubicBezTo>
                  <a:cubicBezTo>
                    <a:pt x="7938" y="63474"/>
                    <a:pt x="7188" y="60706"/>
                    <a:pt x="7188" y="57302"/>
                  </a:cubicBezTo>
                  <a:lnTo>
                    <a:pt x="7188" y="22123"/>
                  </a:lnTo>
                  <a:lnTo>
                    <a:pt x="0" y="22123"/>
                  </a:lnTo>
                  <a:lnTo>
                    <a:pt x="0" y="14834"/>
                  </a:lnTo>
                  <a:lnTo>
                    <a:pt x="7188" y="14834"/>
                  </a:lnTo>
                  <a:lnTo>
                    <a:pt x="7188"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08" name="Shape 15207"/>
            <p:cNvSpPr/>
            <p:nvPr/>
          </p:nvSpPr>
          <p:spPr>
            <a:xfrm>
              <a:off x="130277" y="2609588"/>
              <a:ext cx="24403" cy="55971"/>
            </a:xfrm>
            <a:custGeom>
              <a:avLst/>
              <a:gdLst/>
              <a:ahLst/>
              <a:cxnLst/>
              <a:rect l="0" t="0" r="0" b="0"/>
              <a:pathLst>
                <a:path w="24403" h="55971">
                  <a:moveTo>
                    <a:pt x="24403" y="0"/>
                  </a:moveTo>
                  <a:lnTo>
                    <a:pt x="24403" y="7569"/>
                  </a:lnTo>
                  <a:lnTo>
                    <a:pt x="24384" y="7559"/>
                  </a:lnTo>
                  <a:cubicBezTo>
                    <a:pt x="20307" y="7559"/>
                    <a:pt x="16904" y="9032"/>
                    <a:pt x="14148" y="11991"/>
                  </a:cubicBezTo>
                  <a:cubicBezTo>
                    <a:pt x="11392" y="14950"/>
                    <a:pt x="9931" y="18722"/>
                    <a:pt x="9766" y="23282"/>
                  </a:cubicBezTo>
                  <a:lnTo>
                    <a:pt x="24403" y="23282"/>
                  </a:lnTo>
                  <a:lnTo>
                    <a:pt x="24403" y="30381"/>
                  </a:lnTo>
                  <a:lnTo>
                    <a:pt x="9576" y="30381"/>
                  </a:lnTo>
                  <a:cubicBezTo>
                    <a:pt x="9728" y="35778"/>
                    <a:pt x="10998" y="40122"/>
                    <a:pt x="13360" y="43386"/>
                  </a:cubicBezTo>
                  <a:cubicBezTo>
                    <a:pt x="15723" y="46649"/>
                    <a:pt x="19380" y="48288"/>
                    <a:pt x="24333" y="48288"/>
                  </a:cubicBezTo>
                  <a:lnTo>
                    <a:pt x="24403" y="48259"/>
                  </a:lnTo>
                  <a:lnTo>
                    <a:pt x="24403" y="55880"/>
                  </a:lnTo>
                  <a:lnTo>
                    <a:pt x="23558" y="55971"/>
                  </a:lnTo>
                  <a:cubicBezTo>
                    <a:pt x="16993" y="55971"/>
                    <a:pt x="11417" y="53571"/>
                    <a:pt x="6845" y="48758"/>
                  </a:cubicBezTo>
                  <a:cubicBezTo>
                    <a:pt x="2273" y="43945"/>
                    <a:pt x="0" y="37201"/>
                    <a:pt x="0" y="28539"/>
                  </a:cubicBezTo>
                  <a:cubicBezTo>
                    <a:pt x="0" y="20005"/>
                    <a:pt x="2299" y="13083"/>
                    <a:pt x="6896" y="7750"/>
                  </a:cubicBezTo>
                  <a:lnTo>
                    <a:pt x="24403"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09" name="Shape 15208"/>
            <p:cNvSpPr/>
            <p:nvPr/>
          </p:nvSpPr>
          <p:spPr>
            <a:xfrm>
              <a:off x="154680" y="2647004"/>
              <a:ext cx="23070" cy="18463"/>
            </a:xfrm>
            <a:custGeom>
              <a:avLst/>
              <a:gdLst/>
              <a:ahLst/>
              <a:cxnLst/>
              <a:rect l="0" t="0" r="0" b="0"/>
              <a:pathLst>
                <a:path w="23070" h="18463">
                  <a:moveTo>
                    <a:pt x="14294" y="0"/>
                  </a:moveTo>
                  <a:lnTo>
                    <a:pt x="23070" y="0"/>
                  </a:lnTo>
                  <a:cubicBezTo>
                    <a:pt x="22841" y="1956"/>
                    <a:pt x="22066" y="4127"/>
                    <a:pt x="20758" y="6528"/>
                  </a:cubicBezTo>
                  <a:cubicBezTo>
                    <a:pt x="19450" y="8928"/>
                    <a:pt x="18002" y="10884"/>
                    <a:pt x="16389" y="12408"/>
                  </a:cubicBezTo>
                  <a:cubicBezTo>
                    <a:pt x="13697" y="15049"/>
                    <a:pt x="10370" y="16840"/>
                    <a:pt x="6394" y="17767"/>
                  </a:cubicBezTo>
                  <a:lnTo>
                    <a:pt x="0" y="18463"/>
                  </a:lnTo>
                  <a:lnTo>
                    <a:pt x="0" y="10842"/>
                  </a:lnTo>
                  <a:lnTo>
                    <a:pt x="11004" y="6236"/>
                  </a:lnTo>
                  <a:cubicBezTo>
                    <a:pt x="12554" y="4432"/>
                    <a:pt x="13646" y="2362"/>
                    <a:pt x="1429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10" name="Shape 15209"/>
            <p:cNvSpPr/>
            <p:nvPr/>
          </p:nvSpPr>
          <p:spPr>
            <a:xfrm>
              <a:off x="154680" y="2609349"/>
              <a:ext cx="23819" cy="30619"/>
            </a:xfrm>
            <a:custGeom>
              <a:avLst/>
              <a:gdLst/>
              <a:ahLst/>
              <a:cxnLst/>
              <a:rect l="0" t="0" r="0" b="0"/>
              <a:pathLst>
                <a:path w="23819" h="30619">
                  <a:moveTo>
                    <a:pt x="540" y="0"/>
                  </a:moveTo>
                  <a:cubicBezTo>
                    <a:pt x="4286" y="0"/>
                    <a:pt x="7918" y="889"/>
                    <a:pt x="11436" y="2654"/>
                  </a:cubicBezTo>
                  <a:cubicBezTo>
                    <a:pt x="14954" y="4432"/>
                    <a:pt x="17634" y="6718"/>
                    <a:pt x="19475" y="9525"/>
                  </a:cubicBezTo>
                  <a:cubicBezTo>
                    <a:pt x="21253" y="12205"/>
                    <a:pt x="22434" y="15329"/>
                    <a:pt x="23031" y="18910"/>
                  </a:cubicBezTo>
                  <a:cubicBezTo>
                    <a:pt x="23552" y="21361"/>
                    <a:pt x="23819" y="25260"/>
                    <a:pt x="23819" y="30619"/>
                  </a:cubicBezTo>
                  <a:lnTo>
                    <a:pt x="0" y="30619"/>
                  </a:lnTo>
                  <a:lnTo>
                    <a:pt x="0" y="23520"/>
                  </a:lnTo>
                  <a:lnTo>
                    <a:pt x="14637" y="23520"/>
                  </a:lnTo>
                  <a:cubicBezTo>
                    <a:pt x="14281" y="19647"/>
                    <a:pt x="13443" y="16561"/>
                    <a:pt x="12122" y="14249"/>
                  </a:cubicBezTo>
                  <a:lnTo>
                    <a:pt x="0" y="7808"/>
                  </a:lnTo>
                  <a:lnTo>
                    <a:pt x="0" y="239"/>
                  </a:lnTo>
                  <a:lnTo>
                    <a:pt x="54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11" name="Shape 15210"/>
            <p:cNvSpPr/>
            <p:nvPr/>
          </p:nvSpPr>
          <p:spPr>
            <a:xfrm>
              <a:off x="190053" y="2609351"/>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40" y="9449"/>
                    <a:pt x="23444" y="9423"/>
                    <a:pt x="22924"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12" name="Shape 15211"/>
            <p:cNvSpPr/>
            <p:nvPr/>
          </p:nvSpPr>
          <p:spPr>
            <a:xfrm>
              <a:off x="76057" y="2704857"/>
              <a:ext cx="22962" cy="74557"/>
            </a:xfrm>
            <a:custGeom>
              <a:avLst/>
              <a:gdLst/>
              <a:ahLst/>
              <a:cxnLst/>
              <a:rect l="0" t="0" r="0" b="0"/>
              <a:pathLst>
                <a:path w="22962" h="74557">
                  <a:moveTo>
                    <a:pt x="0" y="0"/>
                  </a:moveTo>
                  <a:lnTo>
                    <a:pt x="8674" y="0"/>
                  </a:lnTo>
                  <a:lnTo>
                    <a:pt x="8674" y="26441"/>
                  </a:lnTo>
                  <a:cubicBezTo>
                    <a:pt x="10630" y="23889"/>
                    <a:pt x="12967" y="21946"/>
                    <a:pt x="15697" y="20612"/>
                  </a:cubicBezTo>
                  <a:lnTo>
                    <a:pt x="22962" y="18957"/>
                  </a:lnTo>
                  <a:lnTo>
                    <a:pt x="22962" y="26812"/>
                  </a:lnTo>
                  <a:lnTo>
                    <a:pt x="12776" y="31102"/>
                  </a:lnTo>
                  <a:cubicBezTo>
                    <a:pt x="9716" y="34112"/>
                    <a:pt x="8179" y="39065"/>
                    <a:pt x="8179" y="45987"/>
                  </a:cubicBezTo>
                  <a:cubicBezTo>
                    <a:pt x="8179" y="50978"/>
                    <a:pt x="8814" y="55029"/>
                    <a:pt x="10071" y="58141"/>
                  </a:cubicBezTo>
                  <a:lnTo>
                    <a:pt x="22962" y="66714"/>
                  </a:lnTo>
                  <a:lnTo>
                    <a:pt x="22962" y="74557"/>
                  </a:lnTo>
                  <a:lnTo>
                    <a:pt x="13551" y="71882"/>
                  </a:lnTo>
                  <a:cubicBezTo>
                    <a:pt x="11900" y="70714"/>
                    <a:pt x="10122" y="68872"/>
                    <a:pt x="8230" y="66320"/>
                  </a:cubicBezTo>
                  <a:lnTo>
                    <a:pt x="8230" y="73114"/>
                  </a:lnTo>
                  <a:lnTo>
                    <a:pt x="0" y="73114"/>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13" name="Shape 15212"/>
            <p:cNvSpPr/>
            <p:nvPr/>
          </p:nvSpPr>
          <p:spPr>
            <a:xfrm>
              <a:off x="99018" y="2723450"/>
              <a:ext cx="23965" cy="56210"/>
            </a:xfrm>
            <a:custGeom>
              <a:avLst/>
              <a:gdLst/>
              <a:ahLst/>
              <a:cxnLst/>
              <a:rect l="0" t="0" r="0" b="0"/>
              <a:pathLst>
                <a:path w="23965" h="56210">
                  <a:moveTo>
                    <a:pt x="1600" y="0"/>
                  </a:moveTo>
                  <a:cubicBezTo>
                    <a:pt x="8242" y="0"/>
                    <a:pt x="13627" y="2286"/>
                    <a:pt x="17767" y="6833"/>
                  </a:cubicBezTo>
                  <a:cubicBezTo>
                    <a:pt x="21895" y="11366"/>
                    <a:pt x="23965" y="18085"/>
                    <a:pt x="23965" y="26949"/>
                  </a:cubicBezTo>
                  <a:cubicBezTo>
                    <a:pt x="23965" y="35344"/>
                    <a:pt x="21920" y="42316"/>
                    <a:pt x="17831" y="47879"/>
                  </a:cubicBezTo>
                  <a:cubicBezTo>
                    <a:pt x="13754" y="53429"/>
                    <a:pt x="8090" y="56210"/>
                    <a:pt x="864" y="56210"/>
                  </a:cubicBezTo>
                  <a:lnTo>
                    <a:pt x="0" y="55964"/>
                  </a:lnTo>
                  <a:lnTo>
                    <a:pt x="0" y="48121"/>
                  </a:lnTo>
                  <a:lnTo>
                    <a:pt x="305" y="48323"/>
                  </a:lnTo>
                  <a:cubicBezTo>
                    <a:pt x="5143" y="48323"/>
                    <a:pt x="8776" y="46406"/>
                    <a:pt x="11176" y="42570"/>
                  </a:cubicBezTo>
                  <a:cubicBezTo>
                    <a:pt x="13576" y="38735"/>
                    <a:pt x="14783" y="33668"/>
                    <a:pt x="14783" y="27394"/>
                  </a:cubicBezTo>
                  <a:cubicBezTo>
                    <a:pt x="14783" y="21806"/>
                    <a:pt x="13576" y="17170"/>
                    <a:pt x="11176" y="13500"/>
                  </a:cubicBezTo>
                  <a:cubicBezTo>
                    <a:pt x="8776" y="9830"/>
                    <a:pt x="5232" y="7988"/>
                    <a:pt x="546" y="7988"/>
                  </a:cubicBezTo>
                  <a:lnTo>
                    <a:pt x="0" y="8218"/>
                  </a:lnTo>
                  <a:lnTo>
                    <a:pt x="0" y="364"/>
                  </a:lnTo>
                  <a:lnTo>
                    <a:pt x="16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14" name="Shape 15213"/>
            <p:cNvSpPr/>
            <p:nvPr/>
          </p:nvSpPr>
          <p:spPr>
            <a:xfrm>
              <a:off x="130819" y="2746900"/>
              <a:ext cx="22371" cy="32863"/>
            </a:xfrm>
            <a:custGeom>
              <a:avLst/>
              <a:gdLst/>
              <a:ahLst/>
              <a:cxnLst/>
              <a:rect l="0" t="0" r="0" b="0"/>
              <a:pathLst>
                <a:path w="22371" h="32863">
                  <a:moveTo>
                    <a:pt x="22371" y="0"/>
                  </a:moveTo>
                  <a:lnTo>
                    <a:pt x="22371" y="7297"/>
                  </a:lnTo>
                  <a:lnTo>
                    <a:pt x="20765" y="7501"/>
                  </a:lnTo>
                  <a:cubicBezTo>
                    <a:pt x="17526" y="7933"/>
                    <a:pt x="15100" y="8606"/>
                    <a:pt x="13475" y="9533"/>
                  </a:cubicBezTo>
                  <a:cubicBezTo>
                    <a:pt x="10706" y="11083"/>
                    <a:pt x="9322" y="13559"/>
                    <a:pt x="9322" y="16963"/>
                  </a:cubicBezTo>
                  <a:cubicBezTo>
                    <a:pt x="9322" y="19528"/>
                    <a:pt x="10274" y="21560"/>
                    <a:pt x="12154" y="23046"/>
                  </a:cubicBezTo>
                  <a:cubicBezTo>
                    <a:pt x="14034" y="24532"/>
                    <a:pt x="16269" y="25268"/>
                    <a:pt x="18847" y="25268"/>
                  </a:cubicBezTo>
                  <a:lnTo>
                    <a:pt x="22371" y="24430"/>
                  </a:lnTo>
                  <a:lnTo>
                    <a:pt x="22371" y="31555"/>
                  </a:lnTo>
                  <a:lnTo>
                    <a:pt x="16764" y="32863"/>
                  </a:lnTo>
                  <a:cubicBezTo>
                    <a:pt x="11836" y="32863"/>
                    <a:pt x="7810" y="31364"/>
                    <a:pt x="4686" y="28380"/>
                  </a:cubicBezTo>
                  <a:cubicBezTo>
                    <a:pt x="1562" y="25395"/>
                    <a:pt x="0" y="21649"/>
                    <a:pt x="0" y="17153"/>
                  </a:cubicBezTo>
                  <a:cubicBezTo>
                    <a:pt x="0" y="12238"/>
                    <a:pt x="1537" y="8415"/>
                    <a:pt x="4610" y="5711"/>
                  </a:cubicBezTo>
                  <a:cubicBezTo>
                    <a:pt x="7684" y="3005"/>
                    <a:pt x="11722" y="1341"/>
                    <a:pt x="16713" y="707"/>
                  </a:cubicBezTo>
                  <a:lnTo>
                    <a:pt x="223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15" name="Shape 15214"/>
            <p:cNvSpPr/>
            <p:nvPr/>
          </p:nvSpPr>
          <p:spPr>
            <a:xfrm>
              <a:off x="133600" y="2723817"/>
              <a:ext cx="19590" cy="17300"/>
            </a:xfrm>
            <a:custGeom>
              <a:avLst/>
              <a:gdLst/>
              <a:ahLst/>
              <a:cxnLst/>
              <a:rect l="0" t="0" r="0" b="0"/>
              <a:pathLst>
                <a:path w="19590" h="17300">
                  <a:moveTo>
                    <a:pt x="19590" y="0"/>
                  </a:moveTo>
                  <a:lnTo>
                    <a:pt x="19590" y="7573"/>
                  </a:lnTo>
                  <a:lnTo>
                    <a:pt x="10452" y="11064"/>
                  </a:lnTo>
                  <a:cubicBezTo>
                    <a:pt x="9373" y="12461"/>
                    <a:pt x="8661" y="14544"/>
                    <a:pt x="8331" y="17300"/>
                  </a:cubicBezTo>
                  <a:lnTo>
                    <a:pt x="0" y="17300"/>
                  </a:lnTo>
                  <a:cubicBezTo>
                    <a:pt x="165" y="10734"/>
                    <a:pt x="2286" y="6162"/>
                    <a:pt x="6363" y="3597"/>
                  </a:cubicBezTo>
                  <a:lnTo>
                    <a:pt x="1959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16" name="Shape 15215"/>
            <p:cNvSpPr/>
            <p:nvPr/>
          </p:nvSpPr>
          <p:spPr>
            <a:xfrm>
              <a:off x="153190" y="2723553"/>
              <a:ext cx="27883" cy="55563"/>
            </a:xfrm>
            <a:custGeom>
              <a:avLst/>
              <a:gdLst/>
              <a:ahLst/>
              <a:cxnLst/>
              <a:rect l="0" t="0" r="0" b="0"/>
              <a:pathLst>
                <a:path w="27883" h="55563">
                  <a:moveTo>
                    <a:pt x="971" y="0"/>
                  </a:moveTo>
                  <a:cubicBezTo>
                    <a:pt x="7220" y="0"/>
                    <a:pt x="12275" y="1194"/>
                    <a:pt x="16186" y="3569"/>
                  </a:cubicBezTo>
                  <a:cubicBezTo>
                    <a:pt x="20047" y="5957"/>
                    <a:pt x="21977" y="9652"/>
                    <a:pt x="21977" y="14681"/>
                  </a:cubicBezTo>
                  <a:lnTo>
                    <a:pt x="21977" y="45301"/>
                  </a:lnTo>
                  <a:cubicBezTo>
                    <a:pt x="21977" y="46228"/>
                    <a:pt x="22168" y="46965"/>
                    <a:pt x="22549" y="47523"/>
                  </a:cubicBezTo>
                  <a:cubicBezTo>
                    <a:pt x="22930" y="48095"/>
                    <a:pt x="23730" y="48375"/>
                    <a:pt x="24962" y="48375"/>
                  </a:cubicBezTo>
                  <a:cubicBezTo>
                    <a:pt x="25356" y="48375"/>
                    <a:pt x="25800" y="48349"/>
                    <a:pt x="26295" y="48298"/>
                  </a:cubicBezTo>
                  <a:cubicBezTo>
                    <a:pt x="26791" y="48247"/>
                    <a:pt x="27324" y="48171"/>
                    <a:pt x="27883" y="48070"/>
                  </a:cubicBezTo>
                  <a:lnTo>
                    <a:pt x="27883" y="54674"/>
                  </a:lnTo>
                  <a:cubicBezTo>
                    <a:pt x="26498" y="55068"/>
                    <a:pt x="25432" y="55321"/>
                    <a:pt x="24708" y="55410"/>
                  </a:cubicBezTo>
                  <a:cubicBezTo>
                    <a:pt x="23984" y="55512"/>
                    <a:pt x="22993" y="55563"/>
                    <a:pt x="21736" y="55563"/>
                  </a:cubicBezTo>
                  <a:cubicBezTo>
                    <a:pt x="18650" y="55563"/>
                    <a:pt x="16427" y="54470"/>
                    <a:pt x="15030" y="52286"/>
                  </a:cubicBezTo>
                  <a:cubicBezTo>
                    <a:pt x="14306" y="51143"/>
                    <a:pt x="13798" y="49505"/>
                    <a:pt x="13494" y="47384"/>
                  </a:cubicBezTo>
                  <a:cubicBezTo>
                    <a:pt x="11678" y="49759"/>
                    <a:pt x="9061" y="51829"/>
                    <a:pt x="5658" y="53582"/>
                  </a:cubicBezTo>
                  <a:lnTo>
                    <a:pt x="0" y="54902"/>
                  </a:lnTo>
                  <a:lnTo>
                    <a:pt x="0" y="47777"/>
                  </a:lnTo>
                  <a:lnTo>
                    <a:pt x="5607" y="46444"/>
                  </a:lnTo>
                  <a:cubicBezTo>
                    <a:pt x="10573" y="44031"/>
                    <a:pt x="13049" y="40081"/>
                    <a:pt x="13049" y="34608"/>
                  </a:cubicBezTo>
                  <a:lnTo>
                    <a:pt x="13049" y="27420"/>
                  </a:lnTo>
                  <a:cubicBezTo>
                    <a:pt x="11957" y="28118"/>
                    <a:pt x="10560" y="28702"/>
                    <a:pt x="8833" y="29159"/>
                  </a:cubicBezTo>
                  <a:cubicBezTo>
                    <a:pt x="7131" y="29629"/>
                    <a:pt x="5442" y="29959"/>
                    <a:pt x="3791" y="30163"/>
                  </a:cubicBezTo>
                  <a:lnTo>
                    <a:pt x="0" y="30644"/>
                  </a:lnTo>
                  <a:lnTo>
                    <a:pt x="0" y="23347"/>
                  </a:lnTo>
                  <a:lnTo>
                    <a:pt x="8579" y="22276"/>
                  </a:lnTo>
                  <a:cubicBezTo>
                    <a:pt x="10636" y="22009"/>
                    <a:pt x="12008" y="21146"/>
                    <a:pt x="12706" y="19698"/>
                  </a:cubicBezTo>
                  <a:cubicBezTo>
                    <a:pt x="13100" y="18898"/>
                    <a:pt x="13303" y="17755"/>
                    <a:pt x="13303" y="16256"/>
                  </a:cubicBezTo>
                  <a:cubicBezTo>
                    <a:pt x="13303" y="13208"/>
                    <a:pt x="12224" y="10986"/>
                    <a:pt x="10052" y="9614"/>
                  </a:cubicBezTo>
                  <a:cubicBezTo>
                    <a:pt x="7893" y="8230"/>
                    <a:pt x="4794" y="7544"/>
                    <a:pt x="768" y="7544"/>
                  </a:cubicBezTo>
                  <a:lnTo>
                    <a:pt x="0" y="7838"/>
                  </a:lnTo>
                  <a:lnTo>
                    <a:pt x="0" y="264"/>
                  </a:lnTo>
                  <a:lnTo>
                    <a:pt x="971"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17" name="Shape 15216"/>
            <p:cNvSpPr/>
            <p:nvPr/>
          </p:nvSpPr>
          <p:spPr>
            <a:xfrm>
              <a:off x="190053" y="2723651"/>
              <a:ext cx="25845" cy="54330"/>
            </a:xfrm>
            <a:custGeom>
              <a:avLst/>
              <a:gdLst/>
              <a:ahLst/>
              <a:cxnLst/>
              <a:rect l="0" t="0" r="0" b="0"/>
              <a:pathLst>
                <a:path w="25845" h="54330">
                  <a:moveTo>
                    <a:pt x="22974" y="0"/>
                  </a:moveTo>
                  <a:cubicBezTo>
                    <a:pt x="23139" y="0"/>
                    <a:pt x="23419" y="25"/>
                    <a:pt x="23813" y="51"/>
                  </a:cubicBezTo>
                  <a:cubicBezTo>
                    <a:pt x="24206" y="89"/>
                    <a:pt x="24879" y="152"/>
                    <a:pt x="25845" y="254"/>
                  </a:cubicBezTo>
                  <a:lnTo>
                    <a:pt x="25845" y="9677"/>
                  </a:lnTo>
                  <a:cubicBezTo>
                    <a:pt x="25324" y="9576"/>
                    <a:pt x="24829" y="9512"/>
                    <a:pt x="24384" y="9474"/>
                  </a:cubicBezTo>
                  <a:cubicBezTo>
                    <a:pt x="23940" y="9449"/>
                    <a:pt x="23444" y="9423"/>
                    <a:pt x="22924" y="9423"/>
                  </a:cubicBezTo>
                  <a:cubicBezTo>
                    <a:pt x="18428" y="9423"/>
                    <a:pt x="14961" y="10871"/>
                    <a:pt x="12548" y="13767"/>
                  </a:cubicBezTo>
                  <a:cubicBezTo>
                    <a:pt x="10135" y="16662"/>
                    <a:pt x="8928" y="19990"/>
                    <a:pt x="8928" y="23762"/>
                  </a:cubicBezTo>
                  <a:lnTo>
                    <a:pt x="8928" y="54330"/>
                  </a:lnTo>
                  <a:lnTo>
                    <a:pt x="0" y="54330"/>
                  </a:lnTo>
                  <a:lnTo>
                    <a:pt x="0" y="1194"/>
                  </a:lnTo>
                  <a:lnTo>
                    <a:pt x="8484" y="1194"/>
                  </a:lnTo>
                  <a:lnTo>
                    <a:pt x="8484" y="10376"/>
                  </a:lnTo>
                  <a:cubicBezTo>
                    <a:pt x="9182" y="8585"/>
                    <a:pt x="10884" y="6414"/>
                    <a:pt x="13589" y="3848"/>
                  </a:cubicBezTo>
                  <a:cubicBezTo>
                    <a:pt x="16307" y="1282"/>
                    <a:pt x="19431" y="0"/>
                    <a:pt x="22974"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18" name="Shape 15219"/>
            <p:cNvSpPr/>
            <p:nvPr/>
          </p:nvSpPr>
          <p:spPr>
            <a:xfrm>
              <a:off x="445690" y="2689070"/>
              <a:ext cx="165100" cy="127013"/>
            </a:xfrm>
            <a:custGeom>
              <a:avLst/>
              <a:gdLst/>
              <a:ahLst/>
              <a:cxnLst/>
              <a:rect l="0" t="0" r="0" b="0"/>
              <a:pathLst>
                <a:path w="165100" h="127013">
                  <a:moveTo>
                    <a:pt x="165100" y="127013"/>
                  </a:moveTo>
                  <a:lnTo>
                    <a:pt x="0" y="127013"/>
                  </a:lnTo>
                  <a:lnTo>
                    <a:pt x="0" y="0"/>
                  </a:lnTo>
                  <a:lnTo>
                    <a:pt x="1651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19" name="Shape 15220"/>
            <p:cNvSpPr/>
            <p:nvPr/>
          </p:nvSpPr>
          <p:spPr>
            <a:xfrm>
              <a:off x="242490" y="2752576"/>
              <a:ext cx="203200" cy="0"/>
            </a:xfrm>
            <a:custGeom>
              <a:avLst/>
              <a:gdLst/>
              <a:ahLst/>
              <a:cxnLst/>
              <a:rect l="0" t="0" r="0" b="0"/>
              <a:pathLst>
                <a:path w="203200">
                  <a:moveTo>
                    <a:pt x="0" y="0"/>
                  </a:moveTo>
                  <a:lnTo>
                    <a:pt x="203200" y="0"/>
                  </a:lnTo>
                </a:path>
              </a:pathLst>
            </a:custGeom>
            <a:ln w="9525"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grpSp>
      <p:sp>
        <p:nvSpPr>
          <p:cNvPr id="213" name="Rectangle 1348"/>
          <p:cNvSpPr>
            <a:spLocks noChangeArrowheads="1"/>
          </p:cNvSpPr>
          <p:nvPr/>
        </p:nvSpPr>
        <p:spPr bwMode="auto">
          <a:xfrm>
            <a:off x="3079750" y="362048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run a test suite, click the arrow to the right of the name. To run a subset of test methods, select them in the test navigator and choose Product &gt; Perform Action &gt; Run Test methods. To run an individual test method, click the arrow to the right of the method name. Choose Product &gt; Test to run all tests in the active scheme.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When a test succeeds, a green diamond with a checkmark denoting success appears to the right of the test name. When a test fails, a red diamond with an X denoting failure appears to the right of the test name, and the issue is displayed in the issue navigator, available by clicking </a:t>
            </a:r>
          </a:p>
        </p:txBody>
      </p:sp>
      <p:pic>
        <p:nvPicPr>
          <p:cNvPr id="2112" name="Picture 1533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079750" y="3625056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113" name="Rectangle 1349"/>
          <p:cNvSpPr>
            <a:spLocks noChangeArrowheads="1"/>
          </p:cNvSpPr>
          <p:nvPr/>
        </p:nvSpPr>
        <p:spPr bwMode="auto">
          <a:xfrm>
            <a:off x="3079750" y="36264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navigator selector bar.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view only the failed tests, click the Failed Test button ( </a:t>
            </a:r>
          </a:p>
        </p:txBody>
      </p:sp>
      <p:pic>
        <p:nvPicPr>
          <p:cNvPr id="2114" name="Picture 15358"/>
          <p:cNvPicPr>
            <a:picLocks noChangeAspect="1" noChangeArrowheads="1"/>
          </p:cNvPicPr>
          <p:nvPr/>
        </p:nvPicPr>
        <p:blipFill>
          <a:blip r:embed="rId173">
            <a:extLst>
              <a:ext uri="{28A0092B-C50C-407E-A947-70E740481C1C}">
                <a14:useLocalDpi xmlns:a14="http://schemas.microsoft.com/office/drawing/2010/main" val="0"/>
              </a:ext>
            </a:extLst>
          </a:blip>
          <a:srcRect/>
          <a:stretch>
            <a:fillRect/>
          </a:stretch>
        </p:blipFill>
        <p:spPr bwMode="auto">
          <a:xfrm>
            <a:off x="3079750" y="3626453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115" name="Rectangle 1350"/>
          <p:cNvSpPr>
            <a:spLocks noChangeArrowheads="1"/>
          </p:cNvSpPr>
          <p:nvPr/>
        </p:nvSpPr>
        <p:spPr bwMode="auto">
          <a:xfrm>
            <a:off x="3079750" y="362785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the bottom of the test navigator. Select a failed method to examine it in the source code editor. After addressing the reason for the failure, click the failed test indicator (a red diamond with an X) to rerun the test.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From the jump bar menu for the assistant editor, you can use the Test Classes and Test Callers categories to place your tests and application code side by side in the workspace window.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Automate Unit Testing as Part of a Continuous Integration Workflow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supports a continuous integration workflow through the Xcode service. The </a:t>
            </a:r>
            <a:r>
              <a:rPr kumimoji="0" lang="en-US" altLang="en-US" sz="1800" b="1" i="0" u="none" strike="noStrike" cap="none" normalizeH="0" baseline="0">
                <a:ln>
                  <a:noFill/>
                </a:ln>
                <a:solidFill>
                  <a:schemeClr val="tx1"/>
                </a:solidFill>
                <a:effectLst/>
                <a:latin typeface="Arial" charset="0"/>
              </a:rPr>
              <a:t>Xcode service, available in OS X Server, automates the integration process of building, running unit tests, performing static analysis, and archiving your product. The service reports build errors and warnings, static analyzer problems, and unit test failures.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16" name="Picture 15506"/>
          <p:cNvPicPr>
            <a:picLocks noChangeAspect="1" noChangeArrowheads="1"/>
          </p:cNvPicPr>
          <p:nvPr/>
        </p:nvPicPr>
        <p:blipFill>
          <a:blip r:embed="rId174">
            <a:extLst>
              <a:ext uri="{28A0092B-C50C-407E-A947-70E740481C1C}">
                <a14:useLocalDpi xmlns:a14="http://schemas.microsoft.com/office/drawing/2010/main" val="0"/>
              </a:ext>
            </a:extLst>
          </a:blip>
          <a:srcRect/>
          <a:stretch>
            <a:fillRect/>
          </a:stretch>
        </p:blipFill>
        <p:spPr bwMode="auto">
          <a:xfrm>
            <a:off x="3079750" y="362785025"/>
            <a:ext cx="4800600" cy="2984500"/>
          </a:xfrm>
          <a:prstGeom prst="rect">
            <a:avLst/>
          </a:prstGeom>
          <a:noFill/>
          <a:extLst>
            <a:ext uri="{909E8E84-426E-40DD-AFC4-6F175D3DCCD1}">
              <a14:hiddenFill xmlns:a14="http://schemas.microsoft.com/office/drawing/2010/main">
                <a:solidFill>
                  <a:srgbClr val="FFFFFF"/>
                </a:solidFill>
              </a14:hiddenFill>
            </a:ext>
          </a:extLst>
        </p:spPr>
      </p:pic>
      <p:sp>
        <p:nvSpPr>
          <p:cNvPr id="2117" name="Rectangle 1351"/>
          <p:cNvSpPr>
            <a:spLocks noChangeArrowheads="1"/>
          </p:cNvSpPr>
          <p:nvPr/>
        </p:nvSpPr>
        <p:spPr bwMode="auto">
          <a:xfrm>
            <a:off x="3079750" y="365769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run the Xcode service, install and configure OS X Server and Xcode on a Mac running OS X Mavericks. A continuous integration workflow typically relies on one or more development Mac computers running Xcode and on a separate server running the Xcode service. However, you can install OS X Server and run the Xcode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sp>
        <p:nvSpPr>
          <p:cNvPr id="2118" name="Rectangle 1352"/>
          <p:cNvSpPr>
            <a:spLocks noChangeArrowheads="1"/>
          </p:cNvSpPr>
          <p:nvPr/>
        </p:nvSpPr>
        <p:spPr bwMode="auto">
          <a:xfrm>
            <a:off x="3079750" y="366226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r>
              <a:rPr kumimoji="0" lang="en-US" altLang="en-US" sz="1800" b="0" i="0" u="none" strike="noStrike" cap="none" normalizeH="0" baseline="0">
                <a:ln>
                  <a:noFill/>
                </a:ln>
                <a:solidFill>
                  <a:schemeClr val="tx1"/>
                </a:solidFill>
                <a:effectLst/>
                <a:latin typeface="Arial" charset="0"/>
              </a:rPr>
              <a:t>service on your development Mac. Such a configuration can be helpful for evaluating how to adopt continuous integration. Afterward, you’ll find it more useful to have a dedicated server running the Xcode service, hosting your source code repositories, and performing integrations.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19" name="Picture 15610"/>
          <p:cNvPicPr>
            <a:picLocks noChangeAspect="1" noChangeArrowheads="1"/>
          </p:cNvPicPr>
          <p:nvPr/>
        </p:nvPicPr>
        <p:blipFill>
          <a:blip r:embed="rId175">
            <a:extLst>
              <a:ext uri="{28A0092B-C50C-407E-A947-70E740481C1C}">
                <a14:useLocalDpi xmlns:a14="http://schemas.microsoft.com/office/drawing/2010/main" val="0"/>
              </a:ext>
            </a:extLst>
          </a:blip>
          <a:srcRect/>
          <a:stretch>
            <a:fillRect/>
          </a:stretch>
        </p:blipFill>
        <p:spPr bwMode="auto">
          <a:xfrm>
            <a:off x="3079750" y="366226725"/>
            <a:ext cx="4318000" cy="3378200"/>
          </a:xfrm>
          <a:prstGeom prst="rect">
            <a:avLst/>
          </a:prstGeom>
          <a:noFill/>
          <a:extLst>
            <a:ext uri="{909E8E84-426E-40DD-AFC4-6F175D3DCCD1}">
              <a14:hiddenFill xmlns:a14="http://schemas.microsoft.com/office/drawing/2010/main">
                <a:solidFill>
                  <a:srgbClr val="FFFFFF"/>
                </a:solidFill>
              </a14:hiddenFill>
            </a:ext>
          </a:extLst>
        </p:spPr>
      </p:pic>
      <p:sp>
        <p:nvSpPr>
          <p:cNvPr id="2120" name="Rectangle 1353"/>
          <p:cNvSpPr>
            <a:spLocks noChangeArrowheads="1"/>
          </p:cNvSpPr>
          <p:nvPr/>
        </p:nvSpPr>
        <p:spPr bwMode="auto">
          <a:xfrm>
            <a:off x="3079750" y="369604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Xcode service operates on projects contained in source code repositories. The Xcode service supports two popular source control systems: Git and Subversion. You can use Git and Subversion repositories hosted on remote servers. The Repositories tab in the Xcode service on the server allows you to connect to remote repositories.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Another valuable feature of the Xcode service is that you can use it to host Git repositories on your own server. Use the Repositories tab in the Xcode service on the server to configure access to its hosted repositories. On your development Mac, choose Preferences &gt; Accounts, and add your credentials for the server and its repositories. When you create a project on your development Mac, you can simultaneously create a repository for it on the server.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If you already use a Git repository local to your development Mac, you can clone the repository to the server running the Xcode service. To clone a local repository to a server running the Xcode service, open the project onyourdevelopmentMac,andchooseSourceControl&gt; </a:t>
            </a:r>
            <a:r>
              <a:rPr kumimoji="0" lang="en-US" altLang="en-US" sz="1800" b="0" i="1" u="none" strike="noStrike" cap="none" normalizeH="0" baseline="0">
                <a:ln>
                  <a:noFill/>
                </a:ln>
                <a:solidFill>
                  <a:schemeClr val="tx1"/>
                </a:solidFill>
                <a:effectLst/>
                <a:latin typeface="Arial" charset="0"/>
              </a:rPr>
              <a:t>ProjectName </a:t>
            </a:r>
            <a:r>
              <a:rPr kumimoji="0" lang="en-US" altLang="en-US" sz="1800" b="0" i="0" u="none" strike="noStrike" cap="none" normalizeH="0" baseline="0">
                <a:ln>
                  <a:noFill/>
                </a:ln>
                <a:solidFill>
                  <a:schemeClr val="tx1"/>
                </a:solidFill>
                <a:effectLst/>
                <a:latin typeface="Arial" charset="0"/>
              </a:rPr>
              <a:t>&gt;Configure </a:t>
            </a:r>
            <a:r>
              <a:rPr kumimoji="0" lang="en-US" altLang="en-US" sz="1800" b="0" i="1" u="none" strike="noStrike" cap="none" normalizeH="0" baseline="0">
                <a:ln>
                  <a:noFill/>
                </a:ln>
                <a:solidFill>
                  <a:schemeClr val="tx1"/>
                </a:solidFill>
                <a:effectLst/>
                <a:latin typeface="Arial" charset="0"/>
              </a:rPr>
              <a:t>ProjectName</a:t>
            </a:r>
            <a:r>
              <a:rPr kumimoji="0" lang="en-US" altLang="en-US" sz="1800" b="0" i="0" u="none" strike="noStrike" cap="none" normalizeH="0" baseline="0">
                <a:ln>
                  <a:noFill/>
                </a:ln>
                <a:solidFill>
                  <a:schemeClr val="tx1"/>
                </a:solidFill>
                <a:effectLst/>
                <a:latin typeface="Arial" charset="0"/>
              </a:rPr>
              <a:t>.ClickRemotes, click the Add button (+), choose Create New Remote, and select the server.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Bots are at the heart of the automated workflow. Bots build and test products with the schemes of your choosing. You must share a scheme to enable a bot to access it. A </a:t>
            </a:r>
            <a:r>
              <a:rPr kumimoji="0" lang="en-US" altLang="en-US" sz="1800" b="1" i="0" u="none" strike="noStrike" cap="none" normalizeH="0" baseline="0">
                <a:ln>
                  <a:noFill/>
                </a:ln>
                <a:solidFill>
                  <a:schemeClr val="tx1"/>
                </a:solidFill>
                <a:effectLst/>
                <a:latin typeface="Arial" charset="0"/>
              </a:rPr>
              <a:t>shared scheme is one that you publish in a repository, along with the other shared project files. To share a scheme, choose Product &gt; Scheme &gt; Manage Schemes on your development Mac, and click the Shared option. Commit the change, and select the “Push to remote” option to publish the shared scheme in the repository.</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create and schedule bots to run either periodically or on every source code commit. On your development Mac, open the project that contains the scheme that defines the actions to automate. Choose Product &gt; Create Bot, and specify the attributes of the bot, including: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integration schedule: periodically (hourly, daily, or weekly), on every commit, or manually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Who should receive email notifications from the bot when it succeeds and when it fails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an iOS app, what kinds of devices or simulators the bot will test 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From the log navigator, available by clicking </a:t>
            </a:r>
          </a:p>
        </p:txBody>
      </p:sp>
      <p:pic>
        <p:nvPicPr>
          <p:cNvPr id="2121" name="Picture 16011"/>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079750" y="3700621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122" name="Rectangle 1354"/>
          <p:cNvSpPr>
            <a:spLocks noChangeArrowheads="1"/>
          </p:cNvSpPr>
          <p:nvPr/>
        </p:nvSpPr>
        <p:spPr bwMode="auto">
          <a:xfrm>
            <a:off x="3079750" y="370201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navigator selector bar on the development Mac, you can manage bots, view their test results, read integration logs, initiate integrations, and download product builds and archives. The Tests pane of the viewer provides a tabulated list of unit test results.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23" name="Picture 16055"/>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079750" y="370201825"/>
            <a:ext cx="5422900" cy="3352800"/>
          </a:xfrm>
          <a:prstGeom prst="rect">
            <a:avLst/>
          </a:prstGeom>
          <a:noFill/>
          <a:extLst>
            <a:ext uri="{909E8E84-426E-40DD-AFC4-6F175D3DCCD1}">
              <a14:hiddenFill xmlns:a14="http://schemas.microsoft.com/office/drawing/2010/main">
                <a:solidFill>
                  <a:srgbClr val="FFFFFF"/>
                </a:solidFill>
              </a14:hiddenFill>
            </a:ext>
          </a:extLst>
        </p:spPr>
      </p:pic>
      <p:sp>
        <p:nvSpPr>
          <p:cNvPr id="2124" name="Rectangle 1355"/>
          <p:cNvSpPr>
            <a:spLocks noChangeArrowheads="1"/>
          </p:cNvSpPr>
          <p:nvPr/>
        </p:nvSpPr>
        <p:spPr bwMode="auto">
          <a:xfrm>
            <a:off x="3079750" y="373554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Xcode service also hosts a bots website where you and members of your development team can perform these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25" name="Picture 16105"/>
          <p:cNvPicPr>
            <a:picLocks noChangeAspect="1" noChangeArrowheads="1"/>
          </p:cNvPicPr>
          <p:nvPr/>
        </p:nvPicPr>
        <p:blipFill>
          <a:blip r:embed="rId176">
            <a:extLst>
              <a:ext uri="{28A0092B-C50C-407E-A947-70E740481C1C}">
                <a14:useLocalDpi xmlns:a14="http://schemas.microsoft.com/office/drawing/2010/main" val="0"/>
              </a:ext>
            </a:extLst>
          </a:blip>
          <a:srcRect/>
          <a:stretch>
            <a:fillRect/>
          </a:stretch>
        </p:blipFill>
        <p:spPr bwMode="auto">
          <a:xfrm>
            <a:off x="3079750" y="374011825"/>
            <a:ext cx="4318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126" name="Rectangle 1356"/>
          <p:cNvSpPr>
            <a:spLocks noChangeArrowheads="1"/>
          </p:cNvSpPr>
          <p:nvPr/>
        </p:nvSpPr>
        <p:spPr bwMode="auto">
          <a:xfrm>
            <a:off x="3079750" y="376678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Save and Revert Changes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automatically saves changes to source, project, and workspace files as you work. This feature requires no configuration, because Xcode continuously tracks your changes and saves them in memory. Xcode then writes these changes to disk whenever you: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Build and run your app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Commit files to a source code repository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Close the project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Quit Xcode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Create a snapshot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also manually save changes to disk by choosing File &gt; Save.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You’ll occasionally want to revert a file to a previous state. For example, you might experiment with a new user interface layout and then decide to revert to the previous layout. Or you might need to undo some code changes because they introduced a problem. The Revert Document command in the File menu and the Undo command in the Edit menu let you discard changes to a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might want to revert an entire project to a previous state. For example, after performing a global search-and-replace operation across multiple files in a project, you might decide to return all the files to their previous state. You can restore all your files and settings from a project snapshot.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should also use source control management to keep track of changes at a fine-grained level. A source code management system saves multiple versions of each file onto disk, storing historical metadata about each version of each file in a source code repository. You can use the Xcode version editor to compare changes between versions of a file. You can copy portions from earlier versions of the file and paste them into the current version. With a source control system, you can also branch from a stable version of your project, add new features and make other changes to the branch, and then merge and reconcile those changes back into your project.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Revert to the Last Saved Version of a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Revert to the Last Saved Version of a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discard all changes you’ve made to a file since it was last saved to disk, choose File &gt; Revert Document. The Revert Document command operates only on the file that has the editing focus. You can give editing focus to a file either by clicking its editor pane or by selecting it in the project navigator.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Revert Document command always returns the contents of the file to the last saved version on disk. If you would prefer to back out changes one change at a time, use the Undo command in the Edit menu.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Undo File Changes Incrementally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back out changes to a file incrementally, choose Edit &gt; Undo </a:t>
            </a:r>
            <a:r>
              <a:rPr kumimoji="0" lang="en-US" altLang="en-US" sz="1800" b="0" i="1" u="none" strike="noStrike" cap="none" normalizeH="0" baseline="0">
                <a:ln>
                  <a:noFill/>
                </a:ln>
                <a:solidFill>
                  <a:schemeClr val="tx1"/>
                </a:solidFill>
                <a:effectLst/>
                <a:latin typeface="Arial" charset="0"/>
              </a:rPr>
              <a:t>change</a:t>
            </a:r>
            <a:r>
              <a:rPr kumimoji="0" lang="en-US" altLang="en-US" sz="1800" b="0" i="0" u="none" strike="noStrike" cap="none" normalizeH="0" baseline="0">
                <a:ln>
                  <a:noFill/>
                </a:ln>
                <a:solidFill>
                  <a:schemeClr val="tx1"/>
                </a:solidFill>
                <a:effectLst/>
                <a:latin typeface="Arial" charset="0"/>
              </a:rPr>
              <a:t>. The Undo command is contextualized by your last operation. For example, the command appears as Undo Typing if you make an edit to an implementation file; the command changes to Undo Add Button if you add a button object to a storyboard.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With the Undo command, you can back out every change to a file since the start of your editing session. An editing session begins when you open a project and ends when you close the project. Xcode lets you undo </a:t>
            </a:r>
            <a:r>
              <a:rPr kumimoji="0" lang="en-US" altLang="en-US" sz="1800" b="0" i="1" u="none" strike="noStrike" cap="none" normalizeH="0" baseline="0">
                <a:ln>
                  <a:noFill/>
                </a:ln>
                <a:solidFill>
                  <a:schemeClr val="tx1"/>
                </a:solidFill>
                <a:effectLst/>
                <a:latin typeface="Arial" charset="0"/>
              </a:rPr>
              <a:t>all </a:t>
            </a:r>
            <a:r>
              <a:rPr kumimoji="0" lang="en-US" altLang="en-US" sz="1800" b="0" i="0" u="none" strike="noStrike" cap="none" normalizeH="0" baseline="0">
                <a:ln>
                  <a:noFill/>
                </a:ln>
                <a:solidFill>
                  <a:schemeClr val="tx1"/>
                </a:solidFill>
                <a:effectLst/>
                <a:latin typeface="Arial" charset="0"/>
              </a:rPr>
              <a:t>the edits in that session, even those already saved to disk. (Note, however, that the Revert Document command clears the Undo history, and you cannot undo a revert operation.)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After you’ve chosen the Undo command, you can choose Edit &gt; Redo to reverse the last undo operation.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Snapshots to Restore Projectwide Changes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Revert Document and Undo commands are not supported for three types of projectwide changes: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operations that involve changes to many document files and potentially to project settings. These operations include refactoring code, performing project validation, and adding Automatic Reference Counting to an existing project.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Adjustments to the workspace and project settings.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Global search and replace operations.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Therefore, use a snapshot to revert changes across a project.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Snapshots are archives that include the current state of all project and workspace settings and all document files in the project. Snapshots provide an easy way to back up the current version of your project or workspace. If something goes wrong because of a code change you make, a snapshot makes it easy to restore your entire project, even a deleted project, to a previous state.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Snapshots to Restore Projectwide Changes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automatically creates a project or workspace snapshot before you perform any mass-editing operation, such as refactoring your code or executing a Find and Replace operation. You can also set Xcode to automatically create snapshots in other circumstances, such as before a build, by choosing Xcode &gt; Preferences, selecting Behaviors, and selecting the Create Snapshot option. You can also create a snapshot manually by choosing File &gt; Create Snapshot.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see the snapshots for a project or workspace, choose Window &gt; Organizer, select Projects to open the projects organizer, and click the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27" name="Picture 16949"/>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079750" y="376678825"/>
            <a:ext cx="6223000" cy="5118100"/>
          </a:xfrm>
          <a:prstGeom prst="rect">
            <a:avLst/>
          </a:prstGeom>
          <a:noFill/>
          <a:extLst>
            <a:ext uri="{909E8E84-426E-40DD-AFC4-6F175D3DCCD1}">
              <a14:hiddenFill xmlns:a14="http://schemas.microsoft.com/office/drawing/2010/main">
                <a:solidFill>
                  <a:srgbClr val="FFFFFF"/>
                </a:solidFill>
              </a14:hiddenFill>
            </a:ext>
          </a:extLst>
        </p:spPr>
      </p:pic>
      <p:sp>
        <p:nvSpPr>
          <p:cNvPr id="2128" name="Rectangle 1357"/>
          <p:cNvSpPr>
            <a:spLocks noChangeArrowheads="1"/>
          </p:cNvSpPr>
          <p:nvPr/>
        </p:nvSpPr>
        <p:spPr bwMode="auto">
          <a:xfrm>
            <a:off x="3079750" y="381796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restore a snapshot, choose File &gt; Restore Snapshot and select the snapshot to restore. Xcode displays a preview dialog in which you can review the differences between the current version of the project and the snapshot version. When you click Restore, Xcode replaces the current version of the project with the version in the snapshot. Xcode takes a snapshot of the current version before replacing 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restore a snapshot in a new location instead of restoring on top of the current project, select the project in the Projects pane of the Organizer window, select the snapshot you want to restore, and click the Export Snapshot button at the bottom of the window.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restore a deleted project from a snapshot because Xcode keeps track of all your projects, even deleted ones, and displays them in the projects organizer.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Store and Track Changes with Source Control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commands in the Source Control menu to manage your project files with a source code repository. A repository saves multiple versions of each file onto disk, storing historical metadata about each version of each file. Source control allows you to keep track of file changes at a finer level of detail than snapshots allow. Source control also helps you coordinate efforts if you work with a team of programmers.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 source control system helps you reconstruct past versions of a project. You can commit a file to your repository each time you make a major change. Then, if you find you’ve introduced bugs, you can compare the new version of the file with a past version that worked correctly to help to locate the source of the trouble.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When multiple people work on a project, source control helps prevent conflicts and helps resolve conflicts should they arise. By keeping a central repository that holds the master copy of the software, the source control system allows each programmer to work on a local copy without danger of corrupting the master. With a file checkout system, you can ensure that two people don’t work on the same code at the same time. If two people do change the same code, the system helps you merge the two versions.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supports two popular source control systems: Git and Subversion. Subversion (often abbreviated svn) is always server based. The server is normally on a remote computer (although it is possible to install the server locally). Git can be used purely as a local repository, or you can install a Git server on a remote computer to share a repository among team members.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If you are working alone, it’s easiest to use Git, because you won’t need to set up a server. When you create a project, Xcode automatically sets up a Git repository for you.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29" name="Picture 17375"/>
          <p:cNvPicPr>
            <a:picLocks noChangeAspect="1" noChangeArrowheads="1"/>
          </p:cNvPicPr>
          <p:nvPr/>
        </p:nvPicPr>
        <p:blipFill>
          <a:blip r:embed="rId177">
            <a:extLst>
              <a:ext uri="{28A0092B-C50C-407E-A947-70E740481C1C}">
                <a14:useLocalDpi xmlns:a14="http://schemas.microsoft.com/office/drawing/2010/main" val="0"/>
              </a:ext>
            </a:extLst>
          </a:blip>
          <a:srcRect/>
          <a:stretch>
            <a:fillRect/>
          </a:stretch>
        </p:blipFill>
        <p:spPr bwMode="auto">
          <a:xfrm>
            <a:off x="3079750" y="382254125"/>
            <a:ext cx="45212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130" name="Rectangle 1358"/>
          <p:cNvSpPr>
            <a:spLocks noChangeArrowheads="1"/>
          </p:cNvSpPr>
          <p:nvPr/>
        </p:nvSpPr>
        <p:spPr bwMode="auto">
          <a:xfrm>
            <a:off x="3079750" y="385683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In addition to performing continuous integrations, the Xcode service, available with OS X Server, hosts Git repositories.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If your repository is on a server, choose Source Control &gt; Check Out to create a local working copy of the project on your computer. If you use a local Git repository, you don’t check out a working copy, because your local repository is your master copy.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When you are satisfied with changes you've made to a file, choose Source Control &gt; Commit to ensure that those changes are preserved in the repository. You are required to provide a comment explaining the nature of your commit. If your Git repository is on a server, the commit operation adds your changes to your local repository. Perform a push operation to add your committed changes to the Git repository on the server. For example, when you choose Source Control &gt; Commit on your development Mac, select the “Push to remote” option, specify the remote repository in the pop-up menu, and click Commit Files.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see the source control status of your files in the project navigator. The status is shown as a badge next to the filename.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31" name="Picture 17568"/>
          <p:cNvPicPr>
            <a:picLocks noChangeAspect="1" noChangeArrowheads="1"/>
          </p:cNvPicPr>
          <p:nvPr/>
        </p:nvPicPr>
        <p:blipFill>
          <a:blip r:embed="rId178">
            <a:extLst>
              <a:ext uri="{28A0092B-C50C-407E-A947-70E740481C1C}">
                <a14:useLocalDpi xmlns:a14="http://schemas.microsoft.com/office/drawing/2010/main" val="0"/>
              </a:ext>
            </a:extLst>
          </a:blip>
          <a:srcRect/>
          <a:stretch>
            <a:fillRect/>
          </a:stretch>
        </p:blipFill>
        <p:spPr bwMode="auto">
          <a:xfrm>
            <a:off x="3079750" y="386140325"/>
            <a:ext cx="1651000" cy="1943100"/>
          </a:xfrm>
          <a:prstGeom prst="rect">
            <a:avLst/>
          </a:prstGeom>
          <a:noFill/>
          <a:extLst>
            <a:ext uri="{909E8E84-426E-40DD-AFC4-6F175D3DCCD1}">
              <a14:hiddenFill xmlns:a14="http://schemas.microsoft.com/office/drawing/2010/main">
                <a:solidFill>
                  <a:srgbClr val="FFFFFF"/>
                </a:solidFill>
              </a14:hiddenFill>
            </a:ext>
          </a:extLst>
        </p:spPr>
      </p:pic>
      <p:sp>
        <p:nvSpPr>
          <p:cNvPr id="2132" name="Rectangle 1359"/>
          <p:cNvSpPr>
            <a:spLocks noChangeArrowheads="1"/>
          </p:cNvSpPr>
          <p:nvPr/>
        </p:nvSpPr>
        <p:spPr bwMode="auto">
          <a:xfrm>
            <a:off x="3079750" y="388083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769AE"/>
                </a:solidFill>
                <a:effectLst/>
                <a:latin typeface="Arial" charset="0"/>
                <a:ea typeface="Calibri" charset="0"/>
                <a:cs typeface="Calibri" charset="0"/>
              </a:rPr>
              <a:t>Compare File Versions to Revert Lines of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Choose View &gt; Version Editor &gt; Show Comparison View to compare versions of files saved in a repository. Use the jump bars to choose file versions based on their position within a repository. Each jump bar controls the selection for the content pane above it. To display a version, browse through the hierarchy to find it, then click to choose it. Shaded areas indicate changes between versions.</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33" name="Picture 17718"/>
          <p:cNvPicPr>
            <a:picLocks noChangeAspect="1" noChangeArrowheads="1"/>
          </p:cNvPicPr>
          <p:nvPr/>
        </p:nvPicPr>
        <p:blipFill>
          <a:blip r:embed="rId179">
            <a:extLst>
              <a:ext uri="{28A0092B-C50C-407E-A947-70E740481C1C}">
                <a14:useLocalDpi xmlns:a14="http://schemas.microsoft.com/office/drawing/2010/main" val="0"/>
              </a:ext>
            </a:extLst>
          </a:blip>
          <a:srcRect/>
          <a:stretch>
            <a:fillRect/>
          </a:stretch>
        </p:blipFill>
        <p:spPr bwMode="auto">
          <a:xfrm>
            <a:off x="3079750" y="388540625"/>
            <a:ext cx="4635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134" name="Rectangle 1360"/>
          <p:cNvSpPr>
            <a:spLocks noChangeArrowheads="1"/>
          </p:cNvSpPr>
          <p:nvPr/>
        </p:nvSpPr>
        <p:spPr bwMode="auto">
          <a:xfrm>
            <a:off x="3079750" y="391398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use the version timeline to choose file versions based on their chronological order. Click the timeline viewer icon ( </a:t>
            </a:r>
          </a:p>
        </p:txBody>
      </p:sp>
      <p:pic>
        <p:nvPicPr>
          <p:cNvPr id="2135" name="Picture 17741"/>
          <p:cNvPicPr>
            <a:picLocks noChangeAspect="1" noChangeArrowheads="1"/>
          </p:cNvPicPr>
          <p:nvPr/>
        </p:nvPicPr>
        <p:blipFill>
          <a:blip r:embed="rId180">
            <a:extLst>
              <a:ext uri="{28A0092B-C50C-407E-A947-70E740481C1C}">
                <a14:useLocalDpi xmlns:a14="http://schemas.microsoft.com/office/drawing/2010/main" val="0"/>
              </a:ext>
            </a:extLst>
          </a:blip>
          <a:srcRect/>
          <a:stretch>
            <a:fillRect/>
          </a:stretch>
        </p:blipFill>
        <p:spPr bwMode="auto">
          <a:xfrm>
            <a:off x="3079750" y="3918553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136" name="Rectangle 1361"/>
          <p:cNvSpPr>
            <a:spLocks noChangeArrowheads="1"/>
          </p:cNvSpPr>
          <p:nvPr/>
        </p:nvSpPr>
        <p:spPr bwMode="auto">
          <a:xfrm>
            <a:off x="3079750" y="391995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3174" tIns="0"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in the center column to display the timeline between the two editing panes. Move the pointer up or down through the timeline to browse the available versions. When you find the version you want, click the left or right indicator triangle to display that version in the corresponding editor pane.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edit the current working copy of the file in the version editor. If you want to revert changes between versions, you can copy code from an older version and paste it into the current version.</a:t>
            </a:r>
            <a:endParaRPr kumimoji="0" lang="en-US" altLang="en-US" sz="1500" b="0" i="0" u="none" strike="noStrike" cap="none" normalizeH="0" baseline="0">
              <a:ln>
                <a:noFill/>
              </a:ln>
              <a:solidFill>
                <a:srgbClr val="0769AE"/>
              </a:solidFill>
              <a:effectLst/>
              <a:latin typeface="Arial"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769AE"/>
                </a:solidFill>
                <a:effectLst/>
                <a:latin typeface="Arial" charset="0"/>
                <a:ea typeface="Calibri" charset="0"/>
                <a:cs typeface="Calibri" charset="0"/>
              </a:rPr>
              <a:t>Create a Branch to Isolate Risky Changes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effectLst/>
                <a:latin typeface="Arial" charset="0"/>
              </a:rPr>
              <a:t>After you’ve worked on a project for a while, you are likely to have a body of reliable, stable code. You can choose Source Control &gt; </a:t>
            </a:r>
            <a:r>
              <a:rPr kumimoji="0" lang="en-US" altLang="en-US" sz="1800" b="0" i="1" u="none" strike="noStrike" cap="none" normalizeH="0" baseline="0">
                <a:ln>
                  <a:noFill/>
                </a:ln>
                <a:solidFill>
                  <a:schemeClr val="tx1"/>
                </a:solidFill>
                <a:effectLst/>
                <a:latin typeface="Arial" charset="0"/>
              </a:rPr>
              <a:t>Working Copy </a:t>
            </a:r>
            <a:r>
              <a:rPr kumimoji="0" lang="en-US" altLang="en-US" sz="1800" b="0" i="0" u="none" strike="noStrike" cap="none" normalizeH="0" baseline="0">
                <a:ln>
                  <a:noFill/>
                </a:ln>
                <a:solidFill>
                  <a:schemeClr val="tx1"/>
                </a:solidFill>
                <a:effectLst/>
                <a:latin typeface="Arial" charset="0"/>
              </a:rPr>
              <a:t>&gt; New Branch to create a copy of that code. Then you can work on new features and other changes without destabilizing your existing code base. When you are satisfied with your changes, you can merge them back into the body of stable code. Use Source Control &gt; </a:t>
            </a:r>
            <a:r>
              <a:rPr kumimoji="0" lang="en-US" altLang="en-US" sz="1800" b="0" i="1" u="none" strike="noStrike" cap="none" normalizeH="0" baseline="0">
                <a:ln>
                  <a:noFill/>
                </a:ln>
                <a:solidFill>
                  <a:schemeClr val="tx1"/>
                </a:solidFill>
                <a:effectLst/>
                <a:latin typeface="Arial" charset="0"/>
              </a:rPr>
              <a:t>Working Copy </a:t>
            </a:r>
            <a:r>
              <a:rPr kumimoji="0" lang="en-US" altLang="en-US" sz="1800" b="0" i="0" u="none" strike="noStrike" cap="none" normalizeH="0" baseline="0">
                <a:ln>
                  <a:noFill/>
                </a:ln>
                <a:solidFill>
                  <a:schemeClr val="tx1"/>
                </a:solidFill>
                <a:effectLst/>
                <a:latin typeface="Arial" charset="0"/>
              </a:rPr>
              <a:t>&gt; Merge from Branch and Source Control &gt; </a:t>
            </a:r>
            <a:r>
              <a:rPr kumimoji="0" lang="en-US" altLang="en-US" sz="1800" b="0" i="1" u="none" strike="noStrike" cap="none" normalizeH="0" baseline="0">
                <a:ln>
                  <a:noFill/>
                </a:ln>
                <a:solidFill>
                  <a:schemeClr val="tx1"/>
                </a:solidFill>
                <a:effectLst/>
                <a:latin typeface="Arial" charset="0"/>
              </a:rPr>
              <a:t>Working Copy </a:t>
            </a:r>
            <a:r>
              <a:rPr kumimoji="0" lang="en-US" altLang="en-US" sz="1800" b="0" i="0" u="none" strike="noStrike" cap="none" normalizeH="0" baseline="0">
                <a:ln>
                  <a:noFill/>
                </a:ln>
                <a:solidFill>
                  <a:schemeClr val="tx1"/>
                </a:solidFill>
                <a:effectLst/>
                <a:latin typeface="Arial" charset="0"/>
              </a:rPr>
              <a:t>&gt; Merge into Branch to combine and reconcile differences between versions of your project.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Learn More About Xcode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This guide introduced you to features and capabilities of Xcode. To help you become an expert Xcode user, Apple provides additional documentation within Xcode. You'll find identical Xcode documentation online in the </a:t>
            </a:r>
            <a:r>
              <a:rPr kumimoji="0" lang="en-US" altLang="en-US" sz="1800" b="0" i="0" u="none" strike="noStrike" cap="none" normalizeH="0" baseline="0">
                <a:ln>
                  <a:noFill/>
                </a:ln>
                <a:solidFill>
                  <a:schemeClr val="tx1"/>
                </a:solidFill>
                <a:effectLst/>
                <a:latin typeface="Arial" charset="0"/>
                <a:hlinkClick r:id="rId181"/>
              </a:rPr>
              <a:t>iOS</a:t>
            </a:r>
            <a:r>
              <a:rPr kumimoji="0" lang="en-US" altLang="en-US" sz="1800" b="0" i="0" u="none" strike="noStrike" cap="none" normalizeH="0" baseline="0">
                <a:ln>
                  <a:noFill/>
                </a:ln>
                <a:solidFill>
                  <a:schemeClr val="tx1"/>
                </a:solidFill>
                <a:effectLst/>
                <a:latin typeface="Arial" charset="0"/>
              </a:rPr>
              <a:t> </a:t>
            </a:r>
            <a:r>
              <a:rPr kumimoji="0" lang="en-US" altLang="en-US" sz="1800" b="0" i="0" u="none" strike="noStrike" cap="none" normalizeH="0" baseline="0">
                <a:ln>
                  <a:noFill/>
                </a:ln>
                <a:solidFill>
                  <a:schemeClr val="tx1"/>
                </a:solidFill>
                <a:effectLst/>
                <a:latin typeface="Arial" charset="0"/>
                <a:hlinkClick r:id="rId181"/>
              </a:rPr>
              <a:t>Developer</a:t>
            </a:r>
            <a:r>
              <a:rPr kumimoji="0" lang="en-US" altLang="en-US" sz="1800" b="0" i="0" u="none" strike="noStrike" cap="none" normalizeH="0" baseline="0">
                <a:ln>
                  <a:noFill/>
                </a:ln>
                <a:solidFill>
                  <a:schemeClr val="tx1"/>
                </a:solidFill>
                <a:effectLst/>
                <a:latin typeface="Arial" charset="0"/>
              </a:rPr>
              <a:t> </a:t>
            </a:r>
            <a:r>
              <a:rPr kumimoji="0" lang="en-US" altLang="en-US" sz="1800" b="0" i="0" u="none" strike="noStrike" cap="none" normalizeH="0" baseline="0">
                <a:ln>
                  <a:noFill/>
                </a:ln>
                <a:solidFill>
                  <a:schemeClr val="tx1"/>
                </a:solidFill>
                <a:effectLst/>
                <a:latin typeface="Arial" charset="0"/>
                <a:hlinkClick r:id="rId181"/>
              </a:rPr>
              <a:t>Library</a:t>
            </a:r>
            <a:r>
              <a:rPr kumimoji="0" lang="en-US" altLang="en-US" sz="1800" b="0" i="0" u="none" strike="noStrike" cap="none" normalizeH="0" baseline="0">
                <a:ln>
                  <a:noFill/>
                </a:ln>
                <a:solidFill>
                  <a:schemeClr val="tx1"/>
                </a:solidFill>
                <a:effectLst/>
                <a:latin typeface="Arial" charset="0"/>
              </a:rPr>
              <a:t> and </a:t>
            </a:r>
            <a:r>
              <a:rPr kumimoji="0" lang="en-US" altLang="en-US" sz="1800" b="0" i="0" u="none" strike="noStrike" cap="none" normalizeH="0" baseline="0">
                <a:ln>
                  <a:noFill/>
                </a:ln>
                <a:solidFill>
                  <a:schemeClr val="tx1"/>
                </a:solidFill>
                <a:effectLst/>
                <a:latin typeface="Arial" charset="0"/>
                <a:hlinkClick r:id="rId182"/>
              </a:rPr>
              <a:t>Mac</a:t>
            </a:r>
            <a:r>
              <a:rPr kumimoji="0" lang="en-US" altLang="en-US" sz="1800" b="0" i="0" u="none" strike="noStrike" cap="none" normalizeH="0" baseline="0">
                <a:ln>
                  <a:noFill/>
                </a:ln>
                <a:solidFill>
                  <a:schemeClr val="tx1"/>
                </a:solidFill>
                <a:effectLst/>
                <a:latin typeface="Arial" charset="0"/>
              </a:rPr>
              <a:t> </a:t>
            </a:r>
            <a:r>
              <a:rPr kumimoji="0" lang="en-US" altLang="en-US" sz="1800" b="0" i="0" u="none" strike="noStrike" cap="none" normalizeH="0" baseline="0">
                <a:ln>
                  <a:noFill/>
                </a:ln>
                <a:solidFill>
                  <a:schemeClr val="tx1"/>
                </a:solidFill>
                <a:effectLst/>
                <a:latin typeface="Arial" charset="0"/>
                <a:hlinkClick r:id="rId182"/>
              </a:rPr>
              <a:t>Developer</a:t>
            </a:r>
            <a:r>
              <a:rPr kumimoji="0" lang="en-US" altLang="en-US" sz="1800" b="0" i="0" u="none" strike="noStrike" cap="none" normalizeH="0" baseline="0">
                <a:ln>
                  <a:noFill/>
                </a:ln>
                <a:solidFill>
                  <a:schemeClr val="tx1"/>
                </a:solidFill>
                <a:effectLst/>
                <a:latin typeface="Arial" charset="0"/>
              </a:rPr>
              <a:t> </a:t>
            </a:r>
            <a:r>
              <a:rPr kumimoji="0" lang="en-US" altLang="en-US" sz="1800" b="0" i="0" u="none" strike="noStrike" cap="none" normalizeH="0" baseline="0">
                <a:ln>
                  <a:noFill/>
                </a:ln>
                <a:solidFill>
                  <a:schemeClr val="tx1"/>
                </a:solidFill>
                <a:effectLst/>
                <a:latin typeface="Arial" charset="0"/>
                <a:hlinkClick r:id="rId182"/>
              </a:rPr>
              <a:t>Library.</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Get a Hands-On Introduction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If you’re new to iOS or Mac programming, work through </a:t>
            </a:r>
            <a:r>
              <a:rPr kumimoji="0" lang="en-US" altLang="en-US" sz="1800" b="0" i="1" u="none" strike="noStrike" cap="none" normalizeH="0" baseline="0">
                <a:ln>
                  <a:noFill/>
                </a:ln>
                <a:solidFill>
                  <a:schemeClr val="tx1"/>
                </a:solidFill>
                <a:effectLst/>
                <a:latin typeface="Arial" charset="0"/>
              </a:rPr>
              <a:t>Start Developing iOS Apps Today </a:t>
            </a:r>
            <a:r>
              <a:rPr kumimoji="0" lang="en-US" altLang="en-US" sz="1800" b="0" i="0" u="none" strike="noStrike" cap="none" normalizeH="0" baseline="0">
                <a:ln>
                  <a:noFill/>
                </a:ln>
                <a:solidFill>
                  <a:schemeClr val="tx1"/>
                </a:solidFill>
                <a:effectLst/>
                <a:latin typeface="Arial" charset="0"/>
              </a:rPr>
              <a:t>or </a:t>
            </a:r>
            <a:r>
              <a:rPr kumimoji="0" lang="en-US" altLang="en-US" sz="1800" b="0" i="1" u="none" strike="noStrike" cap="none" normalizeH="0" baseline="0">
                <a:ln>
                  <a:noFill/>
                </a:ln>
                <a:solidFill>
                  <a:schemeClr val="tx1"/>
                </a:solidFill>
                <a:effectLst/>
                <a:latin typeface="Arial" charset="0"/>
              </a:rPr>
              <a:t>Start Developing Mac Apps Today</a:t>
            </a:r>
            <a:r>
              <a:rPr kumimoji="0" lang="en-US" altLang="en-US" sz="1800" b="0" i="0" u="none" strike="noStrike" cap="none" normalizeH="0" baseline="0">
                <a:ln>
                  <a:noFill/>
                </a:ln>
                <a:solidFill>
                  <a:schemeClr val="tx1"/>
                </a:solidFill>
                <a:effectLst/>
                <a:latin typeface="Arial" charset="0"/>
              </a:rPr>
              <a:t>. Each document provides a perfect starting point for app development. In each, you use Xcode to create a simple app, and you learn the basics of programming with Objective-C using either the Cocoa Touch or Cocoa framework.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For a guided tour through the development of a game project that can be built for both iOS and Mac, look at </a:t>
            </a:r>
            <a:r>
              <a:rPr kumimoji="0" lang="en-US" altLang="en-US" sz="1800" b="0" i="1" u="none" strike="noStrike" cap="none" normalizeH="0" baseline="0">
                <a:ln>
                  <a:noFill/>
                </a:ln>
                <a:solidFill>
                  <a:schemeClr val="tx1"/>
                </a:solidFill>
                <a:effectLst/>
                <a:latin typeface="Arial" charset="0"/>
              </a:rPr>
              <a:t>code:Explained Adventure</a:t>
            </a:r>
            <a:r>
              <a:rPr kumimoji="0" lang="en-US" altLang="en-US" sz="1800" b="0" i="0" u="none" strike="noStrike" cap="none" normalizeH="0" baseline="0">
                <a:ln>
                  <a:noFill/>
                </a:ln>
                <a:solidFill>
                  <a:schemeClr val="tx1"/>
                </a:solidFill>
                <a:effectLst/>
                <a:latin typeface="Arial" charset="0"/>
              </a:rPr>
              <a:t>, which includes a link to download the complete Xcode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37" name="Picture 18080"/>
          <p:cNvPicPr>
            <a:picLocks noChangeAspect="1" noChangeArrowheads="1"/>
          </p:cNvPicPr>
          <p:nvPr/>
        </p:nvPicPr>
        <p:blipFill>
          <a:blip r:embed="rId183">
            <a:extLst>
              <a:ext uri="{28A0092B-C50C-407E-A947-70E740481C1C}">
                <a14:useLocalDpi xmlns:a14="http://schemas.microsoft.com/office/drawing/2010/main" val="0"/>
              </a:ext>
            </a:extLst>
          </a:blip>
          <a:srcRect/>
          <a:stretch>
            <a:fillRect/>
          </a:stretch>
        </p:blipFill>
        <p:spPr bwMode="auto">
          <a:xfrm>
            <a:off x="3079750" y="391995025"/>
            <a:ext cx="5410200" cy="3517900"/>
          </a:xfrm>
          <a:prstGeom prst="rect">
            <a:avLst/>
          </a:prstGeom>
          <a:noFill/>
          <a:extLst>
            <a:ext uri="{909E8E84-426E-40DD-AFC4-6F175D3DCCD1}">
              <a14:hiddenFill xmlns:a14="http://schemas.microsoft.com/office/drawing/2010/main">
                <a:solidFill>
                  <a:srgbClr val="FFFFFF"/>
                </a:solidFill>
              </a14:hiddenFill>
            </a:ext>
          </a:extLst>
        </p:spPr>
      </p:pic>
      <p:sp>
        <p:nvSpPr>
          <p:cNvPr id="2138" name="Rectangle 1362"/>
          <p:cNvSpPr>
            <a:spLocks noChangeArrowheads="1"/>
          </p:cNvSpPr>
          <p:nvPr/>
        </p:nvSpPr>
        <p:spPr bwMode="auto">
          <a:xfrm>
            <a:off x="3079750" y="395512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Find Step-by-Step Instructions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Find Step-by-Step Instructions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As you saw earlier, step-by-step instructions for performing common tasks are available directly in Xcode.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Control-click areas of the Xcode user interface to see a short list of the most common operations. Choose Show All Help Topics to see a larger list. Select an operation from the list, and a help article appears in the Xcode documentation viewer window.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39" name="Picture 18151"/>
          <p:cNvPicPr>
            <a:picLocks noChangeAspect="1" noChangeArrowheads="1"/>
          </p:cNvPicPr>
          <p:nvPr/>
        </p:nvPicPr>
        <p:blipFill>
          <a:blip r:embed="rId141">
            <a:extLst>
              <a:ext uri="{28A0092B-C50C-407E-A947-70E740481C1C}">
                <a14:useLocalDpi xmlns:a14="http://schemas.microsoft.com/office/drawing/2010/main" val="0"/>
              </a:ext>
            </a:extLst>
          </a:blip>
          <a:srcRect/>
          <a:stretch>
            <a:fillRect/>
          </a:stretch>
        </p:blipFill>
        <p:spPr bwMode="auto">
          <a:xfrm>
            <a:off x="3079750" y="395970125"/>
            <a:ext cx="5486400" cy="3314700"/>
          </a:xfrm>
          <a:prstGeom prst="rect">
            <a:avLst/>
          </a:prstGeom>
          <a:noFill/>
          <a:extLst>
            <a:ext uri="{909E8E84-426E-40DD-AFC4-6F175D3DCCD1}">
              <a14:hiddenFill xmlns:a14="http://schemas.microsoft.com/office/drawing/2010/main">
                <a:solidFill>
                  <a:srgbClr val="FFFFFF"/>
                </a:solidFill>
              </a14:hiddenFill>
            </a:ext>
          </a:extLst>
        </p:spPr>
      </p:pic>
      <p:sp>
        <p:nvSpPr>
          <p:cNvPr id="2140" name="Rectangle 1363"/>
          <p:cNvSpPr>
            <a:spLocks noChangeArrowheads="1"/>
          </p:cNvSpPr>
          <p:nvPr/>
        </p:nvSpPr>
        <p:spPr bwMode="auto">
          <a:xfrm>
            <a:off x="3079750" y="399284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Many articles include links to additional articles describing related tasks. Many articles also include links to lengthier discussions in user guides, which offer additional context and details about performing tasks in Xcode.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Find Step-by-Step Instructions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Help menu also offers quick access to help articles. Type a search term or phrase, and a list of relevant help articles and related documents appears directly in the menu.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41" name="Picture 18216"/>
          <p:cNvPicPr>
            <a:picLocks noChangeAspect="1" noChangeArrowheads="1"/>
          </p:cNvPicPr>
          <p:nvPr/>
        </p:nvPicPr>
        <p:blipFill>
          <a:blip r:embed="rId184">
            <a:extLst>
              <a:ext uri="{28A0092B-C50C-407E-A947-70E740481C1C}">
                <a14:useLocalDpi xmlns:a14="http://schemas.microsoft.com/office/drawing/2010/main" val="0"/>
              </a:ext>
            </a:extLst>
          </a:blip>
          <a:srcRect/>
          <a:stretch>
            <a:fillRect/>
          </a:stretch>
        </p:blipFill>
        <p:spPr bwMode="auto">
          <a:xfrm>
            <a:off x="3079750" y="399742025"/>
            <a:ext cx="2451100" cy="2476500"/>
          </a:xfrm>
          <a:prstGeom prst="rect">
            <a:avLst/>
          </a:prstGeom>
          <a:noFill/>
          <a:extLst>
            <a:ext uri="{909E8E84-426E-40DD-AFC4-6F175D3DCCD1}">
              <a14:hiddenFill xmlns:a14="http://schemas.microsoft.com/office/drawing/2010/main">
                <a:solidFill>
                  <a:srgbClr val="FFFFFF"/>
                </a:solidFill>
              </a14:hiddenFill>
            </a:ext>
          </a:extLst>
        </p:spPr>
      </p:pic>
      <p:sp>
        <p:nvSpPr>
          <p:cNvPr id="2142" name="Rectangle 1364"/>
          <p:cNvSpPr>
            <a:spLocks noChangeArrowheads="1"/>
          </p:cNvSpPr>
          <p:nvPr/>
        </p:nvSpPr>
        <p:spPr bwMode="auto">
          <a:xfrm>
            <a:off x="3079750" y="402218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You can also use the search bar in the Xcode documentation viewer to locate help for a task. In Xcode, choose Help &gt; “Documentation and API Reference” to display the documentation viewer. As you type into the search field, a menu appears of top search results. Select a document directly from this list, or click Show All Results at the bottom of the list to see a comprehensive list of search results.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43" name="Picture 18290"/>
          <p:cNvPicPr>
            <a:picLocks noChangeAspect="1" noChangeArrowheads="1"/>
          </p:cNvPicPr>
          <p:nvPr/>
        </p:nvPicPr>
        <p:blipFill>
          <a:blip r:embed="rId185">
            <a:extLst>
              <a:ext uri="{28A0092B-C50C-407E-A947-70E740481C1C}">
                <a14:useLocalDpi xmlns:a14="http://schemas.microsoft.com/office/drawing/2010/main" val="0"/>
              </a:ext>
            </a:extLst>
          </a:blip>
          <a:srcRect/>
          <a:stretch>
            <a:fillRect/>
          </a:stretch>
        </p:blipFill>
        <p:spPr bwMode="auto">
          <a:xfrm>
            <a:off x="3079750" y="402675725"/>
            <a:ext cx="3924300" cy="3149600"/>
          </a:xfrm>
          <a:prstGeom prst="rect">
            <a:avLst/>
          </a:prstGeom>
          <a:noFill/>
          <a:extLst>
            <a:ext uri="{909E8E84-426E-40DD-AFC4-6F175D3DCCD1}">
              <a14:hiddenFill xmlns:a14="http://schemas.microsoft.com/office/drawing/2010/main">
                <a:solidFill>
                  <a:srgbClr val="FFFFFF"/>
                </a:solidFill>
              </a14:hiddenFill>
            </a:ext>
          </a:extLst>
        </p:spPr>
      </p:pic>
      <p:sp>
        <p:nvSpPr>
          <p:cNvPr id="2144" name="Rectangle 1365"/>
          <p:cNvSpPr>
            <a:spLocks noChangeArrowheads="1"/>
          </p:cNvSpPr>
          <p:nvPr/>
        </p:nvSpPr>
        <p:spPr bwMode="auto">
          <a:xfrm>
            <a:off x="3079750" y="40582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Xcode obtained these results by searching through all of the documentation relevant to your project’s SDK. You’ll find results for API symbols listed under API Reference, programming guide results under SDK Guides, and Xcode documentation results under Tools Guides, thereby providing access to all of the relevant material for a complex programming task.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Learn from Detailed User Guides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Apple provides detailed teaching guides for developer tool topics, including iOS Simulator, Instruments, app distribution, and continuous integration. To locate user guides for features in Xcode, use the search bar in the Xcode documentation viewer and look for results under Tools Guides.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45" name="Picture 18407"/>
          <p:cNvPicPr>
            <a:picLocks noChangeAspect="1" noChangeArrowheads="1"/>
          </p:cNvPicPr>
          <p:nvPr/>
        </p:nvPicPr>
        <p:blipFill>
          <a:blip r:embed="rId186">
            <a:extLst>
              <a:ext uri="{28A0092B-C50C-407E-A947-70E740481C1C}">
                <a14:useLocalDpi xmlns:a14="http://schemas.microsoft.com/office/drawing/2010/main" val="0"/>
              </a:ext>
            </a:extLst>
          </a:blip>
          <a:srcRect/>
          <a:stretch>
            <a:fillRect/>
          </a:stretch>
        </p:blipFill>
        <p:spPr bwMode="auto">
          <a:xfrm>
            <a:off x="3079750" y="405825325"/>
            <a:ext cx="3683000" cy="2349500"/>
          </a:xfrm>
          <a:prstGeom prst="rect">
            <a:avLst/>
          </a:prstGeom>
          <a:noFill/>
          <a:extLst>
            <a:ext uri="{909E8E84-426E-40DD-AFC4-6F175D3DCCD1}">
              <a14:hiddenFill xmlns:a14="http://schemas.microsoft.com/office/drawing/2010/main">
                <a:solidFill>
                  <a:srgbClr val="FFFFFF"/>
                </a:solidFill>
              </a14:hiddenFill>
            </a:ext>
          </a:extLst>
        </p:spPr>
      </p:pic>
      <p:sp>
        <p:nvSpPr>
          <p:cNvPr id="2146" name="Rectangle 1366"/>
          <p:cNvSpPr>
            <a:spLocks noChangeArrowheads="1"/>
          </p:cNvSpPr>
          <p:nvPr/>
        </p:nvSpPr>
        <p:spPr bwMode="auto">
          <a:xfrm>
            <a:off x="3079750" y="408174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The </a:t>
            </a:r>
            <a:r>
              <a:rPr kumimoji="0" lang="en-US" altLang="en-US" sz="1800" b="0" i="1" u="none" strike="noStrike" cap="none" normalizeH="0" baseline="0">
                <a:ln>
                  <a:noFill/>
                </a:ln>
                <a:solidFill>
                  <a:schemeClr val="tx1"/>
                </a:solidFill>
                <a:effectLst/>
                <a:latin typeface="Arial" charset="0"/>
              </a:rPr>
              <a:t>Instruments User Guide</a:t>
            </a:r>
            <a:r>
              <a:rPr kumimoji="0" lang="en-US" altLang="en-US" sz="1800" b="0" i="0" u="none" strike="noStrike" cap="none" normalizeH="0" baseline="0">
                <a:ln>
                  <a:noFill/>
                </a:ln>
                <a:solidFill>
                  <a:schemeClr val="tx1"/>
                </a:solidFill>
                <a:effectLst/>
                <a:latin typeface="Arial" charset="0"/>
              </a:rPr>
              <a:t>,forexample,explainshowtousetheInstrumentsapptoexamineprogrambehavior.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Like many developer tool guides, it begins with a quick start tutorial.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hide or show a list of the chapter and section titles for the document, click the table of contents button ( </a:t>
            </a:r>
          </a:p>
        </p:txBody>
      </p:sp>
      <p:pic>
        <p:nvPicPr>
          <p:cNvPr id="2147" name="Picture 18463"/>
          <p:cNvPicPr>
            <a:picLocks noChangeAspect="1" noChangeArrowheads="1"/>
          </p:cNvPicPr>
          <p:nvPr/>
        </p:nvPicPr>
        <p:blipFill>
          <a:blip r:embed="rId187">
            <a:extLst>
              <a:ext uri="{28A0092B-C50C-407E-A947-70E740481C1C}">
                <a14:useLocalDpi xmlns:a14="http://schemas.microsoft.com/office/drawing/2010/main" val="0"/>
              </a:ext>
            </a:extLst>
          </a:blip>
          <a:srcRect/>
          <a:stretch>
            <a:fillRect/>
          </a:stretch>
        </p:blipFill>
        <p:spPr bwMode="auto">
          <a:xfrm>
            <a:off x="3079750" y="4086320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148" name="Rectangle 1367"/>
          <p:cNvSpPr>
            <a:spLocks noChangeArrowheads="1"/>
          </p:cNvSpPr>
          <p:nvPr/>
        </p:nvSpPr>
        <p:spPr bwMode="auto">
          <a:xfrm>
            <a:off x="3079750" y="408771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to the left of the search bar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49" name="Picture 18474"/>
          <p:cNvPicPr>
            <a:picLocks noChangeAspect="1" noChangeArrowheads="1"/>
          </p:cNvPicPr>
          <p:nvPr/>
        </p:nvPicPr>
        <p:blipFill>
          <a:blip r:embed="rId188">
            <a:extLst>
              <a:ext uri="{28A0092B-C50C-407E-A947-70E740481C1C}">
                <a14:useLocalDpi xmlns:a14="http://schemas.microsoft.com/office/drawing/2010/main" val="0"/>
              </a:ext>
            </a:extLst>
          </a:blip>
          <a:srcRect/>
          <a:stretch>
            <a:fillRect/>
          </a:stretch>
        </p:blipFill>
        <p:spPr bwMode="auto">
          <a:xfrm>
            <a:off x="3079750" y="408771725"/>
            <a:ext cx="5410200" cy="3670300"/>
          </a:xfrm>
          <a:prstGeom prst="rect">
            <a:avLst/>
          </a:prstGeom>
          <a:noFill/>
          <a:extLst>
            <a:ext uri="{909E8E84-426E-40DD-AFC4-6F175D3DCCD1}">
              <a14:hiddenFill xmlns:a14="http://schemas.microsoft.com/office/drawing/2010/main">
                <a:solidFill>
                  <a:srgbClr val="FFFFFF"/>
                </a:solidFill>
              </a14:hiddenFill>
            </a:ext>
          </a:extLst>
        </p:spPr>
      </p:pic>
      <p:sp>
        <p:nvSpPr>
          <p:cNvPr id="2150" name="Rectangle 1368"/>
          <p:cNvSpPr>
            <a:spLocks noChangeArrowheads="1"/>
          </p:cNvSpPr>
          <p:nvPr/>
        </p:nvSpPr>
        <p:spPr bwMode="auto">
          <a:xfrm>
            <a:off x="3079750" y="412442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Click the documentation navigator button ( </a:t>
            </a:r>
          </a:p>
        </p:txBody>
      </p:sp>
      <p:pic>
        <p:nvPicPr>
          <p:cNvPr id="2151" name="Picture 18494"/>
          <p:cNvPicPr>
            <a:picLocks noChangeAspect="1" noChangeArrowheads="1"/>
          </p:cNvPicPr>
          <p:nvPr/>
        </p:nvPicPr>
        <p:blipFill>
          <a:blip r:embed="rId189">
            <a:extLst>
              <a:ext uri="{28A0092B-C50C-407E-A947-70E740481C1C}">
                <a14:useLocalDpi xmlns:a14="http://schemas.microsoft.com/office/drawing/2010/main" val="0"/>
              </a:ext>
            </a:extLst>
          </a:blip>
          <a:srcRect/>
          <a:stretch>
            <a:fillRect/>
          </a:stretch>
        </p:blipFill>
        <p:spPr bwMode="auto">
          <a:xfrm>
            <a:off x="3079750" y="4128992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152" name="Rectangle 1369"/>
          <p:cNvSpPr>
            <a:spLocks noChangeArrowheads="1"/>
          </p:cNvSpPr>
          <p:nvPr/>
        </p:nvSpPr>
        <p:spPr bwMode="auto">
          <a:xfrm>
            <a:off x="3079750" y="413038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to the left of the table of contents button to display a navigation sidebar. To browse the list of Apple developer documentation installed in Xcode, click the documentation library button ( </a:t>
            </a:r>
          </a:p>
        </p:txBody>
      </p:sp>
      <p:pic>
        <p:nvPicPr>
          <p:cNvPr id="2153" name="Picture 18515"/>
          <p:cNvPicPr>
            <a:picLocks noChangeAspect="1" noChangeArrowheads="1"/>
          </p:cNvPicPr>
          <p:nvPr/>
        </p:nvPicPr>
        <p:blipFill>
          <a:blip r:embed="rId190">
            <a:extLst>
              <a:ext uri="{28A0092B-C50C-407E-A947-70E740481C1C}">
                <a14:useLocalDpi xmlns:a14="http://schemas.microsoft.com/office/drawing/2010/main" val="0"/>
              </a:ext>
            </a:extLst>
          </a:blip>
          <a:srcRect/>
          <a:stretch>
            <a:fillRect/>
          </a:stretch>
        </p:blipFill>
        <p:spPr bwMode="auto">
          <a:xfrm>
            <a:off x="3079750" y="4130389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154" name="Rectangle 1370"/>
          <p:cNvSpPr>
            <a:spLocks noChangeArrowheads="1"/>
          </p:cNvSpPr>
          <p:nvPr/>
        </p:nvSpPr>
        <p:spPr bwMode="auto">
          <a:xfrm>
            <a:off x="3079750" y="41317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55" name="Picture 18518"/>
          <p:cNvPicPr>
            <a:picLocks noChangeAspect="1" noChangeArrowheads="1"/>
          </p:cNvPicPr>
          <p:nvPr/>
        </p:nvPicPr>
        <p:blipFill>
          <a:blip r:embed="rId191">
            <a:extLst>
              <a:ext uri="{28A0092B-C50C-407E-A947-70E740481C1C}">
                <a14:useLocalDpi xmlns:a14="http://schemas.microsoft.com/office/drawing/2010/main" val="0"/>
              </a:ext>
            </a:extLst>
          </a:blip>
          <a:srcRect/>
          <a:stretch>
            <a:fillRect/>
          </a:stretch>
        </p:blipFill>
        <p:spPr bwMode="auto">
          <a:xfrm>
            <a:off x="3079750" y="413178625"/>
            <a:ext cx="5410200" cy="3670300"/>
          </a:xfrm>
          <a:prstGeom prst="rect">
            <a:avLst/>
          </a:prstGeom>
          <a:noFill/>
          <a:extLst>
            <a:ext uri="{909E8E84-426E-40DD-AFC4-6F175D3DCCD1}">
              <a14:hiddenFill xmlns:a14="http://schemas.microsoft.com/office/drawing/2010/main">
                <a:solidFill>
                  <a:srgbClr val="FFFFFF"/>
                </a:solidFill>
              </a14:hiddenFill>
            </a:ext>
          </a:extLst>
        </p:spPr>
      </p:pic>
      <p:sp>
        <p:nvSpPr>
          <p:cNvPr id="2156" name="Rectangle 1371"/>
          <p:cNvSpPr>
            <a:spLocks noChangeArrowheads="1"/>
          </p:cNvSpPr>
          <p:nvPr/>
        </p:nvSpPr>
        <p:spPr bwMode="auto">
          <a:xfrm>
            <a:off x="3079750" y="416848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Use the tab bar in the doc viewer to keep multiple related documents open at once. To create a tab, choose File &gt; New &gt; Tab (or click the Add button (+) in the tab bar).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57" name="Picture 18575"/>
          <p:cNvPicPr>
            <a:picLocks noChangeAspect="1" noChangeArrowheads="1"/>
          </p:cNvPicPr>
          <p:nvPr/>
        </p:nvPicPr>
        <p:blipFill>
          <a:blip r:embed="rId192">
            <a:extLst>
              <a:ext uri="{28A0092B-C50C-407E-A947-70E740481C1C}">
                <a14:useLocalDpi xmlns:a14="http://schemas.microsoft.com/office/drawing/2010/main" val="0"/>
              </a:ext>
            </a:extLst>
          </a:blip>
          <a:srcRect/>
          <a:stretch>
            <a:fillRect/>
          </a:stretch>
        </p:blipFill>
        <p:spPr bwMode="auto">
          <a:xfrm>
            <a:off x="3079750" y="417306125"/>
            <a:ext cx="5410200" cy="3670300"/>
          </a:xfrm>
          <a:prstGeom prst="rect">
            <a:avLst/>
          </a:prstGeom>
          <a:noFill/>
          <a:extLst>
            <a:ext uri="{909E8E84-426E-40DD-AFC4-6F175D3DCCD1}">
              <a14:hiddenFill xmlns:a14="http://schemas.microsoft.com/office/drawing/2010/main">
                <a:solidFill>
                  <a:srgbClr val="FFFFFF"/>
                </a:solidFill>
              </a14:hiddenFill>
            </a:ext>
          </a:extLst>
        </p:spPr>
      </p:pic>
      <p:sp>
        <p:nvSpPr>
          <p:cNvPr id="2158" name="Rectangle 1372"/>
          <p:cNvSpPr>
            <a:spLocks noChangeArrowheads="1"/>
          </p:cNvSpPr>
          <p:nvPr/>
        </p:nvSpPr>
        <p:spPr bwMode="auto">
          <a:xfrm>
            <a:off x="3079750" y="420976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Stay Up to Date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have quicker access to documents that you’ll return to, click the bookmark icon ( </a:t>
            </a:r>
          </a:p>
        </p:txBody>
      </p:sp>
      <p:pic>
        <p:nvPicPr>
          <p:cNvPr id="2159" name="Picture 18611"/>
          <p:cNvPicPr>
            <a:picLocks noChangeAspect="1" noChangeArrowheads="1"/>
          </p:cNvPicPr>
          <p:nvPr/>
        </p:nvPicPr>
        <p:blipFill>
          <a:blip r:embed="rId193">
            <a:extLst>
              <a:ext uri="{28A0092B-C50C-407E-A947-70E740481C1C}">
                <a14:useLocalDpi xmlns:a14="http://schemas.microsoft.com/office/drawing/2010/main" val="0"/>
              </a:ext>
            </a:extLst>
          </a:blip>
          <a:srcRect/>
          <a:stretch>
            <a:fillRect/>
          </a:stretch>
        </p:blipFill>
        <p:spPr bwMode="auto">
          <a:xfrm>
            <a:off x="3079750" y="4209764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160" name="Rectangle 1373"/>
          <p:cNvSpPr>
            <a:spLocks noChangeArrowheads="1"/>
          </p:cNvSpPr>
          <p:nvPr/>
        </p:nvSpPr>
        <p:spPr bwMode="auto">
          <a:xfrm>
            <a:off x="3079750" y="421116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next to a chapter or section title. To display all of your bookmarks, click the documentation navigator button ( </a:t>
            </a:r>
          </a:p>
        </p:txBody>
      </p:sp>
      <p:pic>
        <p:nvPicPr>
          <p:cNvPr id="2162" name="Picture 18633"/>
          <p:cNvPicPr>
            <a:picLocks noChangeAspect="1" noChangeArrowheads="1"/>
          </p:cNvPicPr>
          <p:nvPr/>
        </p:nvPicPr>
        <p:blipFill>
          <a:blip r:embed="rId189">
            <a:extLst>
              <a:ext uri="{28A0092B-C50C-407E-A947-70E740481C1C}">
                <a14:useLocalDpi xmlns:a14="http://schemas.microsoft.com/office/drawing/2010/main" val="0"/>
              </a:ext>
            </a:extLst>
          </a:blip>
          <a:srcRect/>
          <a:stretch>
            <a:fillRect/>
          </a:stretch>
        </p:blipFill>
        <p:spPr bwMode="auto">
          <a:xfrm>
            <a:off x="3079750" y="4211161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163" name="Rectangle 1374"/>
          <p:cNvSpPr>
            <a:spLocks noChangeArrowheads="1"/>
          </p:cNvSpPr>
          <p:nvPr/>
        </p:nvSpPr>
        <p:spPr bwMode="auto">
          <a:xfrm>
            <a:off x="3079750" y="421255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to display the navigation sidebar, then click the bookmark button ( </a:t>
            </a:r>
          </a:p>
        </p:txBody>
      </p:sp>
      <p:pic>
        <p:nvPicPr>
          <p:cNvPr id="2164" name="Picture 18647"/>
          <p:cNvPicPr>
            <a:picLocks noChangeAspect="1" noChangeArrowheads="1"/>
          </p:cNvPicPr>
          <p:nvPr/>
        </p:nvPicPr>
        <p:blipFill>
          <a:blip r:embed="rId194">
            <a:extLst>
              <a:ext uri="{28A0092B-C50C-407E-A947-70E740481C1C}">
                <a14:useLocalDpi xmlns:a14="http://schemas.microsoft.com/office/drawing/2010/main" val="0"/>
              </a:ext>
            </a:extLst>
          </a:blip>
          <a:srcRect/>
          <a:stretch>
            <a:fillRect/>
          </a:stretch>
        </p:blipFill>
        <p:spPr bwMode="auto">
          <a:xfrm>
            <a:off x="3079750" y="4212558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165" name="Rectangle 1375"/>
          <p:cNvSpPr>
            <a:spLocks noChangeArrowheads="1"/>
          </p:cNvSpPr>
          <p:nvPr/>
        </p:nvSpPr>
        <p:spPr bwMode="auto">
          <a:xfrm>
            <a:off x="3079750" y="421395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the top of the sidebar.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66" name="Picture 18656"/>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079750" y="421395525"/>
            <a:ext cx="5410200" cy="3670300"/>
          </a:xfrm>
          <a:prstGeom prst="rect">
            <a:avLst/>
          </a:prstGeom>
          <a:noFill/>
          <a:extLst>
            <a:ext uri="{909E8E84-426E-40DD-AFC4-6F175D3DCCD1}">
              <a14:hiddenFill xmlns:a14="http://schemas.microsoft.com/office/drawing/2010/main">
                <a:solidFill>
                  <a:srgbClr val="FFFFFF"/>
                </a:solidFill>
              </a14:hiddenFill>
            </a:ext>
          </a:extLst>
        </p:spPr>
      </p:pic>
      <p:sp>
        <p:nvSpPr>
          <p:cNvPr id="2167" name="Rectangle 1376"/>
          <p:cNvSpPr>
            <a:spLocks noChangeArrowheads="1"/>
          </p:cNvSpPr>
          <p:nvPr/>
        </p:nvSpPr>
        <p:spPr bwMode="auto">
          <a:xfrm>
            <a:off x="3079750" y="425065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Stay Up to Date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Apple continually produces new and updated help articles, user guides, programming guides, and API reference. As updated documentation becomes available, it downloads to Xcode in the background. Be sure to keep your documentation up to date by leaving the default download behavior intact or by manually checking for documentation updates on a regular basis.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Stay Up to Date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Documentation is installed in the form of documentation sets, also called </a:t>
            </a:r>
            <a:r>
              <a:rPr kumimoji="0" lang="en-US" altLang="en-US" sz="1800" b="0" i="1" u="none" strike="noStrike" cap="none" normalizeH="0" baseline="0">
                <a:ln>
                  <a:noFill/>
                </a:ln>
                <a:solidFill>
                  <a:schemeClr val="tx1"/>
                </a:solidFill>
                <a:effectLst/>
                <a:latin typeface="Arial" charset="0"/>
              </a:rPr>
              <a:t>doc sets</a:t>
            </a:r>
            <a:r>
              <a:rPr kumimoji="0" lang="en-US" altLang="en-US" sz="1800" b="0" i="0" u="none" strike="noStrike" cap="none" normalizeH="0" baseline="0">
                <a:ln>
                  <a:noFill/>
                </a:ln>
                <a:solidFill>
                  <a:schemeClr val="tx1"/>
                </a:solidFill>
                <a:effectLst/>
                <a:latin typeface="Arial" charset="0"/>
              </a:rPr>
              <a:t>. Apple doc sets associated with your projects’ SDKs are installed with Xcode, and access to updates for them is controlled by subscription. For your convenience, Xcode can keep these subscriptions up to date. This feature is controlled by the option “Check for and install updates automatically,” which you can select in the Downloads pane (available by choosing Xcode &gt; Preferences).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2168" name="Picture 18792"/>
          <p:cNvPicPr>
            <a:picLocks noChangeAspect="1" noChangeArrowheads="1"/>
          </p:cNvPicPr>
          <p:nvPr/>
        </p:nvPicPr>
        <p:blipFill>
          <a:blip r:embed="rId195">
            <a:extLst>
              <a:ext uri="{28A0092B-C50C-407E-A947-70E740481C1C}">
                <a14:useLocalDpi xmlns:a14="http://schemas.microsoft.com/office/drawing/2010/main" val="0"/>
              </a:ext>
            </a:extLst>
          </a:blip>
          <a:srcRect/>
          <a:stretch>
            <a:fillRect/>
          </a:stretch>
        </p:blipFill>
        <p:spPr bwMode="auto">
          <a:xfrm>
            <a:off x="3079750" y="425523025"/>
            <a:ext cx="5321300" cy="3479800"/>
          </a:xfrm>
          <a:prstGeom prst="rect">
            <a:avLst/>
          </a:prstGeom>
          <a:noFill/>
          <a:extLst>
            <a:ext uri="{909E8E84-426E-40DD-AFC4-6F175D3DCCD1}">
              <a14:hiddenFill xmlns:a14="http://schemas.microsoft.com/office/drawing/2010/main">
                <a:solidFill>
                  <a:srgbClr val="FFFFFF"/>
                </a:solidFill>
              </a14:hiddenFill>
            </a:ext>
          </a:extLst>
        </p:spPr>
      </p:pic>
      <p:sp>
        <p:nvSpPr>
          <p:cNvPr id="2169" name="Rectangle 1377"/>
          <p:cNvSpPr>
            <a:spLocks noChangeArrowheads="1"/>
          </p:cNvSpPr>
          <p:nvPr/>
        </p:nvSpPr>
        <p:spPr bwMode="auto">
          <a:xfrm>
            <a:off x="3079750" y="429002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To check for updates manually, click “Check and Install Now.” If no new updates are available, Xcode displays a message to that effect. When an update for a doc set is available but not yet installed on your system, Xcode displays a Download button on the subscription line for that doc set. Click the Download button ( </a:t>
            </a:r>
          </a:p>
        </p:txBody>
      </p:sp>
      <p:pic>
        <p:nvPicPr>
          <p:cNvPr id="2170" name="Picture 18851"/>
          <p:cNvPicPr>
            <a:picLocks noChangeAspect="1" noChangeArrowheads="1"/>
          </p:cNvPicPr>
          <p:nvPr/>
        </p:nvPicPr>
        <p:blipFill>
          <a:blip r:embed="rId196">
            <a:extLst>
              <a:ext uri="{28A0092B-C50C-407E-A947-70E740481C1C}">
                <a14:useLocalDpi xmlns:a14="http://schemas.microsoft.com/office/drawing/2010/main" val="0"/>
              </a:ext>
            </a:extLst>
          </a:blip>
          <a:srcRect/>
          <a:stretch>
            <a:fillRect/>
          </a:stretch>
        </p:blipFill>
        <p:spPr bwMode="auto">
          <a:xfrm>
            <a:off x="3079750" y="429460025"/>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2171" name="Rectangle 1378"/>
          <p:cNvSpPr>
            <a:spLocks noChangeArrowheads="1"/>
          </p:cNvSpPr>
          <p:nvPr/>
        </p:nvSpPr>
        <p:spPr bwMode="auto">
          <a:xfrm>
            <a:off x="3079750" y="429599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to download and install the updated doc set on your system.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Document Revision History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This table describes the changes to </a:t>
            </a:r>
            <a:r>
              <a:rPr kumimoji="0" lang="en-US" altLang="en-US" sz="1800" b="0" i="1" u="none" strike="noStrike" cap="none" normalizeH="0" baseline="0">
                <a:ln>
                  <a:noFill/>
                </a:ln>
                <a:solidFill>
                  <a:schemeClr val="tx1"/>
                </a:solidFill>
                <a:effectLst/>
                <a:latin typeface="Arial" charset="0"/>
              </a:rPr>
              <a:t>Xcode Overview</a:t>
            </a:r>
            <a:r>
              <a:rPr kumimoji="0" lang="en-US" altLang="en-US" sz="1800" b="0" i="0" u="none" strike="noStrike" cap="none" normalizeH="0" baseline="0">
                <a:ln>
                  <a:noFill/>
                </a:ln>
                <a:solidFill>
                  <a:schemeClr val="tx1"/>
                </a:solidFill>
                <a:effectLst/>
                <a:latin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pSp>
        <p:nvGrpSpPr>
          <p:cNvPr id="1370" name="Group 1369"/>
          <p:cNvGrpSpPr/>
          <p:nvPr/>
        </p:nvGrpSpPr>
        <p:grpSpPr>
          <a:xfrm>
            <a:off x="3079750" y="3081338"/>
            <a:ext cx="69850" cy="90487"/>
            <a:chOff x="0" y="0"/>
            <a:chExt cx="69533" cy="90233"/>
          </a:xfrm>
        </p:grpSpPr>
        <p:sp>
          <p:nvSpPr>
            <p:cNvPr id="1371" name="Shape 18943"/>
            <p:cNvSpPr/>
            <p:nvPr/>
          </p:nvSpPr>
          <p:spPr>
            <a:xfrm>
              <a:off x="0" y="21053"/>
              <a:ext cx="69533" cy="69180"/>
            </a:xfrm>
            <a:custGeom>
              <a:avLst/>
              <a:gdLst/>
              <a:ahLst/>
              <a:cxnLst/>
              <a:rect l="0" t="0" r="0" b="0"/>
              <a:pathLst>
                <a:path w="69533" h="69180">
                  <a:moveTo>
                    <a:pt x="50710" y="707"/>
                  </a:moveTo>
                  <a:cubicBezTo>
                    <a:pt x="53650" y="837"/>
                    <a:pt x="61885" y="1898"/>
                    <a:pt x="67174" y="9649"/>
                  </a:cubicBezTo>
                  <a:cubicBezTo>
                    <a:pt x="66753" y="9909"/>
                    <a:pt x="57339" y="15379"/>
                    <a:pt x="57451" y="26770"/>
                  </a:cubicBezTo>
                  <a:cubicBezTo>
                    <a:pt x="57516" y="33582"/>
                    <a:pt x="60502" y="38122"/>
                    <a:pt x="63489" y="40966"/>
                  </a:cubicBezTo>
                  <a:lnTo>
                    <a:pt x="69533" y="44987"/>
                  </a:lnTo>
                  <a:lnTo>
                    <a:pt x="69533" y="45002"/>
                  </a:lnTo>
                  <a:lnTo>
                    <a:pt x="68006" y="49129"/>
                  </a:lnTo>
                  <a:cubicBezTo>
                    <a:pt x="67002" y="51496"/>
                    <a:pt x="65469" y="54617"/>
                    <a:pt x="63299" y="57789"/>
                  </a:cubicBezTo>
                  <a:cubicBezTo>
                    <a:pt x="59547" y="63271"/>
                    <a:pt x="55653" y="68734"/>
                    <a:pt x="49520" y="68852"/>
                  </a:cubicBezTo>
                  <a:cubicBezTo>
                    <a:pt x="43492" y="68957"/>
                    <a:pt x="41557" y="65274"/>
                    <a:pt x="34662" y="65274"/>
                  </a:cubicBezTo>
                  <a:cubicBezTo>
                    <a:pt x="27772" y="65274"/>
                    <a:pt x="25620" y="68734"/>
                    <a:pt x="19915" y="68957"/>
                  </a:cubicBezTo>
                  <a:cubicBezTo>
                    <a:pt x="13993" y="69180"/>
                    <a:pt x="9485" y="63029"/>
                    <a:pt x="5708" y="57565"/>
                  </a:cubicBezTo>
                  <a:lnTo>
                    <a:pt x="0" y="43371"/>
                  </a:lnTo>
                  <a:lnTo>
                    <a:pt x="0" y="12221"/>
                  </a:lnTo>
                  <a:lnTo>
                    <a:pt x="3" y="12210"/>
                  </a:lnTo>
                  <a:cubicBezTo>
                    <a:pt x="3935" y="5370"/>
                    <a:pt x="10973" y="1042"/>
                    <a:pt x="18625" y="930"/>
                  </a:cubicBezTo>
                  <a:cubicBezTo>
                    <a:pt x="24436" y="819"/>
                    <a:pt x="29924" y="4837"/>
                    <a:pt x="33477" y="4837"/>
                  </a:cubicBezTo>
                  <a:cubicBezTo>
                    <a:pt x="37030" y="4837"/>
                    <a:pt x="43697" y="0"/>
                    <a:pt x="50710" y="707"/>
                  </a:cubicBez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sp>
          <p:nvSpPr>
            <p:cNvPr id="1390" name="Shape 18944"/>
            <p:cNvSpPr/>
            <p:nvPr/>
          </p:nvSpPr>
          <p:spPr>
            <a:xfrm>
              <a:off x="32076" y="0"/>
              <a:ext cx="19304" cy="21140"/>
            </a:xfrm>
            <a:custGeom>
              <a:avLst/>
              <a:gdLst/>
              <a:ahLst/>
              <a:cxnLst/>
              <a:rect l="0" t="0" r="0" b="0"/>
              <a:pathLst>
                <a:path w="19304" h="21140">
                  <a:moveTo>
                    <a:pt x="18728" y="0"/>
                  </a:moveTo>
                  <a:cubicBezTo>
                    <a:pt x="19304" y="5271"/>
                    <a:pt x="17190" y="10567"/>
                    <a:pt x="14046" y="14381"/>
                  </a:cubicBezTo>
                  <a:cubicBezTo>
                    <a:pt x="10895" y="18182"/>
                    <a:pt x="5736" y="21140"/>
                    <a:pt x="688" y="20749"/>
                  </a:cubicBezTo>
                  <a:cubicBezTo>
                    <a:pt x="0" y="15577"/>
                    <a:pt x="2555" y="10189"/>
                    <a:pt x="5463" y="6821"/>
                  </a:cubicBezTo>
                  <a:cubicBezTo>
                    <a:pt x="8713" y="3020"/>
                    <a:pt x="14194" y="180"/>
                    <a:pt x="18728" y="0"/>
                  </a:cubicBezTo>
                  <a:close/>
                </a:path>
              </a:pathLst>
            </a:custGeom>
            <a:ln w="0" cap="flat">
              <a:miter lim="127000"/>
            </a:ln>
          </p:spPr>
          <p:style>
            <a:lnRef idx="0">
              <a:srgbClr val="000000">
                <a:alpha val="0"/>
              </a:srgbClr>
            </a:lnRef>
            <a:fillRef idx="1">
              <a:srgbClr val="181717"/>
            </a:fillRef>
            <a:effectRef idx="0">
              <a:scrgbClr r="0" g="0" b="0"/>
            </a:effectRef>
            <a:fontRef idx="none"/>
          </p:style>
          <p:txBody>
            <a:bodyPr/>
            <a:lstStyle/>
            <a:p>
              <a:endParaRPr lang="en-US"/>
            </a:p>
          </p:txBody>
        </p:sp>
      </p:grpSp>
      <p:sp>
        <p:nvSpPr>
          <p:cNvPr id="2172" name="Rectangle 1379"/>
          <p:cNvSpPr>
            <a:spLocks noChangeArrowheads="1"/>
          </p:cNvSpPr>
          <p:nvPr/>
        </p:nvSpPr>
        <p:spPr bwMode="auto">
          <a:xfrm>
            <a:off x="3079750" y="429688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 you specific legal rights, and you may also have other rights which vary from state to state. Apple Inc.</a:t>
            </a: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Copyright © 2013 Apple Inc. All rights reserved.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No part of this publication may be reproduced, stored in a retrieval system, or transmitted, in any form or by any means, mechanical, electronic, photocopying, recording, or otherwise, without prior written permission of Apple Inc., with the following exceptions: Any person is hereby authorized to store documentation on a single computer for personal use only and to print copies of documentation for personal use provided that the documentation contains Apple’s copyright notice.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No licenses, express or implied, are granted with respect to any of the technology described in this document. Apple retains all intellectual property rights associated with the technology described in this document. This document is intended to assist application developers to develop applications only for Apple-labeled computers.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Apple Inc.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1 Infinite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Cupertino, CA 95014 408-996-1010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Apple, the Apple logo, Cocoa, Cocoa Touch,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Finder, Instruments, iPad, iPhone, iPhoto, iPod, iPod touch, iTunes, Logic, Mac, Objective-C, OS X, Passbook, Safari, and Xcode are trademarks of Apple Inc., registered in the U.S. and other countries.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Launchpad, Multi-Touch, and Retina are trademarks of Apple Inc.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iCloud is a service mark of Apple Inc., registered in the U.S. and other countries.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App Store and Mac App Store are service marks of Apple Inc.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OpenGL is a registered trademark of Silicon Graphics, Inc.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iOS is a trademark or registered trademark of Cisco in the U.S. and other countries and is used under license.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Even though Apple has reviewed this document,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APPLE MAKES NO WARRANTY OR REPRESENTATION,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EITHER EXPRESS OR IMPLIED, WITH RESPECT TO THIS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DOCUMENT, ITS QUALITY, ACCURACY,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MERCHANTABILITY, OR FITNESS FOR A PARTICULAR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PURPOSE.ASARESULT,THISDOCUMENTISPROVIDED “AS IS,” AND YOU, THE READER, ARE ASSUMING THE ENTIRE RISK AS TO ITS QUALITY AND ACCURACY.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IN NO EVENT WILL APPLE BE LIABLE FOR DIRECT,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INDIRECT,SPECIAL,INCIDENTAL,ORCONSEQUENTIAL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DAMAGES RESULTING FROM ANY DEFECT OR INACCURACY IN THIS DOCUMENT, even if advised of the possibility of such damages.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THE WARRANTY AND REMEDIES SET FORTH ABOVE ARE EXCLUSIVE AND IN LIEU OF ALL OTHERS, ORAL OR WRITTEN, EXPRESS OR IMPLIED. No Apple dealer, agent, or employee is authorized to make any modification, extension, or addition to this warranty.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rPr>
              <a:t>Some states do not allow the exclusion or limitation of implied warranties or liability for incidental or consequential damages, so the above limitation or exclusion may not apply to you. This warranty gives</a:t>
            </a: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89956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13411</Words>
  <Application>Microsoft Macintosh PowerPoint</Application>
  <PresentationFormat>Widescreen</PresentationFormat>
  <Paragraphs>794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Courier New</vt:lpstr>
      <vt:lpstr>Arial</vt:lpstr>
      <vt:lpstr>Office Theme</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Artsiom Tsai</dc:creator>
  <cp:lastModifiedBy>Artsiom Tsai</cp:lastModifiedBy>
  <cp:revision>1</cp:revision>
  <dcterms:created xsi:type="dcterms:W3CDTF">2016-09-13T16:54:06Z</dcterms:created>
  <dcterms:modified xsi:type="dcterms:W3CDTF">2016-09-13T16:54:42Z</dcterms:modified>
</cp:coreProperties>
</file>